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27432000" cy="192024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1">
          <p15:clr>
            <a:srgbClr val="A4A3A4"/>
          </p15:clr>
        </p15:guide>
        <p15:guide id="2" orient="horz" pos="168">
          <p15:clr>
            <a:srgbClr val="A4A3A4"/>
          </p15:clr>
        </p15:guide>
        <p15:guide id="3" orient="horz" pos="11821">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61" autoAdjust="0"/>
    <p:restoredTop sz="94737" autoAdjust="0"/>
  </p:normalViewPr>
  <p:slideViewPr>
    <p:cSldViewPr snapToGrid="0" snapToObjects="1" showGuides="1">
      <p:cViewPr>
        <p:scale>
          <a:sx n="90" d="100"/>
          <a:sy n="90" d="100"/>
        </p:scale>
        <p:origin x="-221" y="-5926"/>
      </p:cViewPr>
      <p:guideLst>
        <p:guide orient="horz" pos="1981"/>
        <p:guide orient="horz" pos="168"/>
        <p:guide orient="horz" pos="11821"/>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4/13/2020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955874534"/>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743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622884"/>
            <a:ext cx="6285508"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65116" y="3170996"/>
            <a:ext cx="6280547" cy="413295"/>
          </a:xfrm>
          <a:prstGeom prst="rect">
            <a:avLst/>
          </a:prstGeom>
          <a:noFill/>
        </p:spPr>
        <p:txBody>
          <a:bodyPr lIns="52249" tIns="52249" rIns="52249" bIns="52249" anchor="ctr" anchorCtr="0">
            <a:spAutoFit/>
          </a:bodyPr>
          <a:lstStyle>
            <a:lvl1pPr marL="0" indent="0" algn="ctr">
              <a:buNone/>
              <a:defRPr sz="2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65116" y="8298326"/>
            <a:ext cx="6281539" cy="413295"/>
          </a:xfrm>
          <a:prstGeom prst="rect">
            <a:avLst/>
          </a:prstGeom>
          <a:noFill/>
        </p:spPr>
        <p:txBody>
          <a:bodyPr wrap="square" lIns="52249" tIns="52249" rIns="52249" bIns="52249" anchor="ctr" anchorCtr="0">
            <a:spAutoFit/>
          </a:bodyPr>
          <a:lstStyle>
            <a:lvl1pPr marL="0" indent="0" algn="ctr">
              <a:buNone/>
              <a:defRPr sz="20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594190"/>
            <a:ext cx="6280546"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32897" y="3170996"/>
            <a:ext cx="6280547" cy="413295"/>
          </a:xfrm>
          <a:prstGeom prst="rect">
            <a:avLst/>
          </a:prstGeom>
          <a:noFill/>
        </p:spPr>
        <p:txBody>
          <a:bodyPr lIns="52249" tIns="52249" rIns="52249" bIns="52249" anchor="ctr" anchorCtr="0">
            <a:spAutoFit/>
          </a:bodyPr>
          <a:lstStyle>
            <a:lvl1pPr marL="0" indent="0" algn="ctr">
              <a:buNone/>
              <a:defRPr sz="20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598821"/>
            <a:ext cx="6280546"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0678" y="3170996"/>
            <a:ext cx="6286500" cy="413295"/>
          </a:xfrm>
          <a:prstGeom prst="rect">
            <a:avLst/>
          </a:prstGeom>
          <a:noFill/>
        </p:spPr>
        <p:txBody>
          <a:bodyPr lIns="52249" tIns="52249" rIns="52249" bIns="52249" anchor="ctr" anchorCtr="0">
            <a:spAutoFit/>
          </a:bodyPr>
          <a:lstStyle>
            <a:lvl1pPr marL="0" indent="0" algn="ctr">
              <a:buNone/>
              <a:defRPr sz="20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4412" y="3170996"/>
            <a:ext cx="6279386" cy="413295"/>
          </a:xfrm>
          <a:prstGeom prst="rect">
            <a:avLst/>
          </a:prstGeom>
          <a:noFill/>
        </p:spPr>
        <p:txBody>
          <a:bodyPr wrap="square" lIns="52249" tIns="52249" rIns="52249" bIns="52249" anchor="ctr" anchorCtr="0">
            <a:spAutoFit/>
          </a:bodyPr>
          <a:lstStyle>
            <a:lvl1pPr marL="0" indent="0" algn="ctr">
              <a:buNone/>
              <a:defRPr sz="2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4412" y="3598821"/>
            <a:ext cx="6279386"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4412" y="8333457"/>
            <a:ext cx="6279386" cy="413295"/>
          </a:xfrm>
          <a:prstGeom prst="rect">
            <a:avLst/>
          </a:prstGeom>
          <a:noFill/>
        </p:spPr>
        <p:txBody>
          <a:bodyPr wrap="square" lIns="52249" tIns="52249" rIns="52249" bIns="52249" anchor="ctr" anchorCtr="0">
            <a:spAutoFit/>
          </a:bodyPr>
          <a:lstStyle>
            <a:lvl1pPr marL="0" indent="0" algn="ctr">
              <a:buNone/>
              <a:defRPr sz="2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8756651"/>
            <a:ext cx="6282531"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4412" y="14987344"/>
            <a:ext cx="6279386" cy="413295"/>
          </a:xfrm>
          <a:prstGeom prst="rect">
            <a:avLst/>
          </a:prstGeom>
          <a:noFill/>
        </p:spPr>
        <p:txBody>
          <a:bodyPr wrap="square" lIns="52249" tIns="52249" rIns="52249" bIns="52249" anchor="ctr" anchorCtr="0">
            <a:spAutoFit/>
          </a:bodyPr>
          <a:lstStyle>
            <a:lvl1pPr marL="0" indent="0" algn="ctr">
              <a:buNone/>
              <a:defRPr sz="2000" b="1" u="sng" baseline="0">
                <a:solidFill>
                  <a:schemeClr val="accent5">
                    <a:lumMod val="50000"/>
                  </a:schemeClr>
                </a:solidFill>
              </a:defRPr>
            </a:lvl1pPr>
          </a:lstStyle>
          <a:p>
            <a:pPr lvl="0"/>
            <a:r>
              <a:rPr lang="en-US" dirty="0"/>
              <a:t>(click to edit)  ACKNOWLEDGEMENTS</a:t>
            </a:r>
          </a:p>
        </p:txBody>
      </p:sp>
      <p:sp>
        <p:nvSpPr>
          <p:cNvPr id="30" name="Text Placeholder 3"/>
          <p:cNvSpPr>
            <a:spLocks noGrp="1"/>
          </p:cNvSpPr>
          <p:nvPr>
            <p:ph type="body" sz="quarter" idx="30" hasCustomPrompt="1"/>
          </p:nvPr>
        </p:nvSpPr>
        <p:spPr>
          <a:xfrm>
            <a:off x="20574412" y="15410538"/>
            <a:ext cx="6282531"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8721738"/>
            <a:ext cx="6285508"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300596"/>
            <a:ext cx="20107276" cy="598230"/>
          </a:xfrm>
          <a:prstGeom prst="rect">
            <a:avLst/>
          </a:prstGeom>
        </p:spPr>
        <p:txBody>
          <a:bodyPr>
            <a:normAutofit/>
          </a:bodyPr>
          <a:lstStyle>
            <a:lvl1pPr marL="0" indent="0" algn="ctr">
              <a:buFontTx/>
              <a:buNone/>
              <a:defRPr sz="40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972967"/>
            <a:ext cx="20107276" cy="634555"/>
          </a:xfrm>
          <a:prstGeom prst="rect">
            <a:avLst/>
          </a:prstGeom>
        </p:spPr>
        <p:txBody>
          <a:bodyPr>
            <a:normAutofit/>
          </a:bodyPr>
          <a:lstStyle>
            <a:lvl1pPr marL="0" indent="0" algn="ctr">
              <a:buFontTx/>
              <a:buNone/>
              <a:defRPr sz="3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430098"/>
            <a:ext cx="20107276" cy="834414"/>
          </a:xfrm>
          <a:prstGeom prst="rect">
            <a:avLst/>
          </a:prstGeom>
        </p:spPr>
        <p:txBody>
          <a:bodyPr>
            <a:normAutofit/>
          </a:bodyPr>
          <a:lstStyle>
            <a:lvl1pPr marL="0" indent="0" algn="ctr">
              <a:buFontTx/>
              <a:buNone/>
              <a:defRPr sz="60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89179" y="3574758"/>
            <a:ext cx="8494548" cy="448461"/>
          </a:xfrm>
          <a:prstGeom prst="rect">
            <a:avLst/>
          </a:prstGeom>
        </p:spPr>
        <p:txBody>
          <a:bodyPr wrap="square" lIns="130622" tIns="130622" rIns="130622" bIns="130622">
            <a:spAutoFit/>
          </a:bodyPr>
          <a:lstStyle>
            <a:lvl1pPr marL="0" indent="0">
              <a:buNone/>
              <a:defRPr sz="12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89179" y="3143870"/>
            <a:ext cx="8483204"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89179" y="10521359"/>
            <a:ext cx="8495540" cy="448461"/>
          </a:xfrm>
          <a:prstGeom prst="rect">
            <a:avLst/>
          </a:prstGeom>
        </p:spPr>
        <p:txBody>
          <a:bodyPr wrap="square" lIns="130622" tIns="130622" rIns="130622" bIns="130622">
            <a:spAutoFit/>
          </a:bodyPr>
          <a:lstStyle>
            <a:lvl1pPr marL="0" indent="0">
              <a:buNone/>
              <a:defRPr sz="12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9179" y="10058401"/>
            <a:ext cx="8483203"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3" y="12427411"/>
            <a:ext cx="8482209" cy="448461"/>
          </a:xfrm>
          <a:prstGeom prst="rect">
            <a:avLst/>
          </a:prstGeom>
        </p:spPr>
        <p:txBody>
          <a:bodyPr wrap="square" lIns="130622" tIns="130622" rIns="130622" bIns="130622">
            <a:spAutoFit/>
          </a:bodyPr>
          <a:lstStyle>
            <a:lvl1pPr marL="0" indent="0">
              <a:buNone/>
              <a:defRPr sz="12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3" y="12001154"/>
            <a:ext cx="848220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579388"/>
            <a:ext cx="8482209" cy="448461"/>
          </a:xfrm>
          <a:prstGeom prst="rect">
            <a:avLst/>
          </a:prstGeom>
        </p:spPr>
        <p:txBody>
          <a:bodyPr wrap="square" lIns="130622" tIns="130622" rIns="130622" bIns="130622">
            <a:spAutoFit/>
          </a:bodyPr>
          <a:lstStyle>
            <a:lvl1pPr marL="0" indent="0">
              <a:buNone/>
              <a:defRPr sz="12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3143870"/>
            <a:ext cx="8487172"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8" y="3143870"/>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8" y="3574758"/>
            <a:ext cx="8485018" cy="448461"/>
          </a:xfrm>
          <a:prstGeom prst="rect">
            <a:avLst/>
          </a:prstGeom>
        </p:spPr>
        <p:txBody>
          <a:bodyPr wrap="square" lIns="130622" tIns="130622" rIns="130622" bIns="130622">
            <a:spAutoFit/>
          </a:bodyPr>
          <a:lstStyle>
            <a:lvl1pPr marL="0" indent="0">
              <a:buNone/>
              <a:defRPr sz="12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8" y="10039671"/>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370766" y="10470559"/>
            <a:ext cx="8488163" cy="448461"/>
          </a:xfrm>
          <a:prstGeom prst="rect">
            <a:avLst/>
          </a:prstGeom>
        </p:spPr>
        <p:txBody>
          <a:bodyPr wrap="square" lIns="130622" tIns="130622" rIns="130622" bIns="130622">
            <a:spAutoFit/>
          </a:bodyPr>
          <a:lstStyle>
            <a:lvl1pPr marL="0" indent="0">
              <a:buNone/>
              <a:defRPr sz="12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8" y="14979650"/>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0766" y="15410538"/>
            <a:ext cx="8488163" cy="448461"/>
          </a:xfrm>
          <a:prstGeom prst="rect">
            <a:avLst/>
          </a:prstGeom>
        </p:spPr>
        <p:txBody>
          <a:bodyPr wrap="square" lIns="130622" tIns="130622" rIns="130622" bIns="130622">
            <a:spAutoFit/>
          </a:bodyPr>
          <a:lstStyle>
            <a:lvl1pPr marL="0" indent="0">
              <a:buNone/>
              <a:defRPr sz="12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0" name="Text Placeholder 76"/>
          <p:cNvSpPr>
            <a:spLocks noGrp="1"/>
          </p:cNvSpPr>
          <p:nvPr>
            <p:ph type="body" sz="quarter" idx="150" hasCustomPrompt="1"/>
          </p:nvPr>
        </p:nvSpPr>
        <p:spPr>
          <a:xfrm>
            <a:off x="3662362" y="1300596"/>
            <a:ext cx="20107276" cy="598230"/>
          </a:xfrm>
          <a:prstGeom prst="rect">
            <a:avLst/>
          </a:prstGeom>
        </p:spPr>
        <p:txBody>
          <a:bodyPr>
            <a:normAutofit/>
          </a:bodyPr>
          <a:lstStyle>
            <a:lvl1pPr marL="0" indent="0" algn="ctr">
              <a:buFontTx/>
              <a:buNone/>
              <a:defRPr sz="40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1" name="Text Placeholder 76"/>
          <p:cNvSpPr>
            <a:spLocks noGrp="1"/>
          </p:cNvSpPr>
          <p:nvPr>
            <p:ph type="body" sz="quarter" idx="184" hasCustomPrompt="1"/>
          </p:nvPr>
        </p:nvSpPr>
        <p:spPr>
          <a:xfrm>
            <a:off x="3662362" y="1972967"/>
            <a:ext cx="20107276" cy="634555"/>
          </a:xfrm>
          <a:prstGeom prst="rect">
            <a:avLst/>
          </a:prstGeom>
        </p:spPr>
        <p:txBody>
          <a:bodyPr>
            <a:normAutofit/>
          </a:bodyPr>
          <a:lstStyle>
            <a:lvl1pPr marL="0" indent="0" algn="ctr">
              <a:buFontTx/>
              <a:buNone/>
              <a:defRPr sz="3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3" name="Text Placeholder 76"/>
          <p:cNvSpPr>
            <a:spLocks noGrp="1"/>
          </p:cNvSpPr>
          <p:nvPr>
            <p:ph type="body" sz="quarter" idx="185" hasCustomPrompt="1"/>
          </p:nvPr>
        </p:nvSpPr>
        <p:spPr>
          <a:xfrm>
            <a:off x="3662362" y="430098"/>
            <a:ext cx="20107276" cy="834414"/>
          </a:xfrm>
          <a:prstGeom prst="rect">
            <a:avLst/>
          </a:prstGeom>
        </p:spPr>
        <p:txBody>
          <a:bodyPr>
            <a:normAutofit/>
          </a:bodyPr>
          <a:lstStyle>
            <a:lvl1pPr marL="0" indent="0" algn="ctr">
              <a:buFontTx/>
              <a:buNone/>
              <a:defRPr sz="60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502569"/>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6462" y="3071681"/>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4124" y="8702790"/>
            <a:ext cx="628650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6461" y="8290632"/>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497938"/>
            <a:ext cx="1295003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8" y="3071681"/>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8" y="12724489"/>
            <a:ext cx="129500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2293601"/>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574412" y="3071681"/>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574412" y="3502569"/>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574412" y="8325763"/>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74412" y="8756651"/>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574412" y="1497965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74412" y="15410538"/>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7" name="Text Placeholder 76"/>
          <p:cNvSpPr>
            <a:spLocks noGrp="1"/>
          </p:cNvSpPr>
          <p:nvPr>
            <p:ph type="body" sz="quarter" idx="150" hasCustomPrompt="1"/>
          </p:nvPr>
        </p:nvSpPr>
        <p:spPr>
          <a:xfrm>
            <a:off x="3662362" y="1300596"/>
            <a:ext cx="20107276" cy="598230"/>
          </a:xfrm>
          <a:prstGeom prst="rect">
            <a:avLst/>
          </a:prstGeom>
        </p:spPr>
        <p:txBody>
          <a:bodyPr>
            <a:normAutofit/>
          </a:bodyPr>
          <a:lstStyle>
            <a:lvl1pPr marL="0" indent="0" algn="ctr">
              <a:buFontTx/>
              <a:buNone/>
              <a:defRPr sz="40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8" name="Text Placeholder 76"/>
          <p:cNvSpPr>
            <a:spLocks noGrp="1"/>
          </p:cNvSpPr>
          <p:nvPr>
            <p:ph type="body" sz="quarter" idx="184" hasCustomPrompt="1"/>
          </p:nvPr>
        </p:nvSpPr>
        <p:spPr>
          <a:xfrm>
            <a:off x="3662362" y="1972967"/>
            <a:ext cx="20107276" cy="634555"/>
          </a:xfrm>
          <a:prstGeom prst="rect">
            <a:avLst/>
          </a:prstGeom>
        </p:spPr>
        <p:txBody>
          <a:bodyPr>
            <a:normAutofit/>
          </a:bodyPr>
          <a:lstStyle>
            <a:lvl1pPr marL="0" indent="0" algn="ctr">
              <a:buFontTx/>
              <a:buNone/>
              <a:defRPr sz="3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9" name="Text Placeholder 76"/>
          <p:cNvSpPr>
            <a:spLocks noGrp="1"/>
          </p:cNvSpPr>
          <p:nvPr>
            <p:ph type="body" sz="quarter" idx="185" hasCustomPrompt="1"/>
          </p:nvPr>
        </p:nvSpPr>
        <p:spPr>
          <a:xfrm>
            <a:off x="3662362" y="430098"/>
            <a:ext cx="20107276" cy="834414"/>
          </a:xfrm>
          <a:prstGeom prst="rect">
            <a:avLst/>
          </a:prstGeom>
        </p:spPr>
        <p:txBody>
          <a:bodyPr>
            <a:normAutofit/>
          </a:bodyPr>
          <a:lstStyle>
            <a:lvl1pPr marL="0" indent="0" algn="ctr">
              <a:buFontTx/>
              <a:buNone/>
              <a:defRPr sz="60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502569"/>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6462" y="3071681"/>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4124" y="8702790"/>
            <a:ext cx="628650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6461" y="8290632"/>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497938"/>
            <a:ext cx="1295003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8" y="3071681"/>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8" y="12724489"/>
            <a:ext cx="129500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2293601"/>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574412" y="3071681"/>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574412" y="3502569"/>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574412" y="8325763"/>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74412" y="8756651"/>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574412" y="1497965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74412" y="15410538"/>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7" name="Text Placeholder 76"/>
          <p:cNvSpPr>
            <a:spLocks noGrp="1"/>
          </p:cNvSpPr>
          <p:nvPr>
            <p:ph type="body" sz="quarter" idx="150" hasCustomPrompt="1"/>
          </p:nvPr>
        </p:nvSpPr>
        <p:spPr>
          <a:xfrm>
            <a:off x="3662362" y="1300596"/>
            <a:ext cx="20107276" cy="598230"/>
          </a:xfrm>
          <a:prstGeom prst="rect">
            <a:avLst/>
          </a:prstGeom>
        </p:spPr>
        <p:txBody>
          <a:bodyPr>
            <a:normAutofit/>
          </a:bodyPr>
          <a:lstStyle>
            <a:lvl1pPr marL="0" indent="0" algn="ctr">
              <a:buFontTx/>
              <a:buNone/>
              <a:defRPr sz="40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8" name="Text Placeholder 76"/>
          <p:cNvSpPr>
            <a:spLocks noGrp="1"/>
          </p:cNvSpPr>
          <p:nvPr>
            <p:ph type="body" sz="quarter" idx="184" hasCustomPrompt="1"/>
          </p:nvPr>
        </p:nvSpPr>
        <p:spPr>
          <a:xfrm>
            <a:off x="3662362" y="1972967"/>
            <a:ext cx="20107276" cy="634555"/>
          </a:xfrm>
          <a:prstGeom prst="rect">
            <a:avLst/>
          </a:prstGeom>
        </p:spPr>
        <p:txBody>
          <a:bodyPr>
            <a:normAutofit/>
          </a:bodyPr>
          <a:lstStyle>
            <a:lvl1pPr marL="0" indent="0" algn="ctr">
              <a:buFontTx/>
              <a:buNone/>
              <a:defRPr sz="3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9" name="Text Placeholder 76"/>
          <p:cNvSpPr>
            <a:spLocks noGrp="1"/>
          </p:cNvSpPr>
          <p:nvPr>
            <p:ph type="body" sz="quarter" idx="185" hasCustomPrompt="1"/>
          </p:nvPr>
        </p:nvSpPr>
        <p:spPr>
          <a:xfrm>
            <a:off x="3662362" y="430098"/>
            <a:ext cx="20107276" cy="834414"/>
          </a:xfrm>
          <a:prstGeom prst="rect">
            <a:avLst/>
          </a:prstGeom>
        </p:spPr>
        <p:txBody>
          <a:bodyPr>
            <a:normAutofit/>
          </a:bodyPr>
          <a:lstStyle>
            <a:lvl1pPr marL="0" indent="0" algn="ctr">
              <a:buFontTx/>
              <a:buNone/>
              <a:defRPr sz="60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083123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wmf"/><Relationship Id="rId12"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w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wmf"/><Relationship Id="rId12"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w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hyperlink" Target="http://www.facebook.com/pages/PosterPresentationscom/217914411419?v=app_4949752878&amp;ref=ts" TargetMode="External"/><Relationship Id="rId3" Type="http://schemas.openxmlformats.org/officeDocument/2006/relationships/theme" Target="../theme/theme3.xml"/><Relationship Id="rId7" Type="http://schemas.openxmlformats.org/officeDocument/2006/relationships/image" Target="../media/image4.png"/><Relationship Id="rId12" Type="http://schemas.openxmlformats.org/officeDocument/2006/relationships/image" Target="../media/image9.w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wmf"/><Relationship Id="rId4" Type="http://schemas.openxmlformats.org/officeDocument/2006/relationships/image" Target="../media/image1.png"/><Relationship Id="rId9" Type="http://schemas.openxmlformats.org/officeDocument/2006/relationships/image" Target="../media/image6.wmf"/><Relationship Id="rId1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80035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803128"/>
            <a:ext cx="27432000" cy="889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76188" y="18828233"/>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576461" y="3139239"/>
            <a:ext cx="6286500" cy="15601950"/>
          </a:xfrm>
          <a:prstGeom prst="roundRect">
            <a:avLst>
              <a:gd name="adj" fmla="val 7098"/>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7241249" y="3139239"/>
            <a:ext cx="6286500" cy="15601950"/>
          </a:xfrm>
          <a:prstGeom prst="roundRect">
            <a:avLst>
              <a:gd name="adj" fmla="val 7098"/>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3" name="Rectangle 33"/>
          <p:cNvSpPr>
            <a:spLocks noChangeArrowheads="1"/>
          </p:cNvSpPr>
          <p:nvPr userDrawn="1"/>
        </p:nvSpPr>
        <p:spPr bwMode="auto">
          <a:xfrm>
            <a:off x="13906037" y="3139239"/>
            <a:ext cx="6286500" cy="15601950"/>
          </a:xfrm>
          <a:prstGeom prst="roundRect">
            <a:avLst>
              <a:gd name="adj" fmla="val 7098"/>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6" name="Rectangle 33"/>
          <p:cNvSpPr>
            <a:spLocks noChangeArrowheads="1"/>
          </p:cNvSpPr>
          <p:nvPr userDrawn="1"/>
        </p:nvSpPr>
        <p:spPr bwMode="auto">
          <a:xfrm>
            <a:off x="20570825" y="3139239"/>
            <a:ext cx="6286500" cy="15601950"/>
          </a:xfrm>
          <a:prstGeom prst="roundRect">
            <a:avLst>
              <a:gd name="adj" fmla="val 7098"/>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52249" tIns="26124" rIns="52249" bIns="26124" anchor="ctr"/>
          <a:lstStyle/>
          <a:p>
            <a:pPr>
              <a:defRPr/>
            </a:pPr>
            <a:endParaRPr lang="en-US" dirty="0"/>
          </a:p>
        </p:txBody>
      </p:sp>
      <p:grpSp>
        <p:nvGrpSpPr>
          <p:cNvPr id="97" name="Group 96"/>
          <p:cNvGrpSpPr>
            <a:grpSpLocks noChangeAspect="1"/>
          </p:cNvGrpSpPr>
          <p:nvPr userDrawn="1"/>
        </p:nvGrpSpPr>
        <p:grpSpPr>
          <a:xfrm>
            <a:off x="-6886463" y="2"/>
            <a:ext cx="6608534" cy="19202398"/>
            <a:chOff x="-11220549" y="-1"/>
            <a:chExt cx="11014225" cy="27432000"/>
          </a:xfrm>
        </p:grpSpPr>
        <p:sp>
          <p:nvSpPr>
            <p:cNvPr id="98" name="Rectangle 97"/>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1800" b="1" spc="0" dirty="0">
                  <a:solidFill>
                    <a:srgbClr val="FF0000"/>
                  </a:solidFill>
                  <a:latin typeface="Trebuchet MS" pitchFamily="34" charset="0"/>
                </a:rPr>
                <a:t>(—THIS SIDEBAR DOES NOT PRINT—)</a:t>
              </a:r>
              <a:endParaRPr lang="en-US" sz="1800" b="1" spc="600" dirty="0">
                <a:solidFill>
                  <a:schemeClr val="bg1"/>
                </a:solidFill>
                <a:latin typeface="Trebuchet MS" pitchFamily="34" charset="0"/>
              </a:endParaRPr>
            </a:p>
            <a:p>
              <a:pPr algn="ctr"/>
              <a:r>
                <a:rPr lang="en-US" sz="2400" b="1" spc="600" dirty="0">
                  <a:solidFill>
                    <a:schemeClr val="bg1"/>
                  </a:solidFill>
                  <a:latin typeface="Trebuchet MS" pitchFamily="34" charset="0"/>
                </a:rPr>
                <a:t>DESIGN</a:t>
              </a:r>
              <a:r>
                <a:rPr lang="en-US" sz="2400" b="1" spc="600" baseline="0" dirty="0">
                  <a:solidFill>
                    <a:schemeClr val="bg1"/>
                  </a:solidFill>
                  <a:latin typeface="Trebuchet MS" pitchFamily="34" charset="0"/>
                </a:rPr>
                <a:t> </a:t>
              </a:r>
              <a:r>
                <a:rPr lang="en-US" sz="2400" b="1" spc="600" dirty="0">
                  <a:solidFill>
                    <a:schemeClr val="bg1"/>
                  </a:solidFill>
                  <a:latin typeface="Trebuchet MS" pitchFamily="34" charset="0"/>
                </a:rPr>
                <a:t>GUIDE</a:t>
              </a:r>
            </a:p>
            <a:p>
              <a:pPr algn="ctr"/>
              <a:r>
                <a:rPr lang="en-US" sz="1000" b="1" dirty="0">
                  <a:latin typeface="Trebuchet MS" pitchFamily="34" charset="0"/>
                </a:rPr>
                <a:t> </a:t>
              </a:r>
            </a:p>
            <a:p>
              <a:pPr defTabSz="3765639"/>
              <a:r>
                <a:rPr lang="en-US" sz="1600" i="0" dirty="0">
                  <a:latin typeface="Trebuchet MS" pitchFamily="34" charset="0"/>
                </a:rPr>
                <a:t>This PowerPoint</a:t>
              </a:r>
              <a:r>
                <a:rPr lang="en-US" sz="1600" i="0" baseline="0" dirty="0">
                  <a:latin typeface="Trebuchet MS" pitchFamily="34" charset="0"/>
                </a:rPr>
                <a:t> </a:t>
              </a:r>
              <a:r>
                <a:rPr lang="en-US" sz="1600" i="0" dirty="0">
                  <a:latin typeface="Trebuchet MS" pitchFamily="34" charset="0"/>
                </a:rPr>
                <a:t>2007 template produces</a:t>
              </a:r>
              <a:r>
                <a:rPr lang="en-US" sz="1600" i="0" baseline="0" dirty="0">
                  <a:latin typeface="Trebuchet MS" pitchFamily="34" charset="0"/>
                </a:rPr>
                <a:t> </a:t>
              </a:r>
              <a:r>
                <a:rPr lang="en-US" sz="1600" i="0" dirty="0">
                  <a:latin typeface="Trebuchet MS" pitchFamily="34" charset="0"/>
                </a:rPr>
                <a:t>a 42”x60” presentation poster. </a:t>
              </a:r>
              <a:r>
                <a:rPr lang="en-US" sz="1600" dirty="0">
                  <a:latin typeface="Trebuchet MS" pitchFamily="34" charset="0"/>
                </a:rPr>
                <a:t>You</a:t>
              </a:r>
              <a:r>
                <a:rPr lang="en-US" sz="1600" baseline="0" dirty="0">
                  <a:latin typeface="Trebuchet MS" pitchFamily="34" charset="0"/>
                </a:rPr>
                <a:t> can u</a:t>
              </a:r>
              <a:r>
                <a:rPr lang="en-US" sz="1600" dirty="0">
                  <a:latin typeface="Trebuchet MS" pitchFamily="34" charset="0"/>
                </a:rPr>
                <a:t>se</a:t>
              </a:r>
              <a:r>
                <a:rPr lang="en-US" sz="1600" baseline="0" dirty="0">
                  <a:latin typeface="Trebuchet MS" pitchFamily="34" charset="0"/>
                </a:rPr>
                <a:t> it to create your research poster and </a:t>
              </a:r>
              <a:r>
                <a:rPr lang="en-US" sz="1600" dirty="0">
                  <a:latin typeface="Trebuchet MS" pitchFamily="34" charset="0"/>
                </a:rPr>
                <a:t>save valuable time placing titles, subtitles,</a:t>
              </a:r>
              <a:r>
                <a:rPr lang="en-US" sz="1600" baseline="0" dirty="0">
                  <a:latin typeface="Trebuchet MS" pitchFamily="34" charset="0"/>
                </a:rPr>
                <a:t> text, and graphics</a:t>
              </a:r>
              <a:r>
                <a:rPr lang="en-US" sz="1600" dirty="0">
                  <a:latin typeface="Trebuchet MS" pitchFamily="34" charset="0"/>
                </a:rPr>
                <a:t>. </a:t>
              </a:r>
            </a:p>
            <a:p>
              <a:pPr defTabSz="3765639"/>
              <a:r>
                <a:rPr lang="en-US" sz="1000" dirty="0">
                  <a:latin typeface="Trebuchet MS" pitchFamily="34" charset="0"/>
                </a:rPr>
                <a:t> </a:t>
              </a:r>
            </a:p>
            <a:p>
              <a:pPr defTabSz="4389219"/>
              <a:r>
                <a:rPr lang="en-US" sz="1600" dirty="0">
                  <a:latin typeface="Trebuchet MS" pitchFamily="34" charset="0"/>
                </a:rPr>
                <a:t>We provide a series of online answer your poster production questions. To view our template tutorials, go online to </a:t>
              </a:r>
              <a:r>
                <a:rPr lang="en-US" sz="1600" b="1" dirty="0">
                  <a:solidFill>
                    <a:srgbClr val="FFC000"/>
                  </a:solidFill>
                  <a:latin typeface="Trebuchet MS" pitchFamily="34" charset="0"/>
                </a:rPr>
                <a:t>PosterPresentations.com</a:t>
              </a:r>
              <a:r>
                <a:rPr lang="en-US" sz="1600" b="1" dirty="0">
                  <a:solidFill>
                    <a:schemeClr val="bg1"/>
                  </a:solidFill>
                  <a:latin typeface="Trebuchet MS" pitchFamily="34" charset="0"/>
                </a:rPr>
                <a:t> </a:t>
              </a:r>
              <a:r>
                <a:rPr lang="en-US" sz="1600" dirty="0">
                  <a:solidFill>
                    <a:schemeClr val="bg1"/>
                  </a:solidFill>
                  <a:latin typeface="Trebuchet MS" pitchFamily="34" charset="0"/>
                </a:rPr>
                <a:t>and click on HELP DESK.</a:t>
              </a:r>
            </a:p>
            <a:p>
              <a:pPr defTabSz="4389219"/>
              <a:r>
                <a:rPr lang="en-US" sz="1000" dirty="0">
                  <a:latin typeface="Trebuchet MS" pitchFamily="34" charset="0"/>
                </a:rPr>
                <a:t> </a:t>
              </a:r>
            </a:p>
            <a:p>
              <a:pPr defTabSz="4389219"/>
              <a:r>
                <a:rPr lang="en-US" sz="1600" dirty="0">
                  <a:solidFill>
                    <a:schemeClr val="bg1"/>
                  </a:solidFill>
                  <a:latin typeface="Trebuchet MS" pitchFamily="34" charset="0"/>
                </a:rPr>
                <a:t>When</a:t>
              </a:r>
              <a:r>
                <a:rPr lang="en-US" sz="1600" baseline="0" dirty="0">
                  <a:solidFill>
                    <a:schemeClr val="bg1"/>
                  </a:solidFill>
                  <a:latin typeface="Trebuchet MS" pitchFamily="34" charset="0"/>
                </a:rPr>
                <a:t> you are ready to</a:t>
              </a:r>
              <a:r>
                <a:rPr lang="en-US" sz="1600" dirty="0">
                  <a:solidFill>
                    <a:schemeClr val="bg1"/>
                  </a:solidFill>
                  <a:latin typeface="Trebuchet MS" pitchFamily="34" charset="0"/>
                </a:rPr>
                <a:t> </a:t>
              </a:r>
              <a:r>
                <a:rPr lang="en-US" sz="1600" baseline="0" dirty="0">
                  <a:solidFill>
                    <a:schemeClr val="bg1"/>
                  </a:solidFill>
                  <a:latin typeface="Trebuchet MS" pitchFamily="34" charset="0"/>
                </a:rPr>
                <a:t> print your poster</a:t>
              </a:r>
              <a:r>
                <a:rPr lang="en-US" sz="1600" dirty="0">
                  <a:solidFill>
                    <a:schemeClr val="bg1"/>
                  </a:solidFill>
                  <a:latin typeface="Trebuchet MS" pitchFamily="34" charset="0"/>
                </a:rPr>
                <a:t>,</a:t>
              </a:r>
              <a:r>
                <a:rPr lang="en-US" sz="1600" baseline="0" dirty="0">
                  <a:solidFill>
                    <a:schemeClr val="bg1"/>
                  </a:solidFill>
                  <a:latin typeface="Trebuchet MS" pitchFamily="34" charset="0"/>
                </a:rPr>
                <a:t> go online to </a:t>
              </a:r>
              <a:r>
                <a:rPr lang="en-US" sz="1600" b="0" dirty="0">
                  <a:solidFill>
                    <a:schemeClr val="bg1"/>
                  </a:solidFill>
                  <a:latin typeface="Trebuchet MS" pitchFamily="34" charset="0"/>
                </a:rPr>
                <a:t>PosterPresentations.com</a:t>
              </a:r>
              <a:br>
                <a:rPr lang="en-US" sz="1600" dirty="0">
                  <a:solidFill>
                    <a:schemeClr val="bg1"/>
                  </a:solidFill>
                  <a:latin typeface="Trebuchet MS" pitchFamily="34" charset="0"/>
                </a:rPr>
              </a:br>
              <a:r>
                <a:rPr lang="en-US" sz="1000" dirty="0">
                  <a:solidFill>
                    <a:schemeClr val="bg1"/>
                  </a:solidFill>
                  <a:latin typeface="Trebuchet MS" pitchFamily="34" charset="0"/>
                </a:rPr>
                <a:t> </a:t>
              </a:r>
            </a:p>
            <a:p>
              <a:pPr algn="l" defTabSz="3765639"/>
              <a:r>
                <a:rPr lang="en-US" sz="1600" b="0" dirty="0">
                  <a:solidFill>
                    <a:schemeClr val="bg1"/>
                  </a:solidFill>
                  <a:latin typeface="Trebuchet MS" pitchFamily="34" charset="0"/>
                </a:rPr>
                <a:t>Need</a:t>
              </a:r>
              <a:r>
                <a:rPr lang="en-US" sz="1600" b="0" baseline="0" dirty="0">
                  <a:solidFill>
                    <a:schemeClr val="bg1"/>
                  </a:solidFill>
                  <a:latin typeface="Trebuchet MS" pitchFamily="34" charset="0"/>
                </a:rPr>
                <a:t> assistance? Call us at </a:t>
              </a:r>
              <a:r>
                <a:rPr lang="en-US" sz="1600" b="0" dirty="0">
                  <a:solidFill>
                    <a:srgbClr val="FFC000"/>
                  </a:solidFill>
                  <a:latin typeface="Trebuchet MS" pitchFamily="34" charset="0"/>
                </a:rPr>
                <a:t>1.510.649.3001</a:t>
              </a:r>
            </a:p>
            <a:p>
              <a:pPr algn="l" defTabSz="3765639"/>
              <a:endParaRPr lang="en-US" sz="1600" b="0" dirty="0">
                <a:solidFill>
                  <a:srgbClr val="FFC000"/>
                </a:solidFill>
                <a:latin typeface="Trebuchet MS" pitchFamily="34" charset="0"/>
              </a:endParaRPr>
            </a:p>
            <a:p>
              <a:pPr algn="l" defTabSz="3765639"/>
              <a:endParaRPr lang="en-US" sz="1600" b="0" dirty="0">
                <a:solidFill>
                  <a:srgbClr val="FFC000"/>
                </a:solidFill>
                <a:latin typeface="Trebuchet MS" pitchFamily="34" charset="0"/>
              </a:endParaRPr>
            </a:p>
            <a:p>
              <a:pPr algn="l" defTabSz="3765639"/>
              <a:r>
                <a:rPr lang="en-US" sz="1000" b="1" dirty="0">
                  <a:solidFill>
                    <a:srgbClr val="FFFF00"/>
                  </a:solidFill>
                  <a:latin typeface="Trebuchet MS" pitchFamily="34" charset="0"/>
                </a:rPr>
                <a:t> </a:t>
              </a:r>
              <a:endParaRPr lang="en-US" sz="1600" b="1" dirty="0">
                <a:solidFill>
                  <a:schemeClr val="bg1"/>
                </a:solidFill>
                <a:latin typeface="Trebuchet MS" pitchFamily="34" charset="0"/>
              </a:endParaRPr>
            </a:p>
            <a:p>
              <a:pPr algn="ctr"/>
              <a:r>
                <a:rPr lang="en-US" sz="2400" b="1" spc="600" dirty="0">
                  <a:solidFill>
                    <a:schemeClr val="bg1"/>
                  </a:solidFill>
                  <a:latin typeface="Trebuchet MS" pitchFamily="34" charset="0"/>
                </a:rPr>
                <a:t>QUICK START</a:t>
              </a:r>
            </a:p>
            <a:p>
              <a:pPr algn="ctr"/>
              <a:r>
                <a:rPr lang="en-US" sz="1000" b="1" baseline="0" dirty="0">
                  <a:solidFill>
                    <a:schemeClr val="bg1"/>
                  </a:solidFill>
                  <a:latin typeface="Trebuchet MS" pitchFamily="34" charset="0"/>
                </a:rPr>
                <a:t> </a:t>
              </a:r>
            </a:p>
            <a:p>
              <a:pPr algn="ctr"/>
              <a:r>
                <a:rPr lang="en-US" sz="1800" b="1" baseline="0" dirty="0">
                  <a:solidFill>
                    <a:srgbClr val="FFC000"/>
                  </a:solidFill>
                  <a:latin typeface="Trebuchet MS" pitchFamily="34" charset="0"/>
                </a:rPr>
                <a:t>Zoom in and out</a:t>
              </a:r>
            </a:p>
            <a:p>
              <a:pPr marL="1203325" indent="0" algn="l" defTabSz="850900"/>
              <a:r>
                <a:rPr lang="en-US" sz="14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600" b="0" baseline="0" dirty="0">
                <a:solidFill>
                  <a:schemeClr val="bg1"/>
                </a:solidFill>
                <a:latin typeface="Trebuchet MS" pitchFamily="34" charset="0"/>
              </a:endParaRPr>
            </a:p>
            <a:p>
              <a:pPr algn="ctr"/>
              <a:r>
                <a:rPr lang="en-US" sz="1800" b="1" baseline="0" dirty="0">
                  <a:solidFill>
                    <a:srgbClr val="FFC000"/>
                  </a:solidFill>
                  <a:latin typeface="Trebuchet MS" pitchFamily="34" charset="0"/>
                </a:rPr>
                <a:t>Title, Authors, and Affiliations</a:t>
              </a:r>
            </a:p>
            <a:p>
              <a:pPr algn="l"/>
              <a:r>
                <a:rPr lang="en-US" sz="1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1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dirty="0">
                  <a:solidFill>
                    <a:schemeClr val="bg1">
                      <a:lumMod val="75000"/>
                    </a:schemeClr>
                  </a:solidFill>
                  <a:latin typeface="Trebuchet MS" pitchFamily="34" charset="0"/>
                </a:rPr>
                <a:t> </a:t>
              </a:r>
            </a:p>
            <a:p>
              <a:pPr algn="l"/>
              <a:r>
                <a:rPr lang="en-US" sz="1400" b="1" spc="300" baseline="0" dirty="0">
                  <a:solidFill>
                    <a:srgbClr val="FFC000"/>
                  </a:solidFill>
                  <a:latin typeface="Trebuchet MS" pitchFamily="34" charset="0"/>
                </a:rPr>
                <a:t>TIP</a:t>
              </a:r>
              <a:r>
                <a:rPr lang="en-US" sz="1400" b="1" baseline="0" dirty="0">
                  <a:solidFill>
                    <a:srgbClr val="FFC000"/>
                  </a:solidFill>
                  <a:latin typeface="Trebuchet MS" pitchFamily="34" charset="0"/>
                </a:rPr>
                <a:t>: </a:t>
              </a:r>
              <a:r>
                <a:rPr lang="en-US" sz="1400" b="0" baseline="0" dirty="0">
                  <a:solidFill>
                    <a:schemeClr val="bg1">
                      <a:lumMod val="75000"/>
                    </a:schemeClr>
                  </a:solidFill>
                  <a:latin typeface="Trebuchet MS" pitchFamily="34" charset="0"/>
                </a:rPr>
                <a:t>The font size of your title should be bigger than your name(s) and institution name(s).</a:t>
              </a:r>
            </a:p>
            <a:p>
              <a:pPr algn="l"/>
              <a:endParaRPr lang="en-US" sz="1600" b="1" baseline="0" dirty="0">
                <a:solidFill>
                  <a:schemeClr val="bg1"/>
                </a:solidFill>
                <a:latin typeface="Trebuchet MS" pitchFamily="34" charset="0"/>
              </a:endParaRPr>
            </a:p>
            <a:p>
              <a:pPr algn="l"/>
              <a:br>
                <a:rPr lang="en-US" sz="1600" b="1" baseline="0" dirty="0">
                  <a:solidFill>
                    <a:schemeClr val="bg1"/>
                  </a:solidFill>
                  <a:latin typeface="Trebuchet MS" pitchFamily="34" charset="0"/>
                </a:rPr>
              </a:br>
              <a:endParaRPr lang="en-US" sz="1600" b="1" dirty="0">
                <a:solidFill>
                  <a:schemeClr val="bg1"/>
                </a:solidFill>
                <a:latin typeface="Trebuchet MS" pitchFamily="34" charset="0"/>
              </a:endParaRPr>
            </a:p>
            <a:p>
              <a:pPr algn="ctr"/>
              <a:endParaRPr lang="en-US" sz="1600" b="1" dirty="0">
                <a:solidFill>
                  <a:srgbClr val="FFC000"/>
                </a:solidFill>
                <a:latin typeface="Trebuchet MS" pitchFamily="34" charset="0"/>
              </a:endParaRPr>
            </a:p>
            <a:p>
              <a:pPr algn="ctr"/>
              <a:endParaRPr lang="en-US" sz="1600" b="1" dirty="0">
                <a:solidFill>
                  <a:srgbClr val="FFC000"/>
                </a:solidFill>
                <a:latin typeface="Trebuchet MS" pitchFamily="34" charset="0"/>
              </a:endParaRPr>
            </a:p>
            <a:p>
              <a:pPr algn="ctr"/>
              <a:r>
                <a:rPr lang="en-US" sz="1800" b="1" dirty="0">
                  <a:solidFill>
                    <a:srgbClr val="FFC000"/>
                  </a:solidFill>
                  <a:latin typeface="Trebuchet MS" pitchFamily="34" charset="0"/>
                </a:rPr>
                <a:t>Adding Logos</a:t>
              </a:r>
              <a:r>
                <a:rPr lang="en-US" sz="1800" b="1" baseline="0" dirty="0">
                  <a:solidFill>
                    <a:srgbClr val="FFC000"/>
                  </a:solidFill>
                  <a:latin typeface="Trebuchet MS" pitchFamily="34" charset="0"/>
                </a:rPr>
                <a:t> / Seals</a:t>
              </a:r>
            </a:p>
            <a:p>
              <a:pPr algn="l"/>
              <a:r>
                <a:rPr lang="en-US" sz="1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300" baseline="0" dirty="0">
                <a:solidFill>
                  <a:schemeClr val="bg1">
                    <a:lumMod val="75000"/>
                  </a:schemeClr>
                </a:solidFill>
                <a:latin typeface="Trebuchet MS" pitchFamily="34" charset="0"/>
              </a:endParaRPr>
            </a:p>
            <a:p>
              <a:pPr algn="l"/>
              <a:r>
                <a:rPr lang="en-US" sz="1400" b="1" spc="300" baseline="0" dirty="0">
                  <a:solidFill>
                    <a:srgbClr val="FFC000"/>
                  </a:solidFill>
                  <a:latin typeface="Trebuchet MS" pitchFamily="34" charset="0"/>
                </a:rPr>
                <a:t>TIP:</a:t>
              </a:r>
              <a:r>
                <a:rPr lang="en-US" sz="1400" b="1" spc="0" baseline="0" dirty="0">
                  <a:solidFill>
                    <a:srgbClr val="FFC000"/>
                  </a:solidFill>
                  <a:latin typeface="Trebuchet MS" pitchFamily="34" charset="0"/>
                </a:rPr>
                <a:t> </a:t>
              </a:r>
              <a:r>
                <a:rPr lang="en-US" sz="1400" b="0" baseline="0" dirty="0">
                  <a:solidFill>
                    <a:schemeClr val="bg1">
                      <a:lumMod val="75000"/>
                    </a:schemeClr>
                  </a:solidFill>
                  <a:latin typeface="Trebuchet MS" pitchFamily="34" charset="0"/>
                </a:rPr>
                <a:t>See if your company’s logo is available on our free poster templates page.</a:t>
              </a:r>
            </a:p>
            <a:p>
              <a:pPr algn="l"/>
              <a:endParaRPr lang="en-US" sz="1400" b="0" baseline="0" dirty="0">
                <a:latin typeface="Trebuchet MS" pitchFamily="34" charset="0"/>
              </a:endParaRPr>
            </a:p>
            <a:p>
              <a:pPr algn="ctr"/>
              <a:r>
                <a:rPr lang="en-US" sz="1800" b="1" baseline="0" dirty="0">
                  <a:solidFill>
                    <a:srgbClr val="FFC000"/>
                  </a:solidFill>
                  <a:latin typeface="Trebuchet MS" pitchFamily="34" charset="0"/>
                </a:rPr>
                <a:t>Photographs / Graphics</a:t>
              </a:r>
            </a:p>
            <a:p>
              <a:pPr algn="l" defTabSz="977900"/>
              <a:r>
                <a:rPr lang="en-US" sz="1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400" b="0" spc="0" baseline="0" dirty="0">
                  <a:solidFill>
                    <a:schemeClr val="bg1">
                      <a:lumMod val="75000"/>
                    </a:schemeClr>
                  </a:solidFill>
                  <a:latin typeface="Trebuchet MS" pitchFamily="34" charset="0"/>
                </a:rPr>
                <a:t>disproportionally.</a:t>
              </a:r>
            </a:p>
            <a:p>
              <a:pPr algn="l" defTabSz="977900"/>
              <a:endParaRPr lang="en-US" sz="1400" b="0" baseline="0" dirty="0">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r>
                <a:rPr lang="en-US" sz="1800" b="1" baseline="0" dirty="0">
                  <a:solidFill>
                    <a:srgbClr val="FFC000"/>
                  </a:solidFill>
                  <a:latin typeface="Trebuchet MS" pitchFamily="34" charset="0"/>
                </a:rPr>
                <a:t>Image Quality Check</a:t>
              </a:r>
            </a:p>
            <a:p>
              <a:pPr lvl="0" algn="l" defTabSz="977900"/>
              <a:r>
                <a:rPr lang="en-US" sz="1400" b="0" baseline="0" dirty="0">
                  <a:solidFill>
                    <a:schemeClr val="bg1">
                      <a:lumMod val="75000"/>
                    </a:schemeClr>
                  </a:solidFill>
                  <a:latin typeface="Trebuchet MS" pitchFamily="34" charset="0"/>
                </a:rPr>
                <a:t>Zoom in and look at your images at 100% magnification. If they look good they will print well. </a:t>
              </a:r>
              <a:endParaRPr lang="en-US" sz="1600" b="0" dirty="0">
                <a:latin typeface="Trebuchet MS" pitchFamily="34" charset="0"/>
              </a:endParaRPr>
            </a:p>
          </p:txBody>
        </p:sp>
        <p:cxnSp>
          <p:nvCxnSpPr>
            <p:cNvPr id="99" name="Straight Connector 98"/>
            <p:cNvCxnSpPr/>
            <p:nvPr userDrawn="1"/>
          </p:nvCxnSpPr>
          <p:spPr>
            <a:xfrm>
              <a:off x="-11220549" y="5663750"/>
              <a:ext cx="10999745"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100" name="Picture 99"/>
            <p:cNvPicPr>
              <a:picLocks noChangeAspect="1"/>
            </p:cNvPicPr>
            <p:nvPr userDrawn="1"/>
          </p:nvPicPr>
          <p:blipFill>
            <a:blip r:embed="rId3"/>
            <a:stretch>
              <a:fillRect/>
            </a:stretch>
          </p:blipFill>
          <p:spPr>
            <a:xfrm>
              <a:off x="-10736022" y="7070058"/>
              <a:ext cx="1597665" cy="1001614"/>
            </a:xfrm>
            <a:prstGeom prst="rect">
              <a:avLst/>
            </a:prstGeom>
          </p:spPr>
        </p:pic>
        <p:pic>
          <p:nvPicPr>
            <p:cNvPr id="101" name="Picture 100"/>
            <p:cNvPicPr>
              <a:picLocks noChangeAspect="1"/>
            </p:cNvPicPr>
            <p:nvPr userDrawn="1"/>
          </p:nvPicPr>
          <p:blipFill>
            <a:blip r:embed="rId4"/>
            <a:stretch>
              <a:fillRect/>
            </a:stretch>
          </p:blipFill>
          <p:spPr>
            <a:xfrm>
              <a:off x="-10736022" y="11080322"/>
              <a:ext cx="9986807" cy="877997"/>
            </a:xfrm>
            <a:prstGeom prst="rect">
              <a:avLst/>
            </a:prstGeom>
          </p:spPr>
        </p:pic>
        <p:grpSp>
          <p:nvGrpSpPr>
            <p:cNvPr id="102" name="Group 101"/>
            <p:cNvGrpSpPr/>
            <p:nvPr userDrawn="1"/>
          </p:nvGrpSpPr>
          <p:grpSpPr>
            <a:xfrm>
              <a:off x="-9844889" y="17817181"/>
              <a:ext cx="7631078" cy="1987425"/>
              <a:chOff x="-4516464" y="10195245"/>
              <a:chExt cx="3516822" cy="1095727"/>
            </a:xfrm>
          </p:grpSpPr>
          <p:grpSp>
            <p:nvGrpSpPr>
              <p:cNvPr id="108" name="Group 107"/>
              <p:cNvGrpSpPr/>
              <p:nvPr userDrawn="1"/>
            </p:nvGrpSpPr>
            <p:grpSpPr>
              <a:xfrm>
                <a:off x="-2783494" y="10195289"/>
                <a:ext cx="624373" cy="894736"/>
                <a:chOff x="-3958698" y="9877015"/>
                <a:chExt cx="779266" cy="1282147"/>
              </a:xfrm>
            </p:grpSpPr>
            <p:pic>
              <p:nvPicPr>
                <p:cNvPr id="114" name="Picture 113"/>
                <p:cNvPicPr>
                  <a:picLocks noChangeAspect="1"/>
                </p:cNvPicPr>
                <p:nvPr userDrawn="1"/>
              </p:nvPicPr>
              <p:blipFill>
                <a:blip r:embed="rId5"/>
                <a:stretch>
                  <a:fillRect/>
                </a:stretch>
              </p:blipFill>
              <p:spPr>
                <a:xfrm>
                  <a:off x="-3948160" y="9877015"/>
                  <a:ext cx="768728" cy="1090752"/>
                </a:xfrm>
                <a:prstGeom prst="rect">
                  <a:avLst/>
                </a:prstGeom>
              </p:spPr>
            </p:pic>
            <p:sp>
              <p:nvSpPr>
                <p:cNvPr id="115" name="TextBox 56"/>
                <p:cNvSpPr txBox="1"/>
                <p:nvPr userDrawn="1"/>
              </p:nvSpPr>
              <p:spPr>
                <a:xfrm>
                  <a:off x="-3958698" y="10916003"/>
                  <a:ext cx="779263" cy="243159"/>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b="1" dirty="0">
                      <a:solidFill>
                        <a:schemeClr val="tx1"/>
                      </a:solidFill>
                    </a:rPr>
                    <a:t>ORIGINAL</a:t>
                  </a:r>
                </a:p>
              </p:txBody>
            </p:sp>
          </p:grpSp>
          <p:grpSp>
            <p:nvGrpSpPr>
              <p:cNvPr id="109" name="Group 108"/>
              <p:cNvGrpSpPr/>
              <p:nvPr userDrawn="1"/>
            </p:nvGrpSpPr>
            <p:grpSpPr>
              <a:xfrm>
                <a:off x="-2033159" y="10195245"/>
                <a:ext cx="1033517" cy="907667"/>
                <a:chOff x="-2921738" y="10010570"/>
                <a:chExt cx="1420279" cy="1247337"/>
              </a:xfrm>
            </p:grpSpPr>
            <p:pic>
              <p:nvPicPr>
                <p:cNvPr id="112" name="Picture 111"/>
                <p:cNvPicPr>
                  <a:picLocks noChangeAspect="1"/>
                </p:cNvPicPr>
                <p:nvPr userDrawn="1"/>
              </p:nvPicPr>
              <p:blipFill>
                <a:blip r:embed="rId5"/>
                <a:stretch>
                  <a:fillRect/>
                </a:stretch>
              </p:blipFill>
              <p:spPr>
                <a:xfrm>
                  <a:off x="-2921738" y="10010570"/>
                  <a:ext cx="1420279" cy="1029695"/>
                </a:xfrm>
                <a:prstGeom prst="rect">
                  <a:avLst/>
                </a:prstGeom>
              </p:spPr>
            </p:pic>
            <p:sp>
              <p:nvSpPr>
                <p:cNvPr id="113" name="TextBox 54"/>
                <p:cNvSpPr txBox="1"/>
                <p:nvPr userDrawn="1"/>
              </p:nvSpPr>
              <p:spPr>
                <a:xfrm>
                  <a:off x="-2918992" y="10985853"/>
                  <a:ext cx="1417533" cy="272054"/>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dirty="0">
                      <a:solidFill>
                        <a:schemeClr val="bg1"/>
                      </a:solidFill>
                    </a:rPr>
                    <a:t>DISTORTED</a:t>
                  </a:r>
                  <a:endParaRPr lang="en-US" sz="700" b="1" dirty="0">
                    <a:solidFill>
                      <a:schemeClr val="bg1"/>
                    </a:solidFill>
                  </a:endParaRPr>
                </a:p>
              </p:txBody>
            </p:sp>
          </p:grpSp>
          <p:pic>
            <p:nvPicPr>
              <p:cNvPr id="110" name="Picture 109"/>
              <p:cNvPicPr>
                <a:picLocks noChangeAspect="1"/>
              </p:cNvPicPr>
              <p:nvPr userDrawn="1"/>
            </p:nvPicPr>
            <p:blipFill>
              <a:blip r:embed="rId6"/>
              <a:stretch>
                <a:fillRect/>
              </a:stretch>
            </p:blipFill>
            <p:spPr>
              <a:xfrm>
                <a:off x="-4516464" y="10195268"/>
                <a:ext cx="1098742" cy="847761"/>
              </a:xfrm>
              <a:prstGeom prst="rect">
                <a:avLst/>
              </a:prstGeom>
            </p:spPr>
          </p:pic>
          <p:sp>
            <p:nvSpPr>
              <p:cNvPr id="111" name="TextBox 52"/>
              <p:cNvSpPr txBox="1"/>
              <p:nvPr userDrawn="1"/>
            </p:nvSpPr>
            <p:spPr>
              <a:xfrm>
                <a:off x="-4471893" y="11093004"/>
                <a:ext cx="1035685" cy="197968"/>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103" name="Group 102"/>
            <p:cNvGrpSpPr/>
            <p:nvPr userDrawn="1"/>
          </p:nvGrpSpPr>
          <p:grpSpPr>
            <a:xfrm>
              <a:off x="-9604625" y="22201807"/>
              <a:ext cx="7832477" cy="2027097"/>
              <a:chOff x="-4427461" y="12587745"/>
              <a:chExt cx="3609638" cy="1117601"/>
            </a:xfrm>
          </p:grpSpPr>
          <p:pic>
            <p:nvPicPr>
              <p:cNvPr id="104" name="Picture 103"/>
              <p:cNvPicPr/>
              <p:nvPr userDrawn="1"/>
            </p:nvPicPr>
            <p:blipFill>
              <a:blip r:embed="rId7"/>
              <a:stretch>
                <a:fillRect/>
              </a:stretch>
            </p:blipFill>
            <p:spPr>
              <a:xfrm>
                <a:off x="-4179101" y="12737786"/>
                <a:ext cx="1512652" cy="772700"/>
              </a:xfrm>
              <a:prstGeom prst="rect">
                <a:avLst/>
              </a:prstGeom>
            </p:spPr>
          </p:pic>
          <p:pic>
            <p:nvPicPr>
              <p:cNvPr id="105" name="Picture 104"/>
              <p:cNvPicPr/>
              <p:nvPr userDrawn="1"/>
            </p:nvPicPr>
            <p:blipFill>
              <a:blip r:embed="rId8"/>
              <a:stretch>
                <a:fillRect/>
              </a:stretch>
            </p:blipFill>
            <p:spPr>
              <a:xfrm>
                <a:off x="-2596264" y="12737785"/>
                <a:ext cx="1512652" cy="772700"/>
              </a:xfrm>
              <a:prstGeom prst="rect">
                <a:avLst/>
              </a:prstGeom>
            </p:spPr>
          </p:pic>
          <p:sp>
            <p:nvSpPr>
              <p:cNvPr id="106" name="TextBox 47"/>
              <p:cNvSpPr txBox="1"/>
              <p:nvPr userDrawn="1"/>
            </p:nvSpPr>
            <p:spPr>
              <a:xfrm rot="16200000">
                <a:off x="-4921252" y="13081536"/>
                <a:ext cx="1117601" cy="13002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100" dirty="0">
                    <a:solidFill>
                      <a:srgbClr val="92D050"/>
                    </a:solidFill>
                  </a:rPr>
                  <a:t>Good</a:t>
                </a:r>
                <a:r>
                  <a:rPr lang="en-US" sz="1100" baseline="0" dirty="0">
                    <a:solidFill>
                      <a:srgbClr val="92D050"/>
                    </a:solidFill>
                  </a:rPr>
                  <a:t> </a:t>
                </a:r>
                <a:r>
                  <a:rPr lang="en-US" sz="1100" baseline="0" dirty="0">
                    <a:solidFill>
                      <a:schemeClr val="bg1"/>
                    </a:solidFill>
                  </a:rPr>
                  <a:t>printing quality</a:t>
                </a:r>
                <a:endParaRPr lang="en-US" sz="1100" dirty="0">
                  <a:solidFill>
                    <a:schemeClr val="bg1"/>
                  </a:solidFill>
                </a:endParaRPr>
              </a:p>
            </p:txBody>
          </p:sp>
          <p:sp>
            <p:nvSpPr>
              <p:cNvPr id="107" name="TextBox 48"/>
              <p:cNvSpPr txBox="1"/>
              <p:nvPr userDrawn="1"/>
            </p:nvSpPr>
            <p:spPr>
              <a:xfrm rot="16200000">
                <a:off x="-1447544" y="13075625"/>
                <a:ext cx="1117601" cy="141841"/>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dirty="0">
                    <a:solidFill>
                      <a:srgbClr val="FF0000"/>
                    </a:solidFill>
                  </a:rPr>
                  <a:t>Bad </a:t>
                </a:r>
                <a:r>
                  <a:rPr lang="en-US" sz="1200" dirty="0">
                    <a:solidFill>
                      <a:schemeClr val="bg1"/>
                    </a:solidFill>
                  </a:rPr>
                  <a:t>printing quality</a:t>
                </a:r>
              </a:p>
            </p:txBody>
          </p:sp>
        </p:grpSp>
      </p:grpSp>
      <p:grpSp>
        <p:nvGrpSpPr>
          <p:cNvPr id="116" name="Group 115"/>
          <p:cNvGrpSpPr>
            <a:grpSpLocks noChangeAspect="1"/>
          </p:cNvGrpSpPr>
          <p:nvPr userDrawn="1"/>
        </p:nvGrpSpPr>
        <p:grpSpPr>
          <a:xfrm>
            <a:off x="27709929" y="11216"/>
            <a:ext cx="6632760" cy="19191183"/>
            <a:chOff x="36782324" y="0"/>
            <a:chExt cx="11062139" cy="27432000"/>
          </a:xfrm>
        </p:grpSpPr>
        <p:sp>
          <p:nvSpPr>
            <p:cNvPr id="117" name="Rectangle 116"/>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2800" b="1" spc="600" dirty="0">
                  <a:solidFill>
                    <a:schemeClr val="bg1"/>
                  </a:solidFill>
                  <a:latin typeface="Trebuchet MS" pitchFamily="34" charset="0"/>
                </a:rPr>
                <a:t>QUICK START (cont.)</a:t>
              </a:r>
            </a:p>
            <a:p>
              <a:pPr algn="ctr"/>
              <a:endParaRPr lang="en-US" sz="2400" b="1" baseline="0" dirty="0">
                <a:solidFill>
                  <a:schemeClr val="bg1"/>
                </a:solidFill>
                <a:latin typeface="Trebuchet MS" pitchFamily="34" charset="0"/>
              </a:endParaRPr>
            </a:p>
            <a:p>
              <a:pPr algn="ctr"/>
              <a:r>
                <a:rPr lang="en-US" sz="18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r>
                <a:rPr lang="en-US" sz="1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400" b="0" baseline="0" dirty="0">
                <a:solidFill>
                  <a:schemeClr val="bg1">
                    <a:lumMod val="75000"/>
                  </a:schemeClr>
                </a:solidFill>
                <a:latin typeface="Trebuchet MS" pitchFamily="34" charset="0"/>
              </a:endParaRPr>
            </a:p>
            <a:p>
              <a:pPr algn="ctr"/>
              <a:r>
                <a:rPr lang="en-US" sz="1800" b="1" baseline="0" dirty="0">
                  <a:solidFill>
                    <a:srgbClr val="FFC000"/>
                  </a:solidFill>
                  <a:latin typeface="Trebuchet MS" pitchFamily="34" charset="0"/>
                </a:rPr>
                <a:t>How to add Text</a:t>
              </a:r>
            </a:p>
            <a:p>
              <a:pPr marL="1730375" lvl="2" indent="0" algn="l" defTabSz="114300"/>
              <a:r>
                <a:rPr lang="en-US" sz="1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400" b="0" baseline="0" dirty="0">
                  <a:solidFill>
                    <a:schemeClr val="bg1">
                      <a:lumMod val="75000"/>
                    </a:schemeClr>
                  </a:solidFill>
                  <a:latin typeface="Trebuchet MS" pitchFamily="34" charset="0"/>
                </a:rPr>
                <a:t> </a:t>
              </a:r>
              <a:r>
                <a:rPr kumimoji="0" lang="en-US" sz="1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400" b="0" baseline="0" dirty="0">
                <a:solidFill>
                  <a:schemeClr val="bg1">
                    <a:lumMod val="75000"/>
                  </a:schemeClr>
                </a:solidFill>
                <a:latin typeface="Trebuchet MS" pitchFamily="34" charset="0"/>
              </a:endParaRPr>
            </a:p>
            <a:p>
              <a:pPr marL="1518341" lvl="2" indent="0" algn="l" defTabSz="114300"/>
              <a:endParaRPr lang="en-US" sz="1400" b="0" baseline="0" dirty="0">
                <a:solidFill>
                  <a:schemeClr val="bg1">
                    <a:lumMod val="75000"/>
                  </a:schemeClr>
                </a:solidFill>
                <a:latin typeface="Trebuchet MS" pitchFamily="34" charset="0"/>
              </a:endParaRPr>
            </a:p>
            <a:p>
              <a:pPr algn="ctr"/>
              <a:r>
                <a:rPr lang="en-US" sz="1800" b="1" baseline="0" dirty="0">
                  <a:solidFill>
                    <a:srgbClr val="FFC000"/>
                  </a:solidFill>
                  <a:latin typeface="Trebuchet MS" pitchFamily="34" charset="0"/>
                </a:rPr>
                <a:t>How to add Tables</a:t>
              </a:r>
            </a:p>
            <a:p>
              <a:pPr marL="971550" lvl="1" indent="0" algn="l" defTabSz="114300"/>
              <a:r>
                <a:rPr lang="en-US" sz="1400" b="0" baseline="0" dirty="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p:txBody>
        </p:sp>
        <p:pic>
          <p:nvPicPr>
            <p:cNvPr id="118" name="Picture 117"/>
            <p:cNvPicPr/>
            <p:nvPr userDrawn="1"/>
          </p:nvPicPr>
          <p:blipFill>
            <a:blip r:embed="rId9"/>
            <a:stretch>
              <a:fillRect/>
            </a:stretch>
          </p:blipFill>
          <p:spPr>
            <a:xfrm>
              <a:off x="39540164" y="3399421"/>
              <a:ext cx="5586150" cy="1716939"/>
            </a:xfrm>
            <a:prstGeom prst="rect">
              <a:avLst/>
            </a:prstGeom>
          </p:spPr>
        </p:pic>
        <p:pic>
          <p:nvPicPr>
            <p:cNvPr id="119" name="Picture 118"/>
            <p:cNvPicPr>
              <a:picLocks noChangeAspect="1"/>
            </p:cNvPicPr>
            <p:nvPr userDrawn="1"/>
          </p:nvPicPr>
          <p:blipFill>
            <a:blip r:embed="rId10"/>
            <a:stretch>
              <a:fillRect/>
            </a:stretch>
          </p:blipFill>
          <p:spPr>
            <a:xfrm>
              <a:off x="37296876" y="7200202"/>
              <a:ext cx="2969584" cy="1140240"/>
            </a:xfrm>
            <a:prstGeom prst="rect">
              <a:avLst/>
            </a:prstGeom>
            <a:ln>
              <a:noFill/>
            </a:ln>
          </p:spPr>
        </p:pic>
        <p:pic>
          <p:nvPicPr>
            <p:cNvPr id="120" name="Picture 119"/>
            <p:cNvPicPr/>
            <p:nvPr userDrawn="1"/>
          </p:nvPicPr>
          <p:blipFill>
            <a:blip r:embed="rId11"/>
            <a:stretch>
              <a:fillRect/>
            </a:stretch>
          </p:blipFill>
          <p:spPr>
            <a:xfrm>
              <a:off x="37524683" y="10986709"/>
              <a:ext cx="1482265" cy="825421"/>
            </a:xfrm>
            <a:prstGeom prst="rect">
              <a:avLst/>
            </a:prstGeom>
          </p:spPr>
        </p:pic>
        <p:grpSp>
          <p:nvGrpSpPr>
            <p:cNvPr id="121" name="Group 120"/>
            <p:cNvGrpSpPr/>
            <p:nvPr userDrawn="1"/>
          </p:nvGrpSpPr>
          <p:grpSpPr>
            <a:xfrm>
              <a:off x="37163426" y="23152352"/>
              <a:ext cx="10354213" cy="1052915"/>
              <a:chOff x="31687960" y="29635357"/>
              <a:chExt cx="9771399" cy="1090622"/>
            </a:xfrm>
          </p:grpSpPr>
          <p:sp>
            <p:nvSpPr>
              <p:cNvPr id="123" name="Rounded Rectangle 12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a:p>
            </p:txBody>
          </p:sp>
          <p:pic>
            <p:nvPicPr>
              <p:cNvPr id="124" name="Picture 123"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a:noFill/>
              </a:ln>
            </p:spPr>
          </p:pic>
          <p:sp>
            <p:nvSpPr>
              <p:cNvPr id="125" name="TextBox 66"/>
              <p:cNvSpPr txBox="1"/>
              <p:nvPr userDrawn="1"/>
            </p:nvSpPr>
            <p:spPr>
              <a:xfrm>
                <a:off x="32788169" y="29700257"/>
                <a:ext cx="8671190" cy="903879"/>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a:t>
                </a:r>
                <a:br>
                  <a:rPr lang="en-US" sz="1400" baseline="0" dirty="0">
                    <a:solidFill>
                      <a:schemeClr val="tx2"/>
                    </a:solidFill>
                    <a:latin typeface="Trebuchet MS" pitchFamily="34" charset="0"/>
                  </a:rPr>
                </a:br>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sp>
          <p:nvSpPr>
            <p:cNvPr id="122" name="TextBox 63"/>
            <p:cNvSpPr txBox="1"/>
            <p:nvPr userDrawn="1"/>
          </p:nvSpPr>
          <p:spPr>
            <a:xfrm>
              <a:off x="37163425" y="24536528"/>
              <a:ext cx="4118250" cy="2224346"/>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nSpc>
                  <a:spcPts val="2600"/>
                </a:lnSpc>
              </a:pPr>
              <a:r>
                <a:rPr lang="en-US" sz="1400" dirty="0">
                  <a:solidFill>
                    <a:schemeClr val="bg1"/>
                  </a:solidFill>
                  <a:latin typeface="Calibri" panose="020F0502020204030204" pitchFamily="34" charset="0"/>
                </a:rPr>
                <a:t>© 2013</a:t>
              </a:r>
              <a:r>
                <a:rPr lang="en-US" sz="1400" baseline="0" dirty="0">
                  <a:solidFill>
                    <a:schemeClr val="bg1"/>
                  </a:solidFill>
                  <a:latin typeface="Calibri" panose="020F0502020204030204" pitchFamily="34" charset="0"/>
                </a:rPr>
                <a:t> </a:t>
              </a:r>
              <a:r>
                <a:rPr lang="en-US" sz="1400" dirty="0">
                  <a:solidFill>
                    <a:schemeClr val="bg1"/>
                  </a:solidFill>
                  <a:latin typeface="Calibri" panose="020F0502020204030204" pitchFamily="34" charset="0"/>
                </a:rPr>
                <a:t>PosterPresentations.com</a:t>
              </a:r>
            </a:p>
            <a:p>
              <a:pPr>
                <a:lnSpc>
                  <a:spcPts val="2600"/>
                </a:lnSpc>
              </a:pPr>
              <a:r>
                <a:rPr lang="en-US" sz="1400" dirty="0">
                  <a:solidFill>
                    <a:schemeClr val="bg1"/>
                  </a:solidFill>
                  <a:latin typeface="Calibri" panose="020F0502020204030204" pitchFamily="34" charset="0"/>
                </a:rPr>
                <a:t>     2117 Fourth Street ,</a:t>
              </a:r>
              <a:r>
                <a:rPr lang="en-US" sz="1400" baseline="0" dirty="0">
                  <a:solidFill>
                    <a:schemeClr val="bg1"/>
                  </a:solidFill>
                  <a:latin typeface="Calibri" panose="020F0502020204030204" pitchFamily="34" charset="0"/>
                </a:rPr>
                <a:t> Unit C        </a:t>
              </a:r>
            </a:p>
            <a:p>
              <a:pPr>
                <a:lnSpc>
                  <a:spcPts val="2600"/>
                </a:lnSpc>
              </a:pPr>
              <a:r>
                <a:rPr lang="en-US" sz="1400" baseline="0" dirty="0">
                  <a:solidFill>
                    <a:schemeClr val="bg1"/>
                  </a:solidFill>
                  <a:latin typeface="Calibri" panose="020F0502020204030204" pitchFamily="34" charset="0"/>
                </a:rPr>
                <a:t>     Berkeley CA 94710</a:t>
              </a:r>
              <a:br>
                <a:rPr lang="en-US" sz="1400" baseline="0" dirty="0">
                  <a:solidFill>
                    <a:schemeClr val="bg1"/>
                  </a:solidFill>
                  <a:latin typeface="Calibri" panose="020F0502020204030204" pitchFamily="34" charset="0"/>
                </a:rPr>
              </a:br>
              <a:r>
                <a:rPr lang="en-US" sz="1400" baseline="0" dirty="0">
                  <a:solidFill>
                    <a:schemeClr val="bg1"/>
                  </a:solidFill>
                  <a:latin typeface="Calibri" panose="020F0502020204030204" pitchFamily="34" charset="0"/>
                </a:rPr>
                <a:t>    </a:t>
              </a:r>
              <a:r>
                <a:rPr lang="en-US" sz="1400" b="1" baseline="0" dirty="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80035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8" name="Rectangle 33"/>
          <p:cNvSpPr>
            <a:spLocks noChangeArrowheads="1"/>
          </p:cNvSpPr>
          <p:nvPr/>
        </p:nvSpPr>
        <p:spPr bwMode="auto">
          <a:xfrm>
            <a:off x="571501" y="3144838"/>
            <a:ext cx="8490857" cy="15601950"/>
          </a:xfrm>
          <a:prstGeom prst="roundRect">
            <a:avLst>
              <a:gd name="adj" fmla="val 3914"/>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803128"/>
            <a:ext cx="27432000" cy="889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48853" y="1880235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7" name="Rectangle 33"/>
          <p:cNvSpPr>
            <a:spLocks noChangeArrowheads="1"/>
          </p:cNvSpPr>
          <p:nvPr userDrawn="1"/>
        </p:nvSpPr>
        <p:spPr bwMode="auto">
          <a:xfrm>
            <a:off x="9468985" y="3144838"/>
            <a:ext cx="8490857" cy="15601950"/>
          </a:xfrm>
          <a:prstGeom prst="roundRect">
            <a:avLst>
              <a:gd name="adj" fmla="val 3914"/>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8" name="Rectangle 33"/>
          <p:cNvSpPr>
            <a:spLocks noChangeArrowheads="1"/>
          </p:cNvSpPr>
          <p:nvPr userDrawn="1"/>
        </p:nvSpPr>
        <p:spPr bwMode="auto">
          <a:xfrm>
            <a:off x="18366468" y="3144838"/>
            <a:ext cx="8490857" cy="15601950"/>
          </a:xfrm>
          <a:prstGeom prst="roundRect">
            <a:avLst>
              <a:gd name="adj" fmla="val 3914"/>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nvGrpSpPr>
          <p:cNvPr id="22" name="Group 21"/>
          <p:cNvGrpSpPr>
            <a:grpSpLocks noChangeAspect="1"/>
          </p:cNvGrpSpPr>
          <p:nvPr userDrawn="1"/>
        </p:nvGrpSpPr>
        <p:grpSpPr>
          <a:xfrm>
            <a:off x="-6886463" y="2"/>
            <a:ext cx="6608534" cy="19202398"/>
            <a:chOff x="-11220549" y="-1"/>
            <a:chExt cx="11014225" cy="27432000"/>
          </a:xfrm>
        </p:grpSpPr>
        <p:sp>
          <p:nvSpPr>
            <p:cNvPr id="24" name="Rectangle 23"/>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1800" b="1" spc="0" dirty="0">
                  <a:solidFill>
                    <a:srgbClr val="FF0000"/>
                  </a:solidFill>
                  <a:latin typeface="Trebuchet MS" pitchFamily="34" charset="0"/>
                </a:rPr>
                <a:t>(—THIS SIDEBAR DOES NOT PRINT—)</a:t>
              </a:r>
              <a:endParaRPr lang="en-US" sz="1800" b="1" spc="600" dirty="0">
                <a:solidFill>
                  <a:schemeClr val="bg1"/>
                </a:solidFill>
                <a:latin typeface="Trebuchet MS" pitchFamily="34" charset="0"/>
              </a:endParaRPr>
            </a:p>
            <a:p>
              <a:pPr algn="ctr"/>
              <a:r>
                <a:rPr lang="en-US" sz="2400" b="1" spc="600" dirty="0">
                  <a:solidFill>
                    <a:schemeClr val="bg1"/>
                  </a:solidFill>
                  <a:latin typeface="Trebuchet MS" pitchFamily="34" charset="0"/>
                </a:rPr>
                <a:t>DESIGN</a:t>
              </a:r>
              <a:r>
                <a:rPr lang="en-US" sz="2400" b="1" spc="600" baseline="0" dirty="0">
                  <a:solidFill>
                    <a:schemeClr val="bg1"/>
                  </a:solidFill>
                  <a:latin typeface="Trebuchet MS" pitchFamily="34" charset="0"/>
                </a:rPr>
                <a:t> </a:t>
              </a:r>
              <a:r>
                <a:rPr lang="en-US" sz="2400" b="1" spc="600" dirty="0">
                  <a:solidFill>
                    <a:schemeClr val="bg1"/>
                  </a:solidFill>
                  <a:latin typeface="Trebuchet MS" pitchFamily="34" charset="0"/>
                </a:rPr>
                <a:t>GUIDE</a:t>
              </a:r>
            </a:p>
            <a:p>
              <a:pPr algn="ctr"/>
              <a:r>
                <a:rPr lang="en-US" sz="1000" b="1" dirty="0">
                  <a:latin typeface="Trebuchet MS" pitchFamily="34" charset="0"/>
                </a:rPr>
                <a:t> </a:t>
              </a:r>
            </a:p>
            <a:p>
              <a:pPr defTabSz="3765639"/>
              <a:r>
                <a:rPr lang="en-US" sz="1600" i="0" dirty="0">
                  <a:latin typeface="Trebuchet MS" pitchFamily="34" charset="0"/>
                </a:rPr>
                <a:t>This PowerPoint</a:t>
              </a:r>
              <a:r>
                <a:rPr lang="en-US" sz="1600" i="0" baseline="0" dirty="0">
                  <a:latin typeface="Trebuchet MS" pitchFamily="34" charset="0"/>
                </a:rPr>
                <a:t> </a:t>
              </a:r>
              <a:r>
                <a:rPr lang="en-US" sz="1600" i="0" dirty="0">
                  <a:latin typeface="Trebuchet MS" pitchFamily="34" charset="0"/>
                </a:rPr>
                <a:t>2007 template produces</a:t>
              </a:r>
              <a:r>
                <a:rPr lang="en-US" sz="1600" i="0" baseline="0" dirty="0">
                  <a:latin typeface="Trebuchet MS" pitchFamily="34" charset="0"/>
                </a:rPr>
                <a:t> </a:t>
              </a:r>
              <a:r>
                <a:rPr lang="en-US" sz="1600" i="0" dirty="0">
                  <a:latin typeface="Trebuchet MS" pitchFamily="34" charset="0"/>
                </a:rPr>
                <a:t>a 42”x60” presentation poster. </a:t>
              </a:r>
              <a:r>
                <a:rPr lang="en-US" sz="1600" dirty="0">
                  <a:latin typeface="Trebuchet MS" pitchFamily="34" charset="0"/>
                </a:rPr>
                <a:t>You</a:t>
              </a:r>
              <a:r>
                <a:rPr lang="en-US" sz="1600" baseline="0" dirty="0">
                  <a:latin typeface="Trebuchet MS" pitchFamily="34" charset="0"/>
                </a:rPr>
                <a:t> can u</a:t>
              </a:r>
              <a:r>
                <a:rPr lang="en-US" sz="1600" dirty="0">
                  <a:latin typeface="Trebuchet MS" pitchFamily="34" charset="0"/>
                </a:rPr>
                <a:t>se</a:t>
              </a:r>
              <a:r>
                <a:rPr lang="en-US" sz="1600" baseline="0" dirty="0">
                  <a:latin typeface="Trebuchet MS" pitchFamily="34" charset="0"/>
                </a:rPr>
                <a:t> it to create your research poster and </a:t>
              </a:r>
              <a:r>
                <a:rPr lang="en-US" sz="1600" dirty="0">
                  <a:latin typeface="Trebuchet MS" pitchFamily="34" charset="0"/>
                </a:rPr>
                <a:t>save valuable time placing titles, subtitles,</a:t>
              </a:r>
              <a:r>
                <a:rPr lang="en-US" sz="1600" baseline="0" dirty="0">
                  <a:latin typeface="Trebuchet MS" pitchFamily="34" charset="0"/>
                </a:rPr>
                <a:t> text, and graphics</a:t>
              </a:r>
              <a:r>
                <a:rPr lang="en-US" sz="1600" dirty="0">
                  <a:latin typeface="Trebuchet MS" pitchFamily="34" charset="0"/>
                </a:rPr>
                <a:t>. </a:t>
              </a:r>
            </a:p>
            <a:p>
              <a:pPr defTabSz="3765639"/>
              <a:r>
                <a:rPr lang="en-US" sz="1000" dirty="0">
                  <a:latin typeface="Trebuchet MS" pitchFamily="34" charset="0"/>
                </a:rPr>
                <a:t> </a:t>
              </a:r>
            </a:p>
            <a:p>
              <a:pPr defTabSz="4389219"/>
              <a:r>
                <a:rPr lang="en-US" sz="1600" dirty="0">
                  <a:latin typeface="Trebuchet MS" pitchFamily="34" charset="0"/>
                </a:rPr>
                <a:t>We provide a series of online answer your poster production questions. To view our template tutorials, go online to </a:t>
              </a:r>
              <a:r>
                <a:rPr lang="en-US" sz="1600" b="1" dirty="0">
                  <a:solidFill>
                    <a:srgbClr val="FFC000"/>
                  </a:solidFill>
                  <a:latin typeface="Trebuchet MS" pitchFamily="34" charset="0"/>
                </a:rPr>
                <a:t>PosterPresentations.com</a:t>
              </a:r>
              <a:r>
                <a:rPr lang="en-US" sz="1600" b="1" dirty="0">
                  <a:solidFill>
                    <a:schemeClr val="bg1"/>
                  </a:solidFill>
                  <a:latin typeface="Trebuchet MS" pitchFamily="34" charset="0"/>
                </a:rPr>
                <a:t> </a:t>
              </a:r>
              <a:r>
                <a:rPr lang="en-US" sz="1600" dirty="0">
                  <a:solidFill>
                    <a:schemeClr val="bg1"/>
                  </a:solidFill>
                  <a:latin typeface="Trebuchet MS" pitchFamily="34" charset="0"/>
                </a:rPr>
                <a:t>and click on HELP DESK.</a:t>
              </a:r>
            </a:p>
            <a:p>
              <a:pPr defTabSz="4389219"/>
              <a:r>
                <a:rPr lang="en-US" sz="1000" dirty="0">
                  <a:latin typeface="Trebuchet MS" pitchFamily="34" charset="0"/>
                </a:rPr>
                <a:t> </a:t>
              </a:r>
            </a:p>
            <a:p>
              <a:pPr defTabSz="4389219"/>
              <a:r>
                <a:rPr lang="en-US" sz="1600" dirty="0">
                  <a:solidFill>
                    <a:schemeClr val="bg1"/>
                  </a:solidFill>
                  <a:latin typeface="Trebuchet MS" pitchFamily="34" charset="0"/>
                </a:rPr>
                <a:t>When</a:t>
              </a:r>
              <a:r>
                <a:rPr lang="en-US" sz="1600" baseline="0" dirty="0">
                  <a:solidFill>
                    <a:schemeClr val="bg1"/>
                  </a:solidFill>
                  <a:latin typeface="Trebuchet MS" pitchFamily="34" charset="0"/>
                </a:rPr>
                <a:t> you are ready to</a:t>
              </a:r>
              <a:r>
                <a:rPr lang="en-US" sz="1600" dirty="0">
                  <a:solidFill>
                    <a:schemeClr val="bg1"/>
                  </a:solidFill>
                  <a:latin typeface="Trebuchet MS" pitchFamily="34" charset="0"/>
                </a:rPr>
                <a:t> </a:t>
              </a:r>
              <a:r>
                <a:rPr lang="en-US" sz="1600" baseline="0" dirty="0">
                  <a:solidFill>
                    <a:schemeClr val="bg1"/>
                  </a:solidFill>
                  <a:latin typeface="Trebuchet MS" pitchFamily="34" charset="0"/>
                </a:rPr>
                <a:t> print your poster</a:t>
              </a:r>
              <a:r>
                <a:rPr lang="en-US" sz="1600" dirty="0">
                  <a:solidFill>
                    <a:schemeClr val="bg1"/>
                  </a:solidFill>
                  <a:latin typeface="Trebuchet MS" pitchFamily="34" charset="0"/>
                </a:rPr>
                <a:t>,</a:t>
              </a:r>
              <a:r>
                <a:rPr lang="en-US" sz="1600" baseline="0" dirty="0">
                  <a:solidFill>
                    <a:schemeClr val="bg1"/>
                  </a:solidFill>
                  <a:latin typeface="Trebuchet MS" pitchFamily="34" charset="0"/>
                </a:rPr>
                <a:t> go online to </a:t>
              </a:r>
              <a:r>
                <a:rPr lang="en-US" sz="1600" b="0" dirty="0">
                  <a:solidFill>
                    <a:schemeClr val="bg1"/>
                  </a:solidFill>
                  <a:latin typeface="Trebuchet MS" pitchFamily="34" charset="0"/>
                </a:rPr>
                <a:t>PosterPresentations.com</a:t>
              </a:r>
              <a:br>
                <a:rPr lang="en-US" sz="1600" dirty="0">
                  <a:solidFill>
                    <a:schemeClr val="bg1"/>
                  </a:solidFill>
                  <a:latin typeface="Trebuchet MS" pitchFamily="34" charset="0"/>
                </a:rPr>
              </a:br>
              <a:r>
                <a:rPr lang="en-US" sz="1000" dirty="0">
                  <a:solidFill>
                    <a:schemeClr val="bg1"/>
                  </a:solidFill>
                  <a:latin typeface="Trebuchet MS" pitchFamily="34" charset="0"/>
                </a:rPr>
                <a:t> </a:t>
              </a:r>
            </a:p>
            <a:p>
              <a:pPr algn="l" defTabSz="3765639"/>
              <a:r>
                <a:rPr lang="en-US" sz="1600" b="0" dirty="0">
                  <a:solidFill>
                    <a:schemeClr val="bg1"/>
                  </a:solidFill>
                  <a:latin typeface="Trebuchet MS" pitchFamily="34" charset="0"/>
                </a:rPr>
                <a:t>Need</a:t>
              </a:r>
              <a:r>
                <a:rPr lang="en-US" sz="1600" b="0" baseline="0" dirty="0">
                  <a:solidFill>
                    <a:schemeClr val="bg1"/>
                  </a:solidFill>
                  <a:latin typeface="Trebuchet MS" pitchFamily="34" charset="0"/>
                </a:rPr>
                <a:t> assistance? Call us at </a:t>
              </a:r>
              <a:r>
                <a:rPr lang="en-US" sz="1600" b="0" dirty="0">
                  <a:solidFill>
                    <a:srgbClr val="FFC000"/>
                  </a:solidFill>
                  <a:latin typeface="Trebuchet MS" pitchFamily="34" charset="0"/>
                </a:rPr>
                <a:t>1.510.649.3001</a:t>
              </a:r>
            </a:p>
            <a:p>
              <a:pPr algn="l" defTabSz="3765639"/>
              <a:endParaRPr lang="en-US" sz="1600" b="0" dirty="0">
                <a:solidFill>
                  <a:srgbClr val="FFC000"/>
                </a:solidFill>
                <a:latin typeface="Trebuchet MS" pitchFamily="34" charset="0"/>
              </a:endParaRPr>
            </a:p>
            <a:p>
              <a:pPr algn="l" defTabSz="3765639"/>
              <a:endParaRPr lang="en-US" sz="1600" b="0" dirty="0">
                <a:solidFill>
                  <a:srgbClr val="FFC000"/>
                </a:solidFill>
                <a:latin typeface="Trebuchet MS" pitchFamily="34" charset="0"/>
              </a:endParaRPr>
            </a:p>
            <a:p>
              <a:pPr algn="l" defTabSz="3765639"/>
              <a:r>
                <a:rPr lang="en-US" sz="1000" b="1" dirty="0">
                  <a:solidFill>
                    <a:srgbClr val="FFFF00"/>
                  </a:solidFill>
                  <a:latin typeface="Trebuchet MS" pitchFamily="34" charset="0"/>
                </a:rPr>
                <a:t> </a:t>
              </a:r>
              <a:endParaRPr lang="en-US" sz="1600" b="1" dirty="0">
                <a:solidFill>
                  <a:schemeClr val="bg1"/>
                </a:solidFill>
                <a:latin typeface="Trebuchet MS" pitchFamily="34" charset="0"/>
              </a:endParaRPr>
            </a:p>
            <a:p>
              <a:pPr algn="ctr"/>
              <a:r>
                <a:rPr lang="en-US" sz="2400" b="1" spc="600" dirty="0">
                  <a:solidFill>
                    <a:schemeClr val="bg1"/>
                  </a:solidFill>
                  <a:latin typeface="Trebuchet MS" pitchFamily="34" charset="0"/>
                </a:rPr>
                <a:t>QUICK START</a:t>
              </a:r>
            </a:p>
            <a:p>
              <a:pPr algn="ctr"/>
              <a:r>
                <a:rPr lang="en-US" sz="1000" b="1" baseline="0" dirty="0">
                  <a:solidFill>
                    <a:schemeClr val="bg1"/>
                  </a:solidFill>
                  <a:latin typeface="Trebuchet MS" pitchFamily="34" charset="0"/>
                </a:rPr>
                <a:t> </a:t>
              </a:r>
            </a:p>
            <a:p>
              <a:pPr algn="ctr"/>
              <a:r>
                <a:rPr lang="en-US" sz="1800" b="1" baseline="0" dirty="0">
                  <a:solidFill>
                    <a:srgbClr val="FFC000"/>
                  </a:solidFill>
                  <a:latin typeface="Trebuchet MS" pitchFamily="34" charset="0"/>
                </a:rPr>
                <a:t>Zoom in and out</a:t>
              </a:r>
            </a:p>
            <a:p>
              <a:pPr marL="1203325" indent="0" algn="l" defTabSz="850900"/>
              <a:r>
                <a:rPr lang="en-US" sz="14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600" b="0" baseline="0" dirty="0">
                <a:solidFill>
                  <a:schemeClr val="bg1"/>
                </a:solidFill>
                <a:latin typeface="Trebuchet MS" pitchFamily="34" charset="0"/>
              </a:endParaRPr>
            </a:p>
            <a:p>
              <a:pPr algn="ctr"/>
              <a:r>
                <a:rPr lang="en-US" sz="1800" b="1" baseline="0" dirty="0">
                  <a:solidFill>
                    <a:srgbClr val="FFC000"/>
                  </a:solidFill>
                  <a:latin typeface="Trebuchet MS" pitchFamily="34" charset="0"/>
                </a:rPr>
                <a:t>Title, Authors, and Affiliations</a:t>
              </a:r>
            </a:p>
            <a:p>
              <a:pPr algn="l"/>
              <a:r>
                <a:rPr lang="en-US" sz="1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1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dirty="0">
                  <a:solidFill>
                    <a:schemeClr val="bg1">
                      <a:lumMod val="75000"/>
                    </a:schemeClr>
                  </a:solidFill>
                  <a:latin typeface="Trebuchet MS" pitchFamily="34" charset="0"/>
                </a:rPr>
                <a:t> </a:t>
              </a:r>
            </a:p>
            <a:p>
              <a:pPr algn="l"/>
              <a:r>
                <a:rPr lang="en-US" sz="1400" b="1" spc="300" baseline="0" dirty="0">
                  <a:solidFill>
                    <a:srgbClr val="FFC000"/>
                  </a:solidFill>
                  <a:latin typeface="Trebuchet MS" pitchFamily="34" charset="0"/>
                </a:rPr>
                <a:t>TIP</a:t>
              </a:r>
              <a:r>
                <a:rPr lang="en-US" sz="1400" b="1" baseline="0" dirty="0">
                  <a:solidFill>
                    <a:srgbClr val="FFC000"/>
                  </a:solidFill>
                  <a:latin typeface="Trebuchet MS" pitchFamily="34" charset="0"/>
                </a:rPr>
                <a:t>: </a:t>
              </a:r>
              <a:r>
                <a:rPr lang="en-US" sz="1400" b="0" baseline="0" dirty="0">
                  <a:solidFill>
                    <a:schemeClr val="bg1">
                      <a:lumMod val="75000"/>
                    </a:schemeClr>
                  </a:solidFill>
                  <a:latin typeface="Trebuchet MS" pitchFamily="34" charset="0"/>
                </a:rPr>
                <a:t>The font size of your title should be bigger than your name(s) and institution name(s).</a:t>
              </a:r>
            </a:p>
            <a:p>
              <a:pPr algn="l"/>
              <a:endParaRPr lang="en-US" sz="1600" b="1" baseline="0" dirty="0">
                <a:solidFill>
                  <a:schemeClr val="bg1"/>
                </a:solidFill>
                <a:latin typeface="Trebuchet MS" pitchFamily="34" charset="0"/>
              </a:endParaRPr>
            </a:p>
            <a:p>
              <a:pPr algn="l"/>
              <a:br>
                <a:rPr lang="en-US" sz="1600" b="1" baseline="0" dirty="0">
                  <a:solidFill>
                    <a:schemeClr val="bg1"/>
                  </a:solidFill>
                  <a:latin typeface="Trebuchet MS" pitchFamily="34" charset="0"/>
                </a:rPr>
              </a:br>
              <a:endParaRPr lang="en-US" sz="1600" b="1" dirty="0">
                <a:solidFill>
                  <a:schemeClr val="bg1"/>
                </a:solidFill>
                <a:latin typeface="Trebuchet MS" pitchFamily="34" charset="0"/>
              </a:endParaRPr>
            </a:p>
            <a:p>
              <a:pPr algn="ctr"/>
              <a:endParaRPr lang="en-US" sz="1600" b="1" dirty="0">
                <a:solidFill>
                  <a:srgbClr val="FFC000"/>
                </a:solidFill>
                <a:latin typeface="Trebuchet MS" pitchFamily="34" charset="0"/>
              </a:endParaRPr>
            </a:p>
            <a:p>
              <a:pPr algn="ctr"/>
              <a:endParaRPr lang="en-US" sz="1600" b="1" dirty="0">
                <a:solidFill>
                  <a:srgbClr val="FFC000"/>
                </a:solidFill>
                <a:latin typeface="Trebuchet MS" pitchFamily="34" charset="0"/>
              </a:endParaRPr>
            </a:p>
            <a:p>
              <a:pPr algn="ctr"/>
              <a:r>
                <a:rPr lang="en-US" sz="1800" b="1" dirty="0">
                  <a:solidFill>
                    <a:srgbClr val="FFC000"/>
                  </a:solidFill>
                  <a:latin typeface="Trebuchet MS" pitchFamily="34" charset="0"/>
                </a:rPr>
                <a:t>Adding Logos</a:t>
              </a:r>
              <a:r>
                <a:rPr lang="en-US" sz="1800" b="1" baseline="0" dirty="0">
                  <a:solidFill>
                    <a:srgbClr val="FFC000"/>
                  </a:solidFill>
                  <a:latin typeface="Trebuchet MS" pitchFamily="34" charset="0"/>
                </a:rPr>
                <a:t> / Seals</a:t>
              </a:r>
            </a:p>
            <a:p>
              <a:pPr algn="l"/>
              <a:r>
                <a:rPr lang="en-US" sz="1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300" baseline="0" dirty="0">
                <a:solidFill>
                  <a:schemeClr val="bg1">
                    <a:lumMod val="75000"/>
                  </a:schemeClr>
                </a:solidFill>
                <a:latin typeface="Trebuchet MS" pitchFamily="34" charset="0"/>
              </a:endParaRPr>
            </a:p>
            <a:p>
              <a:pPr algn="l"/>
              <a:r>
                <a:rPr lang="en-US" sz="1400" b="1" spc="300" baseline="0" dirty="0">
                  <a:solidFill>
                    <a:srgbClr val="FFC000"/>
                  </a:solidFill>
                  <a:latin typeface="Trebuchet MS" pitchFamily="34" charset="0"/>
                </a:rPr>
                <a:t>TIP:</a:t>
              </a:r>
              <a:r>
                <a:rPr lang="en-US" sz="1400" b="1" spc="0" baseline="0" dirty="0">
                  <a:solidFill>
                    <a:srgbClr val="FFC000"/>
                  </a:solidFill>
                  <a:latin typeface="Trebuchet MS" pitchFamily="34" charset="0"/>
                </a:rPr>
                <a:t> </a:t>
              </a:r>
              <a:r>
                <a:rPr lang="en-US" sz="1400" b="0" baseline="0" dirty="0">
                  <a:solidFill>
                    <a:schemeClr val="bg1">
                      <a:lumMod val="75000"/>
                    </a:schemeClr>
                  </a:solidFill>
                  <a:latin typeface="Trebuchet MS" pitchFamily="34" charset="0"/>
                </a:rPr>
                <a:t>See if your company’s logo is available on our free poster templates page.</a:t>
              </a:r>
            </a:p>
            <a:p>
              <a:pPr algn="l"/>
              <a:endParaRPr lang="en-US" sz="1400" b="0" baseline="0" dirty="0">
                <a:latin typeface="Trebuchet MS" pitchFamily="34" charset="0"/>
              </a:endParaRPr>
            </a:p>
            <a:p>
              <a:pPr algn="ctr"/>
              <a:r>
                <a:rPr lang="en-US" sz="1800" b="1" baseline="0" dirty="0">
                  <a:solidFill>
                    <a:srgbClr val="FFC000"/>
                  </a:solidFill>
                  <a:latin typeface="Trebuchet MS" pitchFamily="34" charset="0"/>
                </a:rPr>
                <a:t>Photographs / Graphics</a:t>
              </a:r>
            </a:p>
            <a:p>
              <a:pPr algn="l" defTabSz="977900"/>
              <a:r>
                <a:rPr lang="en-US" sz="1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400" b="0" spc="0" baseline="0" dirty="0">
                  <a:solidFill>
                    <a:schemeClr val="bg1">
                      <a:lumMod val="75000"/>
                    </a:schemeClr>
                  </a:solidFill>
                  <a:latin typeface="Trebuchet MS" pitchFamily="34" charset="0"/>
                </a:rPr>
                <a:t>disproportionally.</a:t>
              </a:r>
            </a:p>
            <a:p>
              <a:pPr algn="l" defTabSz="977900"/>
              <a:endParaRPr lang="en-US" sz="1400" b="0" baseline="0" dirty="0">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r>
                <a:rPr lang="en-US" sz="1800" b="1" baseline="0" dirty="0">
                  <a:solidFill>
                    <a:srgbClr val="FFC000"/>
                  </a:solidFill>
                  <a:latin typeface="Trebuchet MS" pitchFamily="34" charset="0"/>
                </a:rPr>
                <a:t>Image Quality Check</a:t>
              </a:r>
            </a:p>
            <a:p>
              <a:pPr lvl="0" algn="l" defTabSz="977900"/>
              <a:r>
                <a:rPr lang="en-US" sz="1400" b="0" baseline="0" dirty="0">
                  <a:solidFill>
                    <a:schemeClr val="bg1">
                      <a:lumMod val="75000"/>
                    </a:schemeClr>
                  </a:solidFill>
                  <a:latin typeface="Trebuchet MS" pitchFamily="34" charset="0"/>
                </a:rPr>
                <a:t>Zoom in and look at your images at 100% magnification. If they look good they will print well. </a:t>
              </a:r>
              <a:endParaRPr lang="en-US" sz="1600" b="0" dirty="0">
                <a:latin typeface="Trebuchet MS" pitchFamily="34" charset="0"/>
              </a:endParaRPr>
            </a:p>
          </p:txBody>
        </p:sp>
        <p:cxnSp>
          <p:nvCxnSpPr>
            <p:cNvPr id="25" name="Straight Connector 24"/>
            <p:cNvCxnSpPr/>
            <p:nvPr userDrawn="1"/>
          </p:nvCxnSpPr>
          <p:spPr>
            <a:xfrm>
              <a:off x="-11220549" y="5663750"/>
              <a:ext cx="10999745"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3"/>
            <a:stretch>
              <a:fillRect/>
            </a:stretch>
          </p:blipFill>
          <p:spPr>
            <a:xfrm>
              <a:off x="-10736022" y="7070058"/>
              <a:ext cx="1597665" cy="1001614"/>
            </a:xfrm>
            <a:prstGeom prst="rect">
              <a:avLst/>
            </a:prstGeom>
          </p:spPr>
        </p:pic>
        <p:pic>
          <p:nvPicPr>
            <p:cNvPr id="42" name="Picture 41"/>
            <p:cNvPicPr>
              <a:picLocks noChangeAspect="1"/>
            </p:cNvPicPr>
            <p:nvPr userDrawn="1"/>
          </p:nvPicPr>
          <p:blipFill>
            <a:blip r:embed="rId4"/>
            <a:stretch>
              <a:fillRect/>
            </a:stretch>
          </p:blipFill>
          <p:spPr>
            <a:xfrm>
              <a:off x="-10736022" y="11080322"/>
              <a:ext cx="9986807" cy="877997"/>
            </a:xfrm>
            <a:prstGeom prst="rect">
              <a:avLst/>
            </a:prstGeom>
          </p:spPr>
        </p:pic>
        <p:grpSp>
          <p:nvGrpSpPr>
            <p:cNvPr id="43" name="Group 42"/>
            <p:cNvGrpSpPr/>
            <p:nvPr userDrawn="1"/>
          </p:nvGrpSpPr>
          <p:grpSpPr>
            <a:xfrm>
              <a:off x="-9844889" y="17817181"/>
              <a:ext cx="7631078" cy="1987425"/>
              <a:chOff x="-4516464" y="10195245"/>
              <a:chExt cx="3516822" cy="1095727"/>
            </a:xfrm>
          </p:grpSpPr>
          <p:grpSp>
            <p:nvGrpSpPr>
              <p:cNvPr id="49" name="Group 48"/>
              <p:cNvGrpSpPr/>
              <p:nvPr userDrawn="1"/>
            </p:nvGrpSpPr>
            <p:grpSpPr>
              <a:xfrm>
                <a:off x="-2783494" y="10195289"/>
                <a:ext cx="624373" cy="894736"/>
                <a:chOff x="-3958698" y="9877015"/>
                <a:chExt cx="779266" cy="1282147"/>
              </a:xfrm>
            </p:grpSpPr>
            <p:pic>
              <p:nvPicPr>
                <p:cNvPr id="55" name="Picture 54"/>
                <p:cNvPicPr>
                  <a:picLocks noChangeAspect="1"/>
                </p:cNvPicPr>
                <p:nvPr userDrawn="1"/>
              </p:nvPicPr>
              <p:blipFill>
                <a:blip r:embed="rId5"/>
                <a:stretch>
                  <a:fillRect/>
                </a:stretch>
              </p:blipFill>
              <p:spPr>
                <a:xfrm>
                  <a:off x="-3948160" y="9877015"/>
                  <a:ext cx="768728" cy="1090752"/>
                </a:xfrm>
                <a:prstGeom prst="rect">
                  <a:avLst/>
                </a:prstGeom>
              </p:spPr>
            </p:pic>
            <p:sp>
              <p:nvSpPr>
                <p:cNvPr id="56" name="TextBox 56"/>
                <p:cNvSpPr txBox="1"/>
                <p:nvPr userDrawn="1"/>
              </p:nvSpPr>
              <p:spPr>
                <a:xfrm>
                  <a:off x="-3958698" y="10916003"/>
                  <a:ext cx="779263" cy="243159"/>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b="1" dirty="0">
                      <a:solidFill>
                        <a:schemeClr val="tx1"/>
                      </a:solidFill>
                    </a:rPr>
                    <a:t>ORIGINAL</a:t>
                  </a:r>
                </a:p>
              </p:txBody>
            </p:sp>
          </p:grpSp>
          <p:grpSp>
            <p:nvGrpSpPr>
              <p:cNvPr id="50" name="Group 49"/>
              <p:cNvGrpSpPr/>
              <p:nvPr userDrawn="1"/>
            </p:nvGrpSpPr>
            <p:grpSpPr>
              <a:xfrm>
                <a:off x="-2033159" y="10195245"/>
                <a:ext cx="1033517" cy="907667"/>
                <a:chOff x="-2921738" y="10010570"/>
                <a:chExt cx="1420279" cy="1247337"/>
              </a:xfrm>
            </p:grpSpPr>
            <p:pic>
              <p:nvPicPr>
                <p:cNvPr id="53" name="Picture 52"/>
                <p:cNvPicPr>
                  <a:picLocks noChangeAspect="1"/>
                </p:cNvPicPr>
                <p:nvPr userDrawn="1"/>
              </p:nvPicPr>
              <p:blipFill>
                <a:blip r:embed="rId5"/>
                <a:stretch>
                  <a:fillRect/>
                </a:stretch>
              </p:blipFill>
              <p:spPr>
                <a:xfrm>
                  <a:off x="-2921738" y="10010570"/>
                  <a:ext cx="1420279" cy="1029695"/>
                </a:xfrm>
                <a:prstGeom prst="rect">
                  <a:avLst/>
                </a:prstGeom>
              </p:spPr>
            </p:pic>
            <p:sp>
              <p:nvSpPr>
                <p:cNvPr id="54" name="TextBox 54"/>
                <p:cNvSpPr txBox="1"/>
                <p:nvPr userDrawn="1"/>
              </p:nvSpPr>
              <p:spPr>
                <a:xfrm>
                  <a:off x="-2918992" y="10985853"/>
                  <a:ext cx="1417533" cy="272054"/>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dirty="0">
                      <a:solidFill>
                        <a:schemeClr val="bg1"/>
                      </a:solidFill>
                    </a:rPr>
                    <a:t>DISTORTED</a:t>
                  </a:r>
                  <a:endParaRPr lang="en-US" sz="700" b="1" dirty="0">
                    <a:solidFill>
                      <a:schemeClr val="bg1"/>
                    </a:solidFill>
                  </a:endParaRPr>
                </a:p>
              </p:txBody>
            </p:sp>
          </p:grpSp>
          <p:pic>
            <p:nvPicPr>
              <p:cNvPr id="51" name="Picture 50"/>
              <p:cNvPicPr>
                <a:picLocks noChangeAspect="1"/>
              </p:cNvPicPr>
              <p:nvPr userDrawn="1"/>
            </p:nvPicPr>
            <p:blipFill>
              <a:blip r:embed="rId6"/>
              <a:stretch>
                <a:fillRect/>
              </a:stretch>
            </p:blipFill>
            <p:spPr>
              <a:xfrm>
                <a:off x="-4516464" y="10195268"/>
                <a:ext cx="1098742" cy="847761"/>
              </a:xfrm>
              <a:prstGeom prst="rect">
                <a:avLst/>
              </a:prstGeom>
            </p:spPr>
          </p:pic>
          <p:sp>
            <p:nvSpPr>
              <p:cNvPr id="52" name="TextBox 52"/>
              <p:cNvSpPr txBox="1"/>
              <p:nvPr userDrawn="1"/>
            </p:nvSpPr>
            <p:spPr>
              <a:xfrm>
                <a:off x="-4471893" y="11093004"/>
                <a:ext cx="1035685" cy="197968"/>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44" name="Group 43"/>
            <p:cNvGrpSpPr/>
            <p:nvPr userDrawn="1"/>
          </p:nvGrpSpPr>
          <p:grpSpPr>
            <a:xfrm>
              <a:off x="-9604625" y="22201807"/>
              <a:ext cx="7832477" cy="2027097"/>
              <a:chOff x="-4427461" y="12587745"/>
              <a:chExt cx="3609638" cy="1117601"/>
            </a:xfrm>
          </p:grpSpPr>
          <p:pic>
            <p:nvPicPr>
              <p:cNvPr id="45" name="Picture 44"/>
              <p:cNvPicPr/>
              <p:nvPr userDrawn="1"/>
            </p:nvPicPr>
            <p:blipFill>
              <a:blip r:embed="rId7"/>
              <a:stretch>
                <a:fillRect/>
              </a:stretch>
            </p:blipFill>
            <p:spPr>
              <a:xfrm>
                <a:off x="-4179101" y="12737786"/>
                <a:ext cx="1512652" cy="772700"/>
              </a:xfrm>
              <a:prstGeom prst="rect">
                <a:avLst/>
              </a:prstGeom>
            </p:spPr>
          </p:pic>
          <p:pic>
            <p:nvPicPr>
              <p:cNvPr id="46" name="Picture 45"/>
              <p:cNvPicPr/>
              <p:nvPr userDrawn="1"/>
            </p:nvPicPr>
            <p:blipFill>
              <a:blip r:embed="rId8"/>
              <a:stretch>
                <a:fillRect/>
              </a:stretch>
            </p:blipFill>
            <p:spPr>
              <a:xfrm>
                <a:off x="-2596264" y="12737785"/>
                <a:ext cx="1512652" cy="772700"/>
              </a:xfrm>
              <a:prstGeom prst="rect">
                <a:avLst/>
              </a:prstGeom>
            </p:spPr>
          </p:pic>
          <p:sp>
            <p:nvSpPr>
              <p:cNvPr id="47" name="TextBox 47"/>
              <p:cNvSpPr txBox="1"/>
              <p:nvPr userDrawn="1"/>
            </p:nvSpPr>
            <p:spPr>
              <a:xfrm rot="16200000">
                <a:off x="-4921252" y="13081536"/>
                <a:ext cx="1117601" cy="13002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100" dirty="0">
                    <a:solidFill>
                      <a:srgbClr val="92D050"/>
                    </a:solidFill>
                  </a:rPr>
                  <a:t>Good</a:t>
                </a:r>
                <a:r>
                  <a:rPr lang="en-US" sz="1100" baseline="0" dirty="0">
                    <a:solidFill>
                      <a:srgbClr val="92D050"/>
                    </a:solidFill>
                  </a:rPr>
                  <a:t> </a:t>
                </a:r>
                <a:r>
                  <a:rPr lang="en-US" sz="1100" baseline="0" dirty="0">
                    <a:solidFill>
                      <a:schemeClr val="bg1"/>
                    </a:solidFill>
                  </a:rPr>
                  <a:t>printing quality</a:t>
                </a:r>
                <a:endParaRPr lang="en-US" sz="1100" dirty="0">
                  <a:solidFill>
                    <a:schemeClr val="bg1"/>
                  </a:solidFill>
                </a:endParaRPr>
              </a:p>
            </p:txBody>
          </p:sp>
          <p:sp>
            <p:nvSpPr>
              <p:cNvPr id="48" name="TextBox 48"/>
              <p:cNvSpPr txBox="1"/>
              <p:nvPr userDrawn="1"/>
            </p:nvSpPr>
            <p:spPr>
              <a:xfrm rot="16200000">
                <a:off x="-1447544" y="13075625"/>
                <a:ext cx="1117601" cy="141841"/>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dirty="0">
                    <a:solidFill>
                      <a:srgbClr val="FF0000"/>
                    </a:solidFill>
                  </a:rPr>
                  <a:t>Bad </a:t>
                </a:r>
                <a:r>
                  <a:rPr lang="en-US" sz="1200" dirty="0">
                    <a:solidFill>
                      <a:schemeClr val="bg1"/>
                    </a:solidFill>
                  </a:rPr>
                  <a:t>printing quality</a:t>
                </a:r>
              </a:p>
            </p:txBody>
          </p:sp>
        </p:grpSp>
      </p:grpSp>
      <p:grpSp>
        <p:nvGrpSpPr>
          <p:cNvPr id="57" name="Group 56"/>
          <p:cNvGrpSpPr>
            <a:grpSpLocks noChangeAspect="1"/>
          </p:cNvGrpSpPr>
          <p:nvPr userDrawn="1"/>
        </p:nvGrpSpPr>
        <p:grpSpPr>
          <a:xfrm>
            <a:off x="27709929" y="11216"/>
            <a:ext cx="6632760" cy="19191183"/>
            <a:chOff x="36782324" y="0"/>
            <a:chExt cx="11062139" cy="27432000"/>
          </a:xfrm>
        </p:grpSpPr>
        <p:sp>
          <p:nvSpPr>
            <p:cNvPr id="58" name="Rectangle 57"/>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2800" b="1" spc="600" dirty="0">
                  <a:solidFill>
                    <a:schemeClr val="bg1"/>
                  </a:solidFill>
                  <a:latin typeface="Trebuchet MS" pitchFamily="34" charset="0"/>
                </a:rPr>
                <a:t>QUICK START (cont.)</a:t>
              </a:r>
            </a:p>
            <a:p>
              <a:pPr algn="ctr"/>
              <a:endParaRPr lang="en-US" sz="2400" b="1" baseline="0" dirty="0">
                <a:solidFill>
                  <a:schemeClr val="bg1"/>
                </a:solidFill>
                <a:latin typeface="Trebuchet MS" pitchFamily="34" charset="0"/>
              </a:endParaRPr>
            </a:p>
            <a:p>
              <a:pPr algn="ctr"/>
              <a:r>
                <a:rPr lang="en-US" sz="18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r>
                <a:rPr lang="en-US" sz="1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400" b="0" baseline="0" dirty="0">
                <a:solidFill>
                  <a:schemeClr val="bg1">
                    <a:lumMod val="75000"/>
                  </a:schemeClr>
                </a:solidFill>
                <a:latin typeface="Trebuchet MS" pitchFamily="34" charset="0"/>
              </a:endParaRPr>
            </a:p>
            <a:p>
              <a:pPr algn="ctr"/>
              <a:r>
                <a:rPr lang="en-US" sz="1800" b="1" baseline="0" dirty="0">
                  <a:solidFill>
                    <a:srgbClr val="FFC000"/>
                  </a:solidFill>
                  <a:latin typeface="Trebuchet MS" pitchFamily="34" charset="0"/>
                </a:rPr>
                <a:t>How to add Text</a:t>
              </a:r>
            </a:p>
            <a:p>
              <a:pPr marL="1730375" lvl="2" indent="0" algn="l" defTabSz="114300"/>
              <a:r>
                <a:rPr lang="en-US" sz="1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400" b="0" baseline="0" dirty="0">
                  <a:solidFill>
                    <a:schemeClr val="bg1">
                      <a:lumMod val="75000"/>
                    </a:schemeClr>
                  </a:solidFill>
                  <a:latin typeface="Trebuchet MS" pitchFamily="34" charset="0"/>
                </a:rPr>
                <a:t> </a:t>
              </a:r>
              <a:r>
                <a:rPr kumimoji="0" lang="en-US" sz="1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400" b="0" baseline="0" dirty="0">
                <a:solidFill>
                  <a:schemeClr val="bg1">
                    <a:lumMod val="75000"/>
                  </a:schemeClr>
                </a:solidFill>
                <a:latin typeface="Trebuchet MS" pitchFamily="34" charset="0"/>
              </a:endParaRPr>
            </a:p>
            <a:p>
              <a:pPr marL="1518341" lvl="2" indent="0" algn="l" defTabSz="114300"/>
              <a:endParaRPr lang="en-US" sz="1400" b="0" baseline="0" dirty="0">
                <a:solidFill>
                  <a:schemeClr val="bg1">
                    <a:lumMod val="75000"/>
                  </a:schemeClr>
                </a:solidFill>
                <a:latin typeface="Trebuchet MS" pitchFamily="34" charset="0"/>
              </a:endParaRPr>
            </a:p>
            <a:p>
              <a:pPr algn="ctr"/>
              <a:r>
                <a:rPr lang="en-US" sz="1800" b="1" baseline="0" dirty="0">
                  <a:solidFill>
                    <a:srgbClr val="FFC000"/>
                  </a:solidFill>
                  <a:latin typeface="Trebuchet MS" pitchFamily="34" charset="0"/>
                </a:rPr>
                <a:t>How to add Tables</a:t>
              </a:r>
            </a:p>
            <a:p>
              <a:pPr marL="971550" lvl="1" indent="0" algn="l" defTabSz="114300"/>
              <a:r>
                <a:rPr lang="en-US" sz="1400" b="0" baseline="0" dirty="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p:txBody>
        </p:sp>
        <p:pic>
          <p:nvPicPr>
            <p:cNvPr id="59" name="Picture 58"/>
            <p:cNvPicPr/>
            <p:nvPr userDrawn="1"/>
          </p:nvPicPr>
          <p:blipFill>
            <a:blip r:embed="rId9"/>
            <a:stretch>
              <a:fillRect/>
            </a:stretch>
          </p:blipFill>
          <p:spPr>
            <a:xfrm>
              <a:off x="39540164" y="3399421"/>
              <a:ext cx="5586150" cy="1716939"/>
            </a:xfrm>
            <a:prstGeom prst="rect">
              <a:avLst/>
            </a:prstGeom>
          </p:spPr>
        </p:pic>
        <p:pic>
          <p:nvPicPr>
            <p:cNvPr id="60" name="Picture 59"/>
            <p:cNvPicPr>
              <a:picLocks noChangeAspect="1"/>
            </p:cNvPicPr>
            <p:nvPr userDrawn="1"/>
          </p:nvPicPr>
          <p:blipFill>
            <a:blip r:embed="rId10"/>
            <a:stretch>
              <a:fillRect/>
            </a:stretch>
          </p:blipFill>
          <p:spPr>
            <a:xfrm>
              <a:off x="37296876" y="7200202"/>
              <a:ext cx="2969584" cy="1140240"/>
            </a:xfrm>
            <a:prstGeom prst="rect">
              <a:avLst/>
            </a:prstGeom>
            <a:ln>
              <a:noFill/>
            </a:ln>
          </p:spPr>
        </p:pic>
        <p:pic>
          <p:nvPicPr>
            <p:cNvPr id="61" name="Picture 60"/>
            <p:cNvPicPr/>
            <p:nvPr userDrawn="1"/>
          </p:nvPicPr>
          <p:blipFill>
            <a:blip r:embed="rId11"/>
            <a:stretch>
              <a:fillRect/>
            </a:stretch>
          </p:blipFill>
          <p:spPr>
            <a:xfrm>
              <a:off x="37524683" y="10986709"/>
              <a:ext cx="1482265" cy="825421"/>
            </a:xfrm>
            <a:prstGeom prst="rect">
              <a:avLst/>
            </a:prstGeom>
          </p:spPr>
        </p:pic>
        <p:grpSp>
          <p:nvGrpSpPr>
            <p:cNvPr id="62" name="Group 61"/>
            <p:cNvGrpSpPr/>
            <p:nvPr userDrawn="1"/>
          </p:nvGrpSpPr>
          <p:grpSpPr>
            <a:xfrm>
              <a:off x="37163426" y="23152352"/>
              <a:ext cx="10354213" cy="1052915"/>
              <a:chOff x="31687960" y="29635357"/>
              <a:chExt cx="9771399" cy="1090622"/>
            </a:xfrm>
          </p:grpSpPr>
          <p:sp>
            <p:nvSpPr>
              <p:cNvPr id="64" name="Rounded Rectangle 63"/>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a:p>
            </p:txBody>
          </p:sp>
          <p:pic>
            <p:nvPicPr>
              <p:cNvPr id="65" name="Picture 64"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a:noFill/>
              </a:ln>
            </p:spPr>
          </p:pic>
          <p:sp>
            <p:nvSpPr>
              <p:cNvPr id="66" name="TextBox 66"/>
              <p:cNvSpPr txBox="1"/>
              <p:nvPr userDrawn="1"/>
            </p:nvSpPr>
            <p:spPr>
              <a:xfrm>
                <a:off x="32788169" y="29700257"/>
                <a:ext cx="8671190" cy="903879"/>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a:t>
                </a:r>
                <a:br>
                  <a:rPr lang="en-US" sz="1400" baseline="0" dirty="0">
                    <a:solidFill>
                      <a:schemeClr val="tx2"/>
                    </a:solidFill>
                    <a:latin typeface="Trebuchet MS" pitchFamily="34" charset="0"/>
                  </a:rPr>
                </a:br>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sp>
          <p:nvSpPr>
            <p:cNvPr id="63" name="TextBox 63"/>
            <p:cNvSpPr txBox="1"/>
            <p:nvPr userDrawn="1"/>
          </p:nvSpPr>
          <p:spPr>
            <a:xfrm>
              <a:off x="37163425" y="24536528"/>
              <a:ext cx="4118250" cy="2224346"/>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nSpc>
                  <a:spcPts val="2600"/>
                </a:lnSpc>
              </a:pPr>
              <a:r>
                <a:rPr lang="en-US" sz="1400" dirty="0">
                  <a:solidFill>
                    <a:schemeClr val="bg1"/>
                  </a:solidFill>
                  <a:latin typeface="Calibri" panose="020F0502020204030204" pitchFamily="34" charset="0"/>
                </a:rPr>
                <a:t>© 2013</a:t>
              </a:r>
              <a:r>
                <a:rPr lang="en-US" sz="1400" baseline="0" dirty="0">
                  <a:solidFill>
                    <a:schemeClr val="bg1"/>
                  </a:solidFill>
                  <a:latin typeface="Calibri" panose="020F0502020204030204" pitchFamily="34" charset="0"/>
                </a:rPr>
                <a:t> </a:t>
              </a:r>
              <a:r>
                <a:rPr lang="en-US" sz="1400" dirty="0">
                  <a:solidFill>
                    <a:schemeClr val="bg1"/>
                  </a:solidFill>
                  <a:latin typeface="Calibri" panose="020F0502020204030204" pitchFamily="34" charset="0"/>
                </a:rPr>
                <a:t>PosterPresentations.com</a:t>
              </a:r>
            </a:p>
            <a:p>
              <a:pPr>
                <a:lnSpc>
                  <a:spcPts val="2600"/>
                </a:lnSpc>
              </a:pPr>
              <a:r>
                <a:rPr lang="en-US" sz="1400" dirty="0">
                  <a:solidFill>
                    <a:schemeClr val="bg1"/>
                  </a:solidFill>
                  <a:latin typeface="Calibri" panose="020F0502020204030204" pitchFamily="34" charset="0"/>
                </a:rPr>
                <a:t>     2117 Fourth Street ,</a:t>
              </a:r>
              <a:r>
                <a:rPr lang="en-US" sz="1400" baseline="0" dirty="0">
                  <a:solidFill>
                    <a:schemeClr val="bg1"/>
                  </a:solidFill>
                  <a:latin typeface="Calibri" panose="020F0502020204030204" pitchFamily="34" charset="0"/>
                </a:rPr>
                <a:t> Unit C        </a:t>
              </a:r>
            </a:p>
            <a:p>
              <a:pPr>
                <a:lnSpc>
                  <a:spcPts val="2600"/>
                </a:lnSpc>
              </a:pPr>
              <a:r>
                <a:rPr lang="en-US" sz="1400" baseline="0" dirty="0">
                  <a:solidFill>
                    <a:schemeClr val="bg1"/>
                  </a:solidFill>
                  <a:latin typeface="Calibri" panose="020F0502020204030204" pitchFamily="34" charset="0"/>
                </a:rPr>
                <a:t>     Berkeley CA 94710</a:t>
              </a:r>
              <a:br>
                <a:rPr lang="en-US" sz="1400" baseline="0" dirty="0">
                  <a:solidFill>
                    <a:schemeClr val="bg1"/>
                  </a:solidFill>
                  <a:latin typeface="Calibri" panose="020F0502020204030204" pitchFamily="34" charset="0"/>
                </a:rPr>
              </a:br>
              <a:r>
                <a:rPr lang="en-US" sz="1400" baseline="0" dirty="0">
                  <a:solidFill>
                    <a:schemeClr val="bg1"/>
                  </a:solidFill>
                  <a:latin typeface="Calibri" panose="020F0502020204030204" pitchFamily="34" charset="0"/>
                </a:rPr>
                <a:t>    </a:t>
              </a:r>
              <a:r>
                <a:rPr lang="en-US" sz="1400" b="1" baseline="0" dirty="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80035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8" name="Rectangle 33"/>
          <p:cNvSpPr>
            <a:spLocks noChangeArrowheads="1"/>
          </p:cNvSpPr>
          <p:nvPr/>
        </p:nvSpPr>
        <p:spPr bwMode="auto">
          <a:xfrm>
            <a:off x="571500" y="3067050"/>
            <a:ext cx="6286500" cy="15601950"/>
          </a:xfrm>
          <a:prstGeom prst="roundRect">
            <a:avLst>
              <a:gd name="adj" fmla="val 5567"/>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803128"/>
            <a:ext cx="27432000" cy="889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88208" y="18763267"/>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16" name="Rectangle 33"/>
          <p:cNvSpPr>
            <a:spLocks noChangeArrowheads="1"/>
          </p:cNvSpPr>
          <p:nvPr/>
        </p:nvSpPr>
        <p:spPr bwMode="auto">
          <a:xfrm>
            <a:off x="7237908" y="3067050"/>
            <a:ext cx="12953008" cy="15601950"/>
          </a:xfrm>
          <a:prstGeom prst="roundRect">
            <a:avLst>
              <a:gd name="adj" fmla="val 2734"/>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7" name="Rectangle 33"/>
          <p:cNvSpPr>
            <a:spLocks noChangeArrowheads="1"/>
          </p:cNvSpPr>
          <p:nvPr userDrawn="1"/>
        </p:nvSpPr>
        <p:spPr bwMode="auto">
          <a:xfrm>
            <a:off x="20570825" y="3067050"/>
            <a:ext cx="6286500" cy="15601950"/>
          </a:xfrm>
          <a:prstGeom prst="roundRect">
            <a:avLst>
              <a:gd name="adj" fmla="val 5567"/>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nvGrpSpPr>
          <p:cNvPr id="22" name="Group 21"/>
          <p:cNvGrpSpPr>
            <a:grpSpLocks noChangeAspect="1"/>
          </p:cNvGrpSpPr>
          <p:nvPr userDrawn="1"/>
        </p:nvGrpSpPr>
        <p:grpSpPr>
          <a:xfrm>
            <a:off x="-6886463" y="2"/>
            <a:ext cx="6608534" cy="19202398"/>
            <a:chOff x="-11220549" y="-1"/>
            <a:chExt cx="11014225" cy="27432000"/>
          </a:xfrm>
        </p:grpSpPr>
        <p:sp>
          <p:nvSpPr>
            <p:cNvPr id="29" name="Rectangle 28"/>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1800" b="1" spc="0" dirty="0">
                  <a:solidFill>
                    <a:srgbClr val="FF0000"/>
                  </a:solidFill>
                  <a:latin typeface="Trebuchet MS" pitchFamily="34" charset="0"/>
                </a:rPr>
                <a:t>(—THIS SIDEBAR DOES NOT PRINT—)</a:t>
              </a:r>
              <a:endParaRPr lang="en-US" sz="1800" b="1" spc="600" dirty="0">
                <a:solidFill>
                  <a:schemeClr val="bg1"/>
                </a:solidFill>
                <a:latin typeface="Trebuchet MS" pitchFamily="34" charset="0"/>
              </a:endParaRPr>
            </a:p>
            <a:p>
              <a:pPr algn="ctr"/>
              <a:r>
                <a:rPr lang="en-US" sz="2400" b="1" spc="600" dirty="0">
                  <a:solidFill>
                    <a:schemeClr val="bg1"/>
                  </a:solidFill>
                  <a:latin typeface="Trebuchet MS" pitchFamily="34" charset="0"/>
                </a:rPr>
                <a:t>DESIGN</a:t>
              </a:r>
              <a:r>
                <a:rPr lang="en-US" sz="2400" b="1" spc="600" baseline="0" dirty="0">
                  <a:solidFill>
                    <a:schemeClr val="bg1"/>
                  </a:solidFill>
                  <a:latin typeface="Trebuchet MS" pitchFamily="34" charset="0"/>
                </a:rPr>
                <a:t> </a:t>
              </a:r>
              <a:r>
                <a:rPr lang="en-US" sz="2400" b="1" spc="600" dirty="0">
                  <a:solidFill>
                    <a:schemeClr val="bg1"/>
                  </a:solidFill>
                  <a:latin typeface="Trebuchet MS" pitchFamily="34" charset="0"/>
                </a:rPr>
                <a:t>GUIDE</a:t>
              </a:r>
            </a:p>
            <a:p>
              <a:pPr algn="ctr"/>
              <a:r>
                <a:rPr lang="en-US" sz="1000" b="1" dirty="0">
                  <a:latin typeface="Trebuchet MS" pitchFamily="34" charset="0"/>
                </a:rPr>
                <a:t> </a:t>
              </a:r>
            </a:p>
            <a:p>
              <a:pPr defTabSz="3765639"/>
              <a:r>
                <a:rPr lang="en-US" sz="1600" i="0" dirty="0">
                  <a:latin typeface="Trebuchet MS" pitchFamily="34" charset="0"/>
                </a:rPr>
                <a:t>This PowerPoint</a:t>
              </a:r>
              <a:r>
                <a:rPr lang="en-US" sz="1600" i="0" baseline="0" dirty="0">
                  <a:latin typeface="Trebuchet MS" pitchFamily="34" charset="0"/>
                </a:rPr>
                <a:t> </a:t>
              </a:r>
              <a:r>
                <a:rPr lang="en-US" sz="1600" i="0" dirty="0">
                  <a:latin typeface="Trebuchet MS" pitchFamily="34" charset="0"/>
                </a:rPr>
                <a:t>2007 template produces</a:t>
              </a:r>
              <a:r>
                <a:rPr lang="en-US" sz="1600" i="0" baseline="0" dirty="0">
                  <a:latin typeface="Trebuchet MS" pitchFamily="34" charset="0"/>
                </a:rPr>
                <a:t> </a:t>
              </a:r>
              <a:r>
                <a:rPr lang="en-US" sz="1600" i="0" dirty="0">
                  <a:latin typeface="Trebuchet MS" pitchFamily="34" charset="0"/>
                </a:rPr>
                <a:t>a 42”x60” presentation poster. </a:t>
              </a:r>
              <a:r>
                <a:rPr lang="en-US" sz="1600" dirty="0">
                  <a:latin typeface="Trebuchet MS" pitchFamily="34" charset="0"/>
                </a:rPr>
                <a:t>You</a:t>
              </a:r>
              <a:r>
                <a:rPr lang="en-US" sz="1600" baseline="0" dirty="0">
                  <a:latin typeface="Trebuchet MS" pitchFamily="34" charset="0"/>
                </a:rPr>
                <a:t> can u</a:t>
              </a:r>
              <a:r>
                <a:rPr lang="en-US" sz="1600" dirty="0">
                  <a:latin typeface="Trebuchet MS" pitchFamily="34" charset="0"/>
                </a:rPr>
                <a:t>se</a:t>
              </a:r>
              <a:r>
                <a:rPr lang="en-US" sz="1600" baseline="0" dirty="0">
                  <a:latin typeface="Trebuchet MS" pitchFamily="34" charset="0"/>
                </a:rPr>
                <a:t> it to create your research poster and </a:t>
              </a:r>
              <a:r>
                <a:rPr lang="en-US" sz="1600" dirty="0">
                  <a:latin typeface="Trebuchet MS" pitchFamily="34" charset="0"/>
                </a:rPr>
                <a:t>save valuable time placing titles, subtitles,</a:t>
              </a:r>
              <a:r>
                <a:rPr lang="en-US" sz="1600" baseline="0" dirty="0">
                  <a:latin typeface="Trebuchet MS" pitchFamily="34" charset="0"/>
                </a:rPr>
                <a:t> text, and graphics</a:t>
              </a:r>
              <a:r>
                <a:rPr lang="en-US" sz="1600" dirty="0">
                  <a:latin typeface="Trebuchet MS" pitchFamily="34" charset="0"/>
                </a:rPr>
                <a:t>. </a:t>
              </a:r>
            </a:p>
            <a:p>
              <a:pPr defTabSz="3765639"/>
              <a:r>
                <a:rPr lang="en-US" sz="1000" dirty="0">
                  <a:latin typeface="Trebuchet MS" pitchFamily="34" charset="0"/>
                </a:rPr>
                <a:t> </a:t>
              </a:r>
            </a:p>
            <a:p>
              <a:pPr defTabSz="4389219"/>
              <a:r>
                <a:rPr lang="en-US" sz="1600" dirty="0">
                  <a:latin typeface="Trebuchet MS" pitchFamily="34" charset="0"/>
                </a:rPr>
                <a:t>We provide a series of online answer your poster production questions. To view our template tutorials, go online to </a:t>
              </a:r>
              <a:r>
                <a:rPr lang="en-US" sz="1600" b="1" dirty="0">
                  <a:solidFill>
                    <a:srgbClr val="FFC000"/>
                  </a:solidFill>
                  <a:latin typeface="Trebuchet MS" pitchFamily="34" charset="0"/>
                </a:rPr>
                <a:t>PosterPresentations.com</a:t>
              </a:r>
              <a:r>
                <a:rPr lang="en-US" sz="1600" b="1" dirty="0">
                  <a:solidFill>
                    <a:schemeClr val="bg1"/>
                  </a:solidFill>
                  <a:latin typeface="Trebuchet MS" pitchFamily="34" charset="0"/>
                </a:rPr>
                <a:t> </a:t>
              </a:r>
              <a:r>
                <a:rPr lang="en-US" sz="1600" dirty="0">
                  <a:solidFill>
                    <a:schemeClr val="bg1"/>
                  </a:solidFill>
                  <a:latin typeface="Trebuchet MS" pitchFamily="34" charset="0"/>
                </a:rPr>
                <a:t>and click on HELP DESK.</a:t>
              </a:r>
            </a:p>
            <a:p>
              <a:pPr defTabSz="4389219"/>
              <a:r>
                <a:rPr lang="en-US" sz="1000" dirty="0">
                  <a:latin typeface="Trebuchet MS" pitchFamily="34" charset="0"/>
                </a:rPr>
                <a:t> </a:t>
              </a:r>
            </a:p>
            <a:p>
              <a:pPr defTabSz="4389219"/>
              <a:r>
                <a:rPr lang="en-US" sz="1600" dirty="0">
                  <a:solidFill>
                    <a:schemeClr val="bg1"/>
                  </a:solidFill>
                  <a:latin typeface="Trebuchet MS" pitchFamily="34" charset="0"/>
                </a:rPr>
                <a:t>When</a:t>
              </a:r>
              <a:r>
                <a:rPr lang="en-US" sz="1600" baseline="0" dirty="0">
                  <a:solidFill>
                    <a:schemeClr val="bg1"/>
                  </a:solidFill>
                  <a:latin typeface="Trebuchet MS" pitchFamily="34" charset="0"/>
                </a:rPr>
                <a:t> you are ready to</a:t>
              </a:r>
              <a:r>
                <a:rPr lang="en-US" sz="1600" dirty="0">
                  <a:solidFill>
                    <a:schemeClr val="bg1"/>
                  </a:solidFill>
                  <a:latin typeface="Trebuchet MS" pitchFamily="34" charset="0"/>
                </a:rPr>
                <a:t> </a:t>
              </a:r>
              <a:r>
                <a:rPr lang="en-US" sz="1600" baseline="0" dirty="0">
                  <a:solidFill>
                    <a:schemeClr val="bg1"/>
                  </a:solidFill>
                  <a:latin typeface="Trebuchet MS" pitchFamily="34" charset="0"/>
                </a:rPr>
                <a:t> print your poster</a:t>
              </a:r>
              <a:r>
                <a:rPr lang="en-US" sz="1600" dirty="0">
                  <a:solidFill>
                    <a:schemeClr val="bg1"/>
                  </a:solidFill>
                  <a:latin typeface="Trebuchet MS" pitchFamily="34" charset="0"/>
                </a:rPr>
                <a:t>,</a:t>
              </a:r>
              <a:r>
                <a:rPr lang="en-US" sz="1600" baseline="0" dirty="0">
                  <a:solidFill>
                    <a:schemeClr val="bg1"/>
                  </a:solidFill>
                  <a:latin typeface="Trebuchet MS" pitchFamily="34" charset="0"/>
                </a:rPr>
                <a:t> go online to </a:t>
              </a:r>
              <a:r>
                <a:rPr lang="en-US" sz="1600" b="0" dirty="0">
                  <a:solidFill>
                    <a:schemeClr val="bg1"/>
                  </a:solidFill>
                  <a:latin typeface="Trebuchet MS" pitchFamily="34" charset="0"/>
                </a:rPr>
                <a:t>PosterPresentations.com</a:t>
              </a:r>
              <a:br>
                <a:rPr lang="en-US" sz="1600" dirty="0">
                  <a:solidFill>
                    <a:schemeClr val="bg1"/>
                  </a:solidFill>
                  <a:latin typeface="Trebuchet MS" pitchFamily="34" charset="0"/>
                </a:rPr>
              </a:br>
              <a:r>
                <a:rPr lang="en-US" sz="1000" dirty="0">
                  <a:solidFill>
                    <a:schemeClr val="bg1"/>
                  </a:solidFill>
                  <a:latin typeface="Trebuchet MS" pitchFamily="34" charset="0"/>
                </a:rPr>
                <a:t> </a:t>
              </a:r>
            </a:p>
            <a:p>
              <a:pPr algn="l" defTabSz="3765639"/>
              <a:r>
                <a:rPr lang="en-US" sz="1600" b="0" dirty="0">
                  <a:solidFill>
                    <a:schemeClr val="bg1"/>
                  </a:solidFill>
                  <a:latin typeface="Trebuchet MS" pitchFamily="34" charset="0"/>
                </a:rPr>
                <a:t>Need</a:t>
              </a:r>
              <a:r>
                <a:rPr lang="en-US" sz="1600" b="0" baseline="0" dirty="0">
                  <a:solidFill>
                    <a:schemeClr val="bg1"/>
                  </a:solidFill>
                  <a:latin typeface="Trebuchet MS" pitchFamily="34" charset="0"/>
                </a:rPr>
                <a:t> assistance? Call us at </a:t>
              </a:r>
              <a:r>
                <a:rPr lang="en-US" sz="1600" b="0" dirty="0">
                  <a:solidFill>
                    <a:srgbClr val="FFC000"/>
                  </a:solidFill>
                  <a:latin typeface="Trebuchet MS" pitchFamily="34" charset="0"/>
                </a:rPr>
                <a:t>1.510.649.3001</a:t>
              </a:r>
            </a:p>
            <a:p>
              <a:pPr algn="l" defTabSz="3765639"/>
              <a:endParaRPr lang="en-US" sz="1600" b="0" dirty="0">
                <a:solidFill>
                  <a:srgbClr val="FFC000"/>
                </a:solidFill>
                <a:latin typeface="Trebuchet MS" pitchFamily="34" charset="0"/>
              </a:endParaRPr>
            </a:p>
            <a:p>
              <a:pPr algn="l" defTabSz="3765639"/>
              <a:endParaRPr lang="en-US" sz="1600" b="0" dirty="0">
                <a:solidFill>
                  <a:srgbClr val="FFC000"/>
                </a:solidFill>
                <a:latin typeface="Trebuchet MS" pitchFamily="34" charset="0"/>
              </a:endParaRPr>
            </a:p>
            <a:p>
              <a:pPr algn="l" defTabSz="3765639"/>
              <a:r>
                <a:rPr lang="en-US" sz="1000" b="1" dirty="0">
                  <a:solidFill>
                    <a:srgbClr val="FFFF00"/>
                  </a:solidFill>
                  <a:latin typeface="Trebuchet MS" pitchFamily="34" charset="0"/>
                </a:rPr>
                <a:t> </a:t>
              </a:r>
              <a:endParaRPr lang="en-US" sz="1600" b="1" dirty="0">
                <a:solidFill>
                  <a:schemeClr val="bg1"/>
                </a:solidFill>
                <a:latin typeface="Trebuchet MS" pitchFamily="34" charset="0"/>
              </a:endParaRPr>
            </a:p>
            <a:p>
              <a:pPr algn="ctr"/>
              <a:r>
                <a:rPr lang="en-US" sz="2400" b="1" spc="600" dirty="0">
                  <a:solidFill>
                    <a:schemeClr val="bg1"/>
                  </a:solidFill>
                  <a:latin typeface="Trebuchet MS" pitchFamily="34" charset="0"/>
                </a:rPr>
                <a:t>QUICK START</a:t>
              </a:r>
            </a:p>
            <a:p>
              <a:pPr algn="ctr"/>
              <a:r>
                <a:rPr lang="en-US" sz="1000" b="1" baseline="0" dirty="0">
                  <a:solidFill>
                    <a:schemeClr val="bg1"/>
                  </a:solidFill>
                  <a:latin typeface="Trebuchet MS" pitchFamily="34" charset="0"/>
                </a:rPr>
                <a:t> </a:t>
              </a:r>
            </a:p>
            <a:p>
              <a:pPr algn="ctr"/>
              <a:r>
                <a:rPr lang="en-US" sz="1800" b="1" baseline="0" dirty="0">
                  <a:solidFill>
                    <a:srgbClr val="FFC000"/>
                  </a:solidFill>
                  <a:latin typeface="Trebuchet MS" pitchFamily="34" charset="0"/>
                </a:rPr>
                <a:t>Zoom in and out</a:t>
              </a:r>
            </a:p>
            <a:p>
              <a:pPr marL="1203325" indent="0" algn="l" defTabSz="850900"/>
              <a:r>
                <a:rPr lang="en-US" sz="14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600" b="0" baseline="0" dirty="0">
                <a:solidFill>
                  <a:schemeClr val="bg1"/>
                </a:solidFill>
                <a:latin typeface="Trebuchet MS" pitchFamily="34" charset="0"/>
              </a:endParaRPr>
            </a:p>
            <a:p>
              <a:pPr algn="ctr"/>
              <a:r>
                <a:rPr lang="en-US" sz="1800" b="1" baseline="0" dirty="0">
                  <a:solidFill>
                    <a:srgbClr val="FFC000"/>
                  </a:solidFill>
                  <a:latin typeface="Trebuchet MS" pitchFamily="34" charset="0"/>
                </a:rPr>
                <a:t>Title, Authors, and Affiliations</a:t>
              </a:r>
            </a:p>
            <a:p>
              <a:pPr algn="l"/>
              <a:r>
                <a:rPr lang="en-US" sz="1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1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dirty="0">
                  <a:solidFill>
                    <a:schemeClr val="bg1">
                      <a:lumMod val="75000"/>
                    </a:schemeClr>
                  </a:solidFill>
                  <a:latin typeface="Trebuchet MS" pitchFamily="34" charset="0"/>
                </a:rPr>
                <a:t> </a:t>
              </a:r>
            </a:p>
            <a:p>
              <a:pPr algn="l"/>
              <a:r>
                <a:rPr lang="en-US" sz="1400" b="1" spc="300" baseline="0" dirty="0">
                  <a:solidFill>
                    <a:srgbClr val="FFC000"/>
                  </a:solidFill>
                  <a:latin typeface="Trebuchet MS" pitchFamily="34" charset="0"/>
                </a:rPr>
                <a:t>TIP</a:t>
              </a:r>
              <a:r>
                <a:rPr lang="en-US" sz="1400" b="1" baseline="0" dirty="0">
                  <a:solidFill>
                    <a:srgbClr val="FFC000"/>
                  </a:solidFill>
                  <a:latin typeface="Trebuchet MS" pitchFamily="34" charset="0"/>
                </a:rPr>
                <a:t>: </a:t>
              </a:r>
              <a:r>
                <a:rPr lang="en-US" sz="1400" b="0" baseline="0" dirty="0">
                  <a:solidFill>
                    <a:schemeClr val="bg1">
                      <a:lumMod val="75000"/>
                    </a:schemeClr>
                  </a:solidFill>
                  <a:latin typeface="Trebuchet MS" pitchFamily="34" charset="0"/>
                </a:rPr>
                <a:t>The font size of your title should be bigger than your name(s) and institution name(s).</a:t>
              </a:r>
            </a:p>
            <a:p>
              <a:pPr algn="l"/>
              <a:endParaRPr lang="en-US" sz="1600" b="1" baseline="0" dirty="0">
                <a:solidFill>
                  <a:schemeClr val="bg1"/>
                </a:solidFill>
                <a:latin typeface="Trebuchet MS" pitchFamily="34" charset="0"/>
              </a:endParaRPr>
            </a:p>
            <a:p>
              <a:pPr algn="l"/>
              <a:br>
                <a:rPr lang="en-US" sz="1600" b="1" baseline="0" dirty="0">
                  <a:solidFill>
                    <a:schemeClr val="bg1"/>
                  </a:solidFill>
                  <a:latin typeface="Trebuchet MS" pitchFamily="34" charset="0"/>
                </a:rPr>
              </a:br>
              <a:endParaRPr lang="en-US" sz="1600" b="1" dirty="0">
                <a:solidFill>
                  <a:schemeClr val="bg1"/>
                </a:solidFill>
                <a:latin typeface="Trebuchet MS" pitchFamily="34" charset="0"/>
              </a:endParaRPr>
            </a:p>
            <a:p>
              <a:pPr algn="ctr"/>
              <a:endParaRPr lang="en-US" sz="1600" b="1" dirty="0">
                <a:solidFill>
                  <a:srgbClr val="FFC000"/>
                </a:solidFill>
                <a:latin typeface="Trebuchet MS" pitchFamily="34" charset="0"/>
              </a:endParaRPr>
            </a:p>
            <a:p>
              <a:pPr algn="ctr"/>
              <a:endParaRPr lang="en-US" sz="1600" b="1" dirty="0">
                <a:solidFill>
                  <a:srgbClr val="FFC000"/>
                </a:solidFill>
                <a:latin typeface="Trebuchet MS" pitchFamily="34" charset="0"/>
              </a:endParaRPr>
            </a:p>
            <a:p>
              <a:pPr algn="ctr"/>
              <a:r>
                <a:rPr lang="en-US" sz="1800" b="1" dirty="0">
                  <a:solidFill>
                    <a:srgbClr val="FFC000"/>
                  </a:solidFill>
                  <a:latin typeface="Trebuchet MS" pitchFamily="34" charset="0"/>
                </a:rPr>
                <a:t>Adding Logos</a:t>
              </a:r>
              <a:r>
                <a:rPr lang="en-US" sz="1800" b="1" baseline="0" dirty="0">
                  <a:solidFill>
                    <a:srgbClr val="FFC000"/>
                  </a:solidFill>
                  <a:latin typeface="Trebuchet MS" pitchFamily="34" charset="0"/>
                </a:rPr>
                <a:t> / Seals</a:t>
              </a:r>
            </a:p>
            <a:p>
              <a:pPr algn="l"/>
              <a:r>
                <a:rPr lang="en-US" sz="1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300" baseline="0" dirty="0">
                <a:solidFill>
                  <a:schemeClr val="bg1">
                    <a:lumMod val="75000"/>
                  </a:schemeClr>
                </a:solidFill>
                <a:latin typeface="Trebuchet MS" pitchFamily="34" charset="0"/>
              </a:endParaRPr>
            </a:p>
            <a:p>
              <a:pPr algn="l"/>
              <a:r>
                <a:rPr lang="en-US" sz="1400" b="1" spc="300" baseline="0" dirty="0">
                  <a:solidFill>
                    <a:srgbClr val="FFC000"/>
                  </a:solidFill>
                  <a:latin typeface="Trebuchet MS" pitchFamily="34" charset="0"/>
                </a:rPr>
                <a:t>TIP:</a:t>
              </a:r>
              <a:r>
                <a:rPr lang="en-US" sz="1400" b="1" spc="0" baseline="0" dirty="0">
                  <a:solidFill>
                    <a:srgbClr val="FFC000"/>
                  </a:solidFill>
                  <a:latin typeface="Trebuchet MS" pitchFamily="34" charset="0"/>
                </a:rPr>
                <a:t> </a:t>
              </a:r>
              <a:r>
                <a:rPr lang="en-US" sz="1400" b="0" baseline="0" dirty="0">
                  <a:solidFill>
                    <a:schemeClr val="bg1">
                      <a:lumMod val="75000"/>
                    </a:schemeClr>
                  </a:solidFill>
                  <a:latin typeface="Trebuchet MS" pitchFamily="34" charset="0"/>
                </a:rPr>
                <a:t>See if your company’s logo is available on our free poster templates page.</a:t>
              </a:r>
            </a:p>
            <a:p>
              <a:pPr algn="l"/>
              <a:endParaRPr lang="en-US" sz="1400" b="0" baseline="0" dirty="0">
                <a:latin typeface="Trebuchet MS" pitchFamily="34" charset="0"/>
              </a:endParaRPr>
            </a:p>
            <a:p>
              <a:pPr algn="ctr"/>
              <a:r>
                <a:rPr lang="en-US" sz="1800" b="1" baseline="0" dirty="0">
                  <a:solidFill>
                    <a:srgbClr val="FFC000"/>
                  </a:solidFill>
                  <a:latin typeface="Trebuchet MS" pitchFamily="34" charset="0"/>
                </a:rPr>
                <a:t>Photographs / Graphics</a:t>
              </a:r>
            </a:p>
            <a:p>
              <a:pPr algn="l" defTabSz="977900"/>
              <a:r>
                <a:rPr lang="en-US" sz="1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400" b="0" spc="0" baseline="0" dirty="0">
                  <a:solidFill>
                    <a:schemeClr val="bg1">
                      <a:lumMod val="75000"/>
                    </a:schemeClr>
                  </a:solidFill>
                  <a:latin typeface="Trebuchet MS" pitchFamily="34" charset="0"/>
                </a:rPr>
                <a:t>disproportionally.</a:t>
              </a:r>
            </a:p>
            <a:p>
              <a:pPr algn="l" defTabSz="977900"/>
              <a:endParaRPr lang="en-US" sz="1400" b="0" baseline="0" dirty="0">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r>
                <a:rPr lang="en-US" sz="1800" b="1" baseline="0" dirty="0">
                  <a:solidFill>
                    <a:srgbClr val="FFC000"/>
                  </a:solidFill>
                  <a:latin typeface="Trebuchet MS" pitchFamily="34" charset="0"/>
                </a:rPr>
                <a:t>Image Quality Check</a:t>
              </a:r>
            </a:p>
            <a:p>
              <a:pPr lvl="0" algn="l" defTabSz="977900"/>
              <a:r>
                <a:rPr lang="en-US" sz="1400" b="0" baseline="0" dirty="0">
                  <a:solidFill>
                    <a:schemeClr val="bg1">
                      <a:lumMod val="75000"/>
                    </a:schemeClr>
                  </a:solidFill>
                  <a:latin typeface="Trebuchet MS" pitchFamily="34" charset="0"/>
                </a:rPr>
                <a:t>Zoom in and look at your images at 100% magnification. If they look good they will print well. </a:t>
              </a:r>
              <a:endParaRPr lang="en-US" sz="1600" b="0" dirty="0">
                <a:latin typeface="Trebuchet MS" pitchFamily="34" charset="0"/>
              </a:endParaRPr>
            </a:p>
          </p:txBody>
        </p:sp>
        <p:cxnSp>
          <p:nvCxnSpPr>
            <p:cNvPr id="31" name="Straight Connector 30"/>
            <p:cNvCxnSpPr/>
            <p:nvPr userDrawn="1"/>
          </p:nvCxnSpPr>
          <p:spPr>
            <a:xfrm>
              <a:off x="-11220549" y="5663750"/>
              <a:ext cx="10999745"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userDrawn="1"/>
          </p:nvPicPr>
          <p:blipFill>
            <a:blip r:embed="rId4"/>
            <a:stretch>
              <a:fillRect/>
            </a:stretch>
          </p:blipFill>
          <p:spPr>
            <a:xfrm>
              <a:off x="-10736022" y="7070058"/>
              <a:ext cx="1597665" cy="1001614"/>
            </a:xfrm>
            <a:prstGeom prst="rect">
              <a:avLst/>
            </a:prstGeom>
          </p:spPr>
        </p:pic>
        <p:pic>
          <p:nvPicPr>
            <p:cNvPr id="33" name="Picture 32"/>
            <p:cNvPicPr>
              <a:picLocks noChangeAspect="1"/>
            </p:cNvPicPr>
            <p:nvPr userDrawn="1"/>
          </p:nvPicPr>
          <p:blipFill>
            <a:blip r:embed="rId5"/>
            <a:stretch>
              <a:fillRect/>
            </a:stretch>
          </p:blipFill>
          <p:spPr>
            <a:xfrm>
              <a:off x="-10736022" y="11080322"/>
              <a:ext cx="9986807" cy="877997"/>
            </a:xfrm>
            <a:prstGeom prst="rect">
              <a:avLst/>
            </a:prstGeom>
          </p:spPr>
        </p:pic>
        <p:grpSp>
          <p:nvGrpSpPr>
            <p:cNvPr id="42" name="Group 41"/>
            <p:cNvGrpSpPr/>
            <p:nvPr userDrawn="1"/>
          </p:nvGrpSpPr>
          <p:grpSpPr>
            <a:xfrm>
              <a:off x="-9844889" y="17817181"/>
              <a:ext cx="7631078" cy="1987425"/>
              <a:chOff x="-4516464" y="10195245"/>
              <a:chExt cx="3516822" cy="1095727"/>
            </a:xfrm>
          </p:grpSpPr>
          <p:grpSp>
            <p:nvGrpSpPr>
              <p:cNvPr id="48" name="Group 47"/>
              <p:cNvGrpSpPr/>
              <p:nvPr userDrawn="1"/>
            </p:nvGrpSpPr>
            <p:grpSpPr>
              <a:xfrm>
                <a:off x="-2783494" y="10195289"/>
                <a:ext cx="624373" cy="894736"/>
                <a:chOff x="-3958698" y="9877015"/>
                <a:chExt cx="779266" cy="1282147"/>
              </a:xfrm>
            </p:grpSpPr>
            <p:pic>
              <p:nvPicPr>
                <p:cNvPr id="54" name="Picture 53"/>
                <p:cNvPicPr>
                  <a:picLocks noChangeAspect="1"/>
                </p:cNvPicPr>
                <p:nvPr userDrawn="1"/>
              </p:nvPicPr>
              <p:blipFill>
                <a:blip r:embed="rId6"/>
                <a:stretch>
                  <a:fillRect/>
                </a:stretch>
              </p:blipFill>
              <p:spPr>
                <a:xfrm>
                  <a:off x="-3948160" y="9877015"/>
                  <a:ext cx="768728" cy="1090752"/>
                </a:xfrm>
                <a:prstGeom prst="rect">
                  <a:avLst/>
                </a:prstGeom>
              </p:spPr>
            </p:pic>
            <p:sp>
              <p:nvSpPr>
                <p:cNvPr id="55" name="TextBox 56"/>
                <p:cNvSpPr txBox="1"/>
                <p:nvPr userDrawn="1"/>
              </p:nvSpPr>
              <p:spPr>
                <a:xfrm>
                  <a:off x="-3958698" y="10916003"/>
                  <a:ext cx="779263" cy="243159"/>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b="1" dirty="0">
                      <a:solidFill>
                        <a:schemeClr val="tx1"/>
                      </a:solidFill>
                    </a:rPr>
                    <a:t>ORIGINAL</a:t>
                  </a:r>
                </a:p>
              </p:txBody>
            </p:sp>
          </p:grpSp>
          <p:grpSp>
            <p:nvGrpSpPr>
              <p:cNvPr id="49" name="Group 48"/>
              <p:cNvGrpSpPr/>
              <p:nvPr userDrawn="1"/>
            </p:nvGrpSpPr>
            <p:grpSpPr>
              <a:xfrm>
                <a:off x="-2033159" y="10195245"/>
                <a:ext cx="1033517" cy="907667"/>
                <a:chOff x="-2921738" y="10010570"/>
                <a:chExt cx="1420279" cy="1247337"/>
              </a:xfrm>
            </p:grpSpPr>
            <p:pic>
              <p:nvPicPr>
                <p:cNvPr id="52" name="Picture 51"/>
                <p:cNvPicPr>
                  <a:picLocks noChangeAspect="1"/>
                </p:cNvPicPr>
                <p:nvPr userDrawn="1"/>
              </p:nvPicPr>
              <p:blipFill>
                <a:blip r:embed="rId6"/>
                <a:stretch>
                  <a:fillRect/>
                </a:stretch>
              </p:blipFill>
              <p:spPr>
                <a:xfrm>
                  <a:off x="-2921738" y="10010570"/>
                  <a:ext cx="1420279" cy="1029695"/>
                </a:xfrm>
                <a:prstGeom prst="rect">
                  <a:avLst/>
                </a:prstGeom>
              </p:spPr>
            </p:pic>
            <p:sp>
              <p:nvSpPr>
                <p:cNvPr id="53" name="TextBox 54"/>
                <p:cNvSpPr txBox="1"/>
                <p:nvPr userDrawn="1"/>
              </p:nvSpPr>
              <p:spPr>
                <a:xfrm>
                  <a:off x="-2918992" y="10985853"/>
                  <a:ext cx="1417533" cy="272054"/>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dirty="0">
                      <a:solidFill>
                        <a:schemeClr val="bg1"/>
                      </a:solidFill>
                    </a:rPr>
                    <a:t>DISTORTED</a:t>
                  </a:r>
                  <a:endParaRPr lang="en-US" sz="700" b="1" dirty="0">
                    <a:solidFill>
                      <a:schemeClr val="bg1"/>
                    </a:solidFill>
                  </a:endParaRPr>
                </a:p>
              </p:txBody>
            </p:sp>
          </p:grpSp>
          <p:pic>
            <p:nvPicPr>
              <p:cNvPr id="50" name="Picture 49"/>
              <p:cNvPicPr>
                <a:picLocks noChangeAspect="1"/>
              </p:cNvPicPr>
              <p:nvPr userDrawn="1"/>
            </p:nvPicPr>
            <p:blipFill>
              <a:blip r:embed="rId7"/>
              <a:stretch>
                <a:fillRect/>
              </a:stretch>
            </p:blipFill>
            <p:spPr>
              <a:xfrm>
                <a:off x="-4516464" y="10195268"/>
                <a:ext cx="1098742" cy="847761"/>
              </a:xfrm>
              <a:prstGeom prst="rect">
                <a:avLst/>
              </a:prstGeom>
            </p:spPr>
          </p:pic>
          <p:sp>
            <p:nvSpPr>
              <p:cNvPr id="51" name="TextBox 52"/>
              <p:cNvSpPr txBox="1"/>
              <p:nvPr userDrawn="1"/>
            </p:nvSpPr>
            <p:spPr>
              <a:xfrm>
                <a:off x="-4471893" y="11093004"/>
                <a:ext cx="1035685" cy="197968"/>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43" name="Group 42"/>
            <p:cNvGrpSpPr/>
            <p:nvPr userDrawn="1"/>
          </p:nvGrpSpPr>
          <p:grpSpPr>
            <a:xfrm>
              <a:off x="-9604625" y="22201807"/>
              <a:ext cx="7832477" cy="2027097"/>
              <a:chOff x="-4427461" y="12587745"/>
              <a:chExt cx="3609638" cy="1117601"/>
            </a:xfrm>
          </p:grpSpPr>
          <p:pic>
            <p:nvPicPr>
              <p:cNvPr id="44" name="Picture 43"/>
              <p:cNvPicPr/>
              <p:nvPr userDrawn="1"/>
            </p:nvPicPr>
            <p:blipFill>
              <a:blip r:embed="rId8"/>
              <a:stretch>
                <a:fillRect/>
              </a:stretch>
            </p:blipFill>
            <p:spPr>
              <a:xfrm>
                <a:off x="-4179101" y="12737786"/>
                <a:ext cx="1512652" cy="772700"/>
              </a:xfrm>
              <a:prstGeom prst="rect">
                <a:avLst/>
              </a:prstGeom>
            </p:spPr>
          </p:pic>
          <p:pic>
            <p:nvPicPr>
              <p:cNvPr id="45" name="Picture 44"/>
              <p:cNvPicPr/>
              <p:nvPr userDrawn="1"/>
            </p:nvPicPr>
            <p:blipFill>
              <a:blip r:embed="rId9"/>
              <a:stretch>
                <a:fillRect/>
              </a:stretch>
            </p:blipFill>
            <p:spPr>
              <a:xfrm>
                <a:off x="-2596264" y="12737785"/>
                <a:ext cx="1512652" cy="772700"/>
              </a:xfrm>
              <a:prstGeom prst="rect">
                <a:avLst/>
              </a:prstGeom>
            </p:spPr>
          </p:pic>
          <p:sp>
            <p:nvSpPr>
              <p:cNvPr id="46" name="TextBox 47"/>
              <p:cNvSpPr txBox="1"/>
              <p:nvPr userDrawn="1"/>
            </p:nvSpPr>
            <p:spPr>
              <a:xfrm rot="16200000">
                <a:off x="-4921252" y="13081536"/>
                <a:ext cx="1117601" cy="13002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100" dirty="0">
                    <a:solidFill>
                      <a:srgbClr val="92D050"/>
                    </a:solidFill>
                  </a:rPr>
                  <a:t>Good</a:t>
                </a:r>
                <a:r>
                  <a:rPr lang="en-US" sz="1100" baseline="0" dirty="0">
                    <a:solidFill>
                      <a:srgbClr val="92D050"/>
                    </a:solidFill>
                  </a:rPr>
                  <a:t> </a:t>
                </a:r>
                <a:r>
                  <a:rPr lang="en-US" sz="1100" baseline="0" dirty="0">
                    <a:solidFill>
                      <a:schemeClr val="bg1"/>
                    </a:solidFill>
                  </a:rPr>
                  <a:t>printing quality</a:t>
                </a:r>
                <a:endParaRPr lang="en-US" sz="1100" dirty="0">
                  <a:solidFill>
                    <a:schemeClr val="bg1"/>
                  </a:solidFill>
                </a:endParaRPr>
              </a:p>
            </p:txBody>
          </p:sp>
          <p:sp>
            <p:nvSpPr>
              <p:cNvPr id="47" name="TextBox 48"/>
              <p:cNvSpPr txBox="1"/>
              <p:nvPr userDrawn="1"/>
            </p:nvSpPr>
            <p:spPr>
              <a:xfrm rot="16200000">
                <a:off x="-1447544" y="13075625"/>
                <a:ext cx="1117601" cy="141841"/>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dirty="0">
                    <a:solidFill>
                      <a:srgbClr val="FF0000"/>
                    </a:solidFill>
                  </a:rPr>
                  <a:t>Bad </a:t>
                </a:r>
                <a:r>
                  <a:rPr lang="en-US" sz="1200" dirty="0">
                    <a:solidFill>
                      <a:schemeClr val="bg1"/>
                    </a:solidFill>
                  </a:rPr>
                  <a:t>printing quality</a:t>
                </a:r>
              </a:p>
            </p:txBody>
          </p:sp>
        </p:grpSp>
      </p:grpSp>
      <p:grpSp>
        <p:nvGrpSpPr>
          <p:cNvPr id="56" name="Group 55"/>
          <p:cNvGrpSpPr>
            <a:grpSpLocks noChangeAspect="1"/>
          </p:cNvGrpSpPr>
          <p:nvPr userDrawn="1"/>
        </p:nvGrpSpPr>
        <p:grpSpPr>
          <a:xfrm>
            <a:off x="27709929" y="11216"/>
            <a:ext cx="6632760" cy="19191183"/>
            <a:chOff x="36782324" y="0"/>
            <a:chExt cx="11062139" cy="27432000"/>
          </a:xfrm>
        </p:grpSpPr>
        <p:sp>
          <p:nvSpPr>
            <p:cNvPr id="57" name="Rectangle 56"/>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2800" b="1" spc="600" dirty="0">
                  <a:solidFill>
                    <a:schemeClr val="bg1"/>
                  </a:solidFill>
                  <a:latin typeface="Trebuchet MS" pitchFamily="34" charset="0"/>
                </a:rPr>
                <a:t>QUICK START (cont.)</a:t>
              </a:r>
            </a:p>
            <a:p>
              <a:pPr algn="ctr"/>
              <a:endParaRPr lang="en-US" sz="2400" b="1" baseline="0" dirty="0">
                <a:solidFill>
                  <a:schemeClr val="bg1"/>
                </a:solidFill>
                <a:latin typeface="Trebuchet MS" pitchFamily="34" charset="0"/>
              </a:endParaRPr>
            </a:p>
            <a:p>
              <a:pPr algn="ctr"/>
              <a:r>
                <a:rPr lang="en-US" sz="18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r>
                <a:rPr lang="en-US" sz="1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400" b="0" baseline="0" dirty="0">
                <a:solidFill>
                  <a:schemeClr val="bg1">
                    <a:lumMod val="75000"/>
                  </a:schemeClr>
                </a:solidFill>
                <a:latin typeface="Trebuchet MS" pitchFamily="34" charset="0"/>
              </a:endParaRPr>
            </a:p>
            <a:p>
              <a:pPr algn="ctr"/>
              <a:r>
                <a:rPr lang="en-US" sz="1800" b="1" baseline="0" dirty="0">
                  <a:solidFill>
                    <a:srgbClr val="FFC000"/>
                  </a:solidFill>
                  <a:latin typeface="Trebuchet MS" pitchFamily="34" charset="0"/>
                </a:rPr>
                <a:t>How to add Text</a:t>
              </a:r>
            </a:p>
            <a:p>
              <a:pPr marL="1730375" lvl="2" indent="0" algn="l" defTabSz="114300"/>
              <a:r>
                <a:rPr lang="en-US" sz="1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400" b="0" baseline="0" dirty="0">
                  <a:solidFill>
                    <a:schemeClr val="bg1">
                      <a:lumMod val="75000"/>
                    </a:schemeClr>
                  </a:solidFill>
                  <a:latin typeface="Trebuchet MS" pitchFamily="34" charset="0"/>
                </a:rPr>
                <a:t> </a:t>
              </a:r>
              <a:r>
                <a:rPr kumimoji="0" lang="en-US" sz="1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400" b="0" baseline="0" dirty="0">
                <a:solidFill>
                  <a:schemeClr val="bg1">
                    <a:lumMod val="75000"/>
                  </a:schemeClr>
                </a:solidFill>
                <a:latin typeface="Trebuchet MS" pitchFamily="34" charset="0"/>
              </a:endParaRPr>
            </a:p>
            <a:p>
              <a:pPr marL="1518341" lvl="2" indent="0" algn="l" defTabSz="114300"/>
              <a:endParaRPr lang="en-US" sz="1400" b="0" baseline="0" dirty="0">
                <a:solidFill>
                  <a:schemeClr val="bg1">
                    <a:lumMod val="75000"/>
                  </a:schemeClr>
                </a:solidFill>
                <a:latin typeface="Trebuchet MS" pitchFamily="34" charset="0"/>
              </a:endParaRPr>
            </a:p>
            <a:p>
              <a:pPr algn="ctr"/>
              <a:r>
                <a:rPr lang="en-US" sz="1800" b="1" baseline="0" dirty="0">
                  <a:solidFill>
                    <a:srgbClr val="FFC000"/>
                  </a:solidFill>
                  <a:latin typeface="Trebuchet MS" pitchFamily="34" charset="0"/>
                </a:rPr>
                <a:t>How to add Tables</a:t>
              </a:r>
            </a:p>
            <a:p>
              <a:pPr marL="971550" lvl="1" indent="0" algn="l" defTabSz="114300"/>
              <a:r>
                <a:rPr lang="en-US" sz="1400" b="0" baseline="0" dirty="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p:txBody>
        </p:sp>
        <p:pic>
          <p:nvPicPr>
            <p:cNvPr id="58" name="Picture 57"/>
            <p:cNvPicPr/>
            <p:nvPr userDrawn="1"/>
          </p:nvPicPr>
          <p:blipFill>
            <a:blip r:embed="rId10"/>
            <a:stretch>
              <a:fillRect/>
            </a:stretch>
          </p:blipFill>
          <p:spPr>
            <a:xfrm>
              <a:off x="39540164" y="3399421"/>
              <a:ext cx="5586150" cy="1716939"/>
            </a:xfrm>
            <a:prstGeom prst="rect">
              <a:avLst/>
            </a:prstGeom>
          </p:spPr>
        </p:pic>
        <p:pic>
          <p:nvPicPr>
            <p:cNvPr id="59" name="Picture 58"/>
            <p:cNvPicPr>
              <a:picLocks noChangeAspect="1"/>
            </p:cNvPicPr>
            <p:nvPr userDrawn="1"/>
          </p:nvPicPr>
          <p:blipFill>
            <a:blip r:embed="rId11"/>
            <a:stretch>
              <a:fillRect/>
            </a:stretch>
          </p:blipFill>
          <p:spPr>
            <a:xfrm>
              <a:off x="37296876" y="7200202"/>
              <a:ext cx="2969584" cy="1140240"/>
            </a:xfrm>
            <a:prstGeom prst="rect">
              <a:avLst/>
            </a:prstGeom>
            <a:ln>
              <a:noFill/>
            </a:ln>
          </p:spPr>
        </p:pic>
        <p:pic>
          <p:nvPicPr>
            <p:cNvPr id="60" name="Picture 59"/>
            <p:cNvPicPr/>
            <p:nvPr userDrawn="1"/>
          </p:nvPicPr>
          <p:blipFill>
            <a:blip r:embed="rId12"/>
            <a:stretch>
              <a:fillRect/>
            </a:stretch>
          </p:blipFill>
          <p:spPr>
            <a:xfrm>
              <a:off x="37524683" y="10986709"/>
              <a:ext cx="1482265" cy="825421"/>
            </a:xfrm>
            <a:prstGeom prst="rect">
              <a:avLst/>
            </a:prstGeom>
          </p:spPr>
        </p:pic>
        <p:grpSp>
          <p:nvGrpSpPr>
            <p:cNvPr id="61" name="Group 60"/>
            <p:cNvGrpSpPr/>
            <p:nvPr userDrawn="1"/>
          </p:nvGrpSpPr>
          <p:grpSpPr>
            <a:xfrm>
              <a:off x="37163426" y="23152352"/>
              <a:ext cx="10354213" cy="1052915"/>
              <a:chOff x="31687960" y="29635357"/>
              <a:chExt cx="9771399" cy="1090622"/>
            </a:xfrm>
          </p:grpSpPr>
          <p:sp>
            <p:nvSpPr>
              <p:cNvPr id="63" name="Rounded Rectangle 6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a:p>
            </p:txBody>
          </p:sp>
          <p:pic>
            <p:nvPicPr>
              <p:cNvPr id="64" name="Picture 63" descr="http://t2.gstatic.com/images?q=tbn:ANd9GcR4APHC6TT9w54M2zn_pvCiBxUNcspYPoVxirLRphBoJabfSvu7zw">
                <a:hlinkClick r:id="rId13"/>
              </p:cNvPr>
              <p:cNvPicPr>
                <a:picLocks noChangeAspect="1" noChangeArrowheads="1"/>
              </p:cNvPicPr>
              <p:nvPr userDrawn="1"/>
            </p:nvPicPr>
            <p:blipFill>
              <a:blip r:embed="rId14" cstate="print"/>
              <a:srcRect/>
              <a:stretch>
                <a:fillRect/>
              </a:stretch>
            </p:blipFill>
            <p:spPr bwMode="auto">
              <a:xfrm>
                <a:off x="31813900" y="29733687"/>
                <a:ext cx="914401" cy="914399"/>
              </a:xfrm>
              <a:prstGeom prst="rect">
                <a:avLst/>
              </a:prstGeom>
              <a:noFill/>
              <a:ln>
                <a:noFill/>
              </a:ln>
            </p:spPr>
          </p:pic>
          <p:sp>
            <p:nvSpPr>
              <p:cNvPr id="65" name="TextBox 66"/>
              <p:cNvSpPr txBox="1"/>
              <p:nvPr userDrawn="1"/>
            </p:nvSpPr>
            <p:spPr>
              <a:xfrm>
                <a:off x="32788169" y="29700257"/>
                <a:ext cx="8671190" cy="903879"/>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a:t>
                </a:r>
                <a:br>
                  <a:rPr lang="en-US" sz="1400" baseline="0" dirty="0">
                    <a:solidFill>
                      <a:schemeClr val="tx2"/>
                    </a:solidFill>
                    <a:latin typeface="Trebuchet MS" pitchFamily="34" charset="0"/>
                  </a:rPr>
                </a:br>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sp>
          <p:nvSpPr>
            <p:cNvPr id="62" name="TextBox 63"/>
            <p:cNvSpPr txBox="1"/>
            <p:nvPr userDrawn="1"/>
          </p:nvSpPr>
          <p:spPr>
            <a:xfrm>
              <a:off x="37163425" y="24536528"/>
              <a:ext cx="4118250" cy="2224346"/>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nSpc>
                  <a:spcPts val="2600"/>
                </a:lnSpc>
              </a:pPr>
              <a:r>
                <a:rPr lang="en-US" sz="1400" dirty="0">
                  <a:solidFill>
                    <a:schemeClr val="bg1"/>
                  </a:solidFill>
                  <a:latin typeface="Calibri" panose="020F0502020204030204" pitchFamily="34" charset="0"/>
                </a:rPr>
                <a:t>© 2013</a:t>
              </a:r>
              <a:r>
                <a:rPr lang="en-US" sz="1400" baseline="0" dirty="0">
                  <a:solidFill>
                    <a:schemeClr val="bg1"/>
                  </a:solidFill>
                  <a:latin typeface="Calibri" panose="020F0502020204030204" pitchFamily="34" charset="0"/>
                </a:rPr>
                <a:t> </a:t>
              </a:r>
              <a:r>
                <a:rPr lang="en-US" sz="1400" dirty="0">
                  <a:solidFill>
                    <a:schemeClr val="bg1"/>
                  </a:solidFill>
                  <a:latin typeface="Calibri" panose="020F0502020204030204" pitchFamily="34" charset="0"/>
                </a:rPr>
                <a:t>PosterPresentations.com</a:t>
              </a:r>
            </a:p>
            <a:p>
              <a:pPr>
                <a:lnSpc>
                  <a:spcPts val="2600"/>
                </a:lnSpc>
              </a:pPr>
              <a:r>
                <a:rPr lang="en-US" sz="1400" dirty="0">
                  <a:solidFill>
                    <a:schemeClr val="bg1"/>
                  </a:solidFill>
                  <a:latin typeface="Calibri" panose="020F0502020204030204" pitchFamily="34" charset="0"/>
                </a:rPr>
                <a:t>     2117 Fourth Street ,</a:t>
              </a:r>
              <a:r>
                <a:rPr lang="en-US" sz="1400" baseline="0" dirty="0">
                  <a:solidFill>
                    <a:schemeClr val="bg1"/>
                  </a:solidFill>
                  <a:latin typeface="Calibri" panose="020F0502020204030204" pitchFamily="34" charset="0"/>
                </a:rPr>
                <a:t> Unit C        </a:t>
              </a:r>
            </a:p>
            <a:p>
              <a:pPr>
                <a:lnSpc>
                  <a:spcPts val="2600"/>
                </a:lnSpc>
              </a:pPr>
              <a:r>
                <a:rPr lang="en-US" sz="1400" baseline="0" dirty="0">
                  <a:solidFill>
                    <a:schemeClr val="bg1"/>
                  </a:solidFill>
                  <a:latin typeface="Calibri" panose="020F0502020204030204" pitchFamily="34" charset="0"/>
                </a:rPr>
                <a:t>     Berkeley CA 94710</a:t>
              </a:r>
              <a:br>
                <a:rPr lang="en-US" sz="1400" baseline="0" dirty="0">
                  <a:solidFill>
                    <a:schemeClr val="bg1"/>
                  </a:solidFill>
                  <a:latin typeface="Calibri" panose="020F0502020204030204" pitchFamily="34" charset="0"/>
                </a:rPr>
              </a:br>
              <a:r>
                <a:rPr lang="en-US" sz="1400" baseline="0" dirty="0">
                  <a:solidFill>
                    <a:schemeClr val="bg1"/>
                  </a:solidFill>
                  <a:latin typeface="Calibri" panose="020F0502020204030204" pitchFamily="34" charset="0"/>
                </a:rPr>
                <a:t>    </a:t>
              </a:r>
              <a:r>
                <a:rPr lang="en-US" sz="1400" b="1" baseline="0" dirty="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grpSp>
    </p:spTree>
  </p:cSld>
  <p:clrMap bg1="lt1" tx1="dk1" bg2="lt2" tx2="dk2" accent1="accent1" accent2="accent2" accent3="accent3" accent4="accent4" accent5="accent5" accent6="accent6" hlink="hlink" folHlink="folHlink"/>
  <p:sldLayoutIdLst>
    <p:sldLayoutId id="2147483654" r:id="rId1"/>
    <p:sldLayoutId id="2147483671" r:id="rId2"/>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ext Placeholder 287"/>
          <p:cNvSpPr>
            <a:spLocks noGrp="1"/>
          </p:cNvSpPr>
          <p:nvPr>
            <p:ph type="body" sz="quarter" idx="10"/>
          </p:nvPr>
        </p:nvSpPr>
        <p:spPr>
          <a:xfrm>
            <a:off x="565116" y="3502569"/>
            <a:ext cx="6285508" cy="3797070"/>
          </a:xfrm>
        </p:spPr>
        <p:txBody>
          <a:bodyPr/>
          <a:lstStyle/>
          <a:p>
            <a:r>
              <a:rPr lang="en-US" dirty="0"/>
              <a:t>Built environments are human-made environments that provides settings for human activities. They host communities of different microorganisms such as fungi and bacteria that human encounter on daily basis and have multiple influences such as, temperature, moisture, humidity, ventilation, building design, animals, and humans. Humans are the greatest influence of built environments as we shed approximately 10,000,000 bacteria/hour per person. Humans also have three specific microbiome that influences built environments, the skin, gut, and oral. Gender influences microorganisms present as well. </a:t>
            </a:r>
          </a:p>
          <a:p>
            <a:r>
              <a:rPr lang="en-US" dirty="0"/>
              <a:t>Presence of microorganism diversity and richness can indicate air quality. High volumes of microorganisms could be possibly dangerous to human health and if airborne pathogens are inhaled it can cause health problems and undesirable effects.</a:t>
            </a:r>
          </a:p>
          <a:p>
            <a:r>
              <a:rPr lang="en-US" dirty="0"/>
              <a:t>It is important to study built environment because it can lead to relevant information to optimize indoor environment, improve of health and productivity of the area, and prevent sickness of occupants.</a:t>
            </a:r>
          </a:p>
        </p:txBody>
      </p:sp>
      <p:sp>
        <p:nvSpPr>
          <p:cNvPr id="289" name="Text Placeholder 288"/>
          <p:cNvSpPr>
            <a:spLocks noGrp="1"/>
          </p:cNvSpPr>
          <p:nvPr>
            <p:ph type="body" sz="quarter" idx="11"/>
          </p:nvPr>
        </p:nvSpPr>
        <p:spPr/>
        <p:txBody>
          <a:bodyPr/>
          <a:lstStyle/>
          <a:p>
            <a:r>
              <a:rPr lang="en-US" dirty="0"/>
              <a:t>INTRODUCTION</a:t>
            </a:r>
          </a:p>
        </p:txBody>
      </p:sp>
      <p:sp>
        <p:nvSpPr>
          <p:cNvPr id="292" name="Text Placeholder 291"/>
          <p:cNvSpPr>
            <a:spLocks noGrp="1"/>
          </p:cNvSpPr>
          <p:nvPr>
            <p:ph type="body" sz="quarter" idx="19"/>
          </p:nvPr>
        </p:nvSpPr>
        <p:spPr>
          <a:xfrm>
            <a:off x="603691" y="7614536"/>
            <a:ext cx="6286500" cy="3797070"/>
          </a:xfrm>
        </p:spPr>
        <p:txBody>
          <a:bodyPr/>
          <a:lstStyle/>
          <a:p>
            <a:r>
              <a:rPr lang="en-US" dirty="0"/>
              <a:t>The objective of this research is to studying microorganisms in nursing homes, college, and elementary school to provide universally relevant information to optimize indoor environments and improve the health of occupants. To do this, I will find the influence of age and its effects on built environments since this information is still unknown. Richness and volume of microorganisms associated with the common infectious disease may be associated by age. I will investigate if there is true determinant to prevent future sickness and decrease richness and diversity of microorganisms present, such as a specific cleaner and cleaning methods. </a:t>
            </a:r>
          </a:p>
          <a:p>
            <a:r>
              <a:rPr lang="en-US" dirty="0"/>
              <a:t>To do so, air from different age based built environments will be collected before and after cleaning to investigate if they contain similar species, richness, and diversity of microorganisms. Identical volumes at each location will be taken, stored in the same conditions, and observed</a:t>
            </a:r>
          </a:p>
          <a:p>
            <a:r>
              <a:rPr lang="en-US" dirty="0"/>
              <a:t>I Hypothesize that elementary schools will have the highest frequencies of bacteria linked with common diseases, however, use of cleaning solutions, such as Lysol, bleach solution, or Clorox will decrease the amount.</a:t>
            </a:r>
          </a:p>
        </p:txBody>
      </p:sp>
      <p:sp>
        <p:nvSpPr>
          <p:cNvPr id="293" name="Text Placeholder 292"/>
          <p:cNvSpPr>
            <a:spLocks noGrp="1"/>
          </p:cNvSpPr>
          <p:nvPr>
            <p:ph type="body" sz="quarter" idx="20"/>
          </p:nvPr>
        </p:nvSpPr>
        <p:spPr>
          <a:xfrm>
            <a:off x="548529" y="7186244"/>
            <a:ext cx="6281539" cy="428684"/>
          </a:xfrm>
        </p:spPr>
        <p:txBody>
          <a:bodyPr/>
          <a:lstStyle/>
          <a:p>
            <a:r>
              <a:rPr lang="en-US" dirty="0"/>
              <a:t>OBJECTIVES</a:t>
            </a:r>
          </a:p>
        </p:txBody>
      </p:sp>
      <p:sp>
        <p:nvSpPr>
          <p:cNvPr id="294" name="Text Placeholder 293"/>
          <p:cNvSpPr>
            <a:spLocks noGrp="1"/>
          </p:cNvSpPr>
          <p:nvPr>
            <p:ph type="body" sz="quarter" idx="21"/>
          </p:nvPr>
        </p:nvSpPr>
        <p:spPr>
          <a:xfrm>
            <a:off x="7241977" y="3497938"/>
            <a:ext cx="12950030" cy="8536829"/>
          </a:xfrm>
        </p:spPr>
        <p:txBody>
          <a:bodyPr/>
          <a:lstStyle/>
          <a:p>
            <a:pPr fontAlgn="base"/>
            <a:r>
              <a:rPr lang="en-US" b="1" dirty="0"/>
              <a:t>Ideal Volume and Conditions Test:</a:t>
            </a:r>
            <a:r>
              <a:rPr lang="en-US" dirty="0"/>
              <a:t> </a:t>
            </a:r>
          </a:p>
          <a:p>
            <a:pPr fontAlgn="base"/>
            <a:r>
              <a:rPr lang="en-US" dirty="0"/>
              <a:t>To find most ideal condition for fungi and bacteria growth volumes of: 1000 L, 875 L, 750 L, 500 L, 200 L were taken on </a:t>
            </a:r>
            <a:r>
              <a:rPr lang="en-US" dirty="0" err="1"/>
              <a:t>sabouraud</a:t>
            </a:r>
            <a:r>
              <a:rPr lang="en-US" dirty="0"/>
              <a:t> dextrose agar (SDA) plates and trypticase soy agar (TSA) plates with </a:t>
            </a:r>
            <a:r>
              <a:rPr lang="en-US" dirty="0" err="1"/>
              <a:t>Microbio</a:t>
            </a:r>
            <a:r>
              <a:rPr lang="en-US" dirty="0"/>
              <a:t> MB2 </a:t>
            </a:r>
            <a:r>
              <a:rPr lang="en-US" dirty="0" err="1"/>
              <a:t>BioAerosol</a:t>
            </a:r>
            <a:r>
              <a:rPr lang="en-US" dirty="0"/>
              <a:t> Sampler. The SDA plates were stored in 20-25℃ incubator for 3-7 days and the TSA plates were stored in 28-35℃ incubator for 1-2 days.</a:t>
            </a:r>
          </a:p>
          <a:p>
            <a:pPr fontAlgn="base"/>
            <a:r>
              <a:rPr lang="en-US" b="1" dirty="0"/>
              <a:t>Ideal Conditions Test Results:</a:t>
            </a:r>
          </a:p>
          <a:p>
            <a:pPr fontAlgn="base"/>
            <a:r>
              <a:rPr lang="en-US" dirty="0"/>
              <a:t>The most ideal condition was found to be the SDA plate at 875 L incubated at 25℃ for 7 days. This is because SDA plates are ideal for fungi growth with a pH of 5 (too acidic for bacteria). While TSA plate are general-purpose, nonselective media, and commonly grows bacteria.</a:t>
            </a:r>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r>
              <a:rPr lang="en-US" b="1" dirty="0"/>
              <a:t>Age and Cleaner Test</a:t>
            </a:r>
          </a:p>
          <a:p>
            <a:pPr fontAlgn="base"/>
            <a:r>
              <a:rPr lang="en-US" dirty="0"/>
              <a:t>The results from the ideal conditions test were applied to all plates taken. Samples were taken from St. Thomas More (elementary school), Skyline College, Pacifica Nursing Home. Three plates sampled from: low, moderate, high trafficked room, cafeteria, bathroom, library. Two trials were taken at leach location. The same method was repeated but samples were taken after the location was cleaned.</a:t>
            </a:r>
          </a:p>
          <a:p>
            <a:pPr marL="285750" indent="-285750" fontAlgn="base">
              <a:buFont typeface="Arial" panose="020B0604020202020204" pitchFamily="34" charset="0"/>
              <a:buChar char="•"/>
            </a:pPr>
            <a:endParaRPr lang="en-US" b="1" dirty="0"/>
          </a:p>
          <a:p>
            <a:pPr fontAlgn="base"/>
            <a:r>
              <a:rPr lang="en-US" b="1" dirty="0"/>
              <a:t>Experimental Analysis</a:t>
            </a:r>
          </a:p>
          <a:p>
            <a:pPr fontAlgn="base"/>
            <a:r>
              <a:rPr lang="en-US" dirty="0"/>
              <a:t> To identify species of bacteria and fungi observational analysis used to evaluate color(s), size, texture, and growth patterns. Microscopic analysis was done by using tape and light microscope. Tape was tapped lightly on the surface of a fungi colony to pick up spores, then placed onto a slide for observation. Its appearance was used identified the species of fungi through the following literature: “Practical Laboratory Mycology,” “Medical Mycology and Human Mycoses,” “Laboratory Manual for Introductory Mycology,” and “Identifying Filamentous Fungi.”</a:t>
            </a:r>
          </a:p>
          <a:p>
            <a:pPr fontAlgn="base"/>
            <a:endParaRPr lang="en-US" dirty="0"/>
          </a:p>
          <a:p>
            <a:pPr fontAlgn="base"/>
            <a:r>
              <a:rPr lang="en-US" b="1" dirty="0"/>
              <a:t>Data Analysis</a:t>
            </a:r>
          </a:p>
          <a:p>
            <a:pPr fontAlgn="base"/>
            <a:r>
              <a:rPr lang="en-US" dirty="0"/>
              <a:t>For each location recorded, date, data on the type of plate, quantities, species, and physical characteristics are kept in their own tables. Total colonies of bacteria and fungi at each location will be summarized and compared to show the number of fungi at each location and room before and after cleaning. The  most prevalent fungi present overall will be analyzed through excel spreadsheet. A t-tests, calculated through excel, will be used to test if there are significant differences in means of the fungi colonies between locations and rooms before and after cleaning</a:t>
            </a:r>
          </a:p>
        </p:txBody>
      </p:sp>
      <p:sp>
        <p:nvSpPr>
          <p:cNvPr id="295" name="Text Placeholder 294"/>
          <p:cNvSpPr>
            <a:spLocks noGrp="1"/>
          </p:cNvSpPr>
          <p:nvPr>
            <p:ph type="body" sz="quarter" idx="22"/>
          </p:nvPr>
        </p:nvSpPr>
        <p:spPr/>
        <p:txBody>
          <a:bodyPr/>
          <a:lstStyle/>
          <a:p>
            <a:r>
              <a:rPr lang="en-US" dirty="0"/>
              <a:t>MATERIAL AND METHODS</a:t>
            </a:r>
          </a:p>
        </p:txBody>
      </p:sp>
      <p:sp>
        <p:nvSpPr>
          <p:cNvPr id="296" name="Text Placeholder 295"/>
          <p:cNvSpPr>
            <a:spLocks noGrp="1"/>
          </p:cNvSpPr>
          <p:nvPr>
            <p:ph type="body" sz="quarter" idx="23"/>
          </p:nvPr>
        </p:nvSpPr>
        <p:spPr>
          <a:xfrm>
            <a:off x="7258071" y="12184381"/>
            <a:ext cx="12950031" cy="3352800"/>
          </a:xfrm>
        </p:spPr>
        <p:txBody>
          <a:bodyPr/>
          <a:lstStyle/>
          <a:p>
            <a:r>
              <a:rPr lang="en-US" dirty="0"/>
              <a:t>Before cleaning: </a:t>
            </a:r>
          </a:p>
          <a:p>
            <a:r>
              <a:rPr lang="en-US" dirty="0"/>
              <a:t>Skyline College had the least amount of fungi, followed by St. Thomas More then Pacifica Nursing Home. Combining the two trials, Skyline College yielded a sum of 148 colonies, St. Thomas More yielded 419 colonies, and Pacifica Home had 456 colonies. Indicating that Skyline College had the cleanest air conditions. Busier rooms with more human activity had the highest amounts of fungi and vise versa.</a:t>
            </a:r>
          </a:p>
          <a:p>
            <a:r>
              <a:rPr lang="en-US" dirty="0"/>
              <a:t>After cleaning:</a:t>
            </a:r>
          </a:p>
          <a:p>
            <a:r>
              <a:rPr lang="en-US" dirty="0"/>
              <a:t>The total amount of fungi colonies increased at Skyline College, stayed consistent at St. Thomas More, and decreased at Pacifica Nursing. Room types across all locations also yielded inconsistent varying results. </a:t>
            </a:r>
          </a:p>
          <a:p>
            <a:r>
              <a:rPr lang="en-US" dirty="0"/>
              <a:t>Analyzing results:</a:t>
            </a:r>
          </a:p>
          <a:p>
            <a:r>
              <a:rPr lang="en-US" dirty="0"/>
              <a:t>A T-test was done to compare locations before and after cleaning. The age-based location before and after cleaning yielded a value of 0.44 and the room types across all locations before and after cleaning yielded a value of 0.37. Because these values are so small, they are not statistically significant, indicating no major change before and after cleaning.</a:t>
            </a:r>
          </a:p>
          <a:p>
            <a:r>
              <a:rPr lang="en-US" dirty="0"/>
              <a:t>Most prevalent fungi colonies:</a:t>
            </a:r>
          </a:p>
          <a:p>
            <a:r>
              <a:rPr lang="en-US" dirty="0"/>
              <a:t>All locations had similar prevalent species before and after cleaning.</a:t>
            </a:r>
          </a:p>
        </p:txBody>
      </p:sp>
      <p:sp>
        <p:nvSpPr>
          <p:cNvPr id="297" name="Text Placeholder 296"/>
          <p:cNvSpPr>
            <a:spLocks noGrp="1"/>
          </p:cNvSpPr>
          <p:nvPr>
            <p:ph type="body" sz="quarter" idx="24"/>
          </p:nvPr>
        </p:nvSpPr>
        <p:spPr>
          <a:xfrm>
            <a:off x="7229028" y="11908483"/>
            <a:ext cx="12950031" cy="428684"/>
          </a:xfrm>
        </p:spPr>
        <p:txBody>
          <a:bodyPr/>
          <a:lstStyle/>
          <a:p>
            <a:r>
              <a:rPr lang="en-US" dirty="0"/>
              <a:t>RESULTS</a:t>
            </a:r>
          </a:p>
        </p:txBody>
      </p:sp>
      <p:sp>
        <p:nvSpPr>
          <p:cNvPr id="298" name="Text Placeholder 297"/>
          <p:cNvSpPr>
            <a:spLocks noGrp="1"/>
          </p:cNvSpPr>
          <p:nvPr>
            <p:ph type="body" sz="quarter" idx="25"/>
          </p:nvPr>
        </p:nvSpPr>
        <p:spPr/>
        <p:txBody>
          <a:bodyPr/>
          <a:lstStyle/>
          <a:p>
            <a:r>
              <a:rPr lang="en-US" dirty="0"/>
              <a:t>CONCLUSION</a:t>
            </a:r>
          </a:p>
        </p:txBody>
      </p:sp>
      <p:sp>
        <p:nvSpPr>
          <p:cNvPr id="299" name="Text Placeholder 298"/>
          <p:cNvSpPr>
            <a:spLocks noGrp="1"/>
          </p:cNvSpPr>
          <p:nvPr>
            <p:ph type="body" sz="quarter" idx="26"/>
          </p:nvPr>
        </p:nvSpPr>
        <p:spPr>
          <a:xfrm>
            <a:off x="20574412" y="3502569"/>
            <a:ext cx="6279386" cy="4874288"/>
          </a:xfrm>
        </p:spPr>
        <p:txBody>
          <a:bodyPr/>
          <a:lstStyle/>
          <a:p>
            <a:r>
              <a:rPr lang="en-US" dirty="0"/>
              <a:t>Influence of age</a:t>
            </a:r>
          </a:p>
          <a:p>
            <a:r>
              <a:rPr lang="en-US" dirty="0"/>
              <a:t>Elementary school environments contained more fungi colonies than college or nursing home environments before cleaning, however, the nursing home also indicated high levels of fungi. This results could be due to lifestyle habits.</a:t>
            </a:r>
          </a:p>
          <a:p>
            <a:r>
              <a:rPr lang="en-US" dirty="0"/>
              <a:t>Influence of room type</a:t>
            </a:r>
          </a:p>
          <a:p>
            <a:r>
              <a:rPr lang="en-US" dirty="0"/>
              <a:t>Before cleaning, rooms with the most human activity had the highest level of fungi and low foot trafficked rooms yielded the lowest amounts of fungi.</a:t>
            </a:r>
          </a:p>
          <a:p>
            <a:r>
              <a:rPr lang="en-US" dirty="0"/>
              <a:t>Most prevalent fungi colonies</a:t>
            </a:r>
          </a:p>
          <a:p>
            <a:r>
              <a:rPr lang="en-US" dirty="0"/>
              <a:t>Popular species were mostly found to live on plants, soil, and animals. This is because skin microbiomes have a direct relationship with built environments due to contact.</a:t>
            </a:r>
          </a:p>
          <a:p>
            <a:pPr marL="285750" indent="-285750">
              <a:buFont typeface="Arial" panose="020B0604020202020204" pitchFamily="34" charset="0"/>
              <a:buChar char="•"/>
            </a:pPr>
            <a:endParaRPr lang="en-US" dirty="0"/>
          </a:p>
          <a:p>
            <a:r>
              <a:rPr lang="en-US" dirty="0"/>
              <a:t>This data can be useful in real-world applications, children and the elderly have lower immune systems and are more prone to disease and sickness. Having a higher concentration of bacteria and fungi in their environment encourages sickness and infection. To prevent this more frequent cleanings and disinfecting are needed. Weekly cleanings are not sufficient in deterring bacteria and fungi growth.</a:t>
            </a:r>
          </a:p>
        </p:txBody>
      </p:sp>
      <p:sp>
        <p:nvSpPr>
          <p:cNvPr id="300" name="Text Placeholder 299"/>
          <p:cNvSpPr>
            <a:spLocks noGrp="1"/>
          </p:cNvSpPr>
          <p:nvPr>
            <p:ph type="body" sz="quarter" idx="27"/>
          </p:nvPr>
        </p:nvSpPr>
        <p:spPr/>
        <p:txBody>
          <a:bodyPr/>
          <a:lstStyle/>
          <a:p>
            <a:r>
              <a:rPr lang="en-US" dirty="0"/>
              <a:t>REFERENCES</a:t>
            </a:r>
          </a:p>
        </p:txBody>
      </p:sp>
      <p:sp>
        <p:nvSpPr>
          <p:cNvPr id="301" name="Text Placeholder 300"/>
          <p:cNvSpPr>
            <a:spLocks noGrp="1"/>
          </p:cNvSpPr>
          <p:nvPr>
            <p:ph type="body" sz="quarter" idx="28"/>
          </p:nvPr>
        </p:nvSpPr>
        <p:spPr>
          <a:xfrm>
            <a:off x="20574412" y="8756651"/>
            <a:ext cx="6282531" cy="6542437"/>
          </a:xfrm>
        </p:spPr>
        <p:txBody>
          <a:bodyPr/>
          <a:lstStyle/>
          <a:p>
            <a:pPr marL="171450" indent="-171450">
              <a:buFont typeface="Arial" panose="020B0604020202020204" pitchFamily="34" charset="0"/>
              <a:buChar char="•"/>
            </a:pPr>
            <a:r>
              <a:rPr lang="en-US" sz="1000" dirty="0"/>
              <a:t>Adams, R.I., </a:t>
            </a:r>
            <a:r>
              <a:rPr lang="en-US" sz="1000" dirty="0" err="1"/>
              <a:t>Miletto</a:t>
            </a:r>
            <a:r>
              <a:rPr lang="en-US" sz="1000" dirty="0"/>
              <a:t>, M., Taylor, J.W., and Bruns, T.D. 2013. Dispersal microbes: fungi in indoor air are dominated by outdoor air and show dispersal limitation at short distances. ISME Journal 7(7): 1460.</a:t>
            </a:r>
          </a:p>
          <a:p>
            <a:pPr marL="171450" indent="-171450">
              <a:buFont typeface="Arial" panose="020B0604020202020204" pitchFamily="34" charset="0"/>
              <a:buChar char="•"/>
            </a:pPr>
            <a:r>
              <a:rPr lang="en-US" sz="1000" dirty="0"/>
              <a:t>Chase, John et al. “Geography and Location Are the Primary Drivers of Office Microbiome Composition.” Ed. Jack A. Gilbert. </a:t>
            </a:r>
            <a:r>
              <a:rPr lang="en-US" sz="1000" i="1" dirty="0" err="1"/>
              <a:t>mSystems</a:t>
            </a:r>
            <a:r>
              <a:rPr lang="en-US" sz="1000" dirty="0"/>
              <a:t> 1.2 (2016): e00022–16. </a:t>
            </a:r>
          </a:p>
          <a:p>
            <a:pPr marL="171450" indent="-171450">
              <a:buFont typeface="Arial" panose="020B0604020202020204" pitchFamily="34" charset="0"/>
              <a:buChar char="•"/>
            </a:pPr>
            <a:r>
              <a:rPr lang="en-US" sz="1000" dirty="0"/>
              <a:t>Dunn, R.R., </a:t>
            </a:r>
            <a:r>
              <a:rPr lang="en-US" sz="1000" dirty="0" err="1"/>
              <a:t>Fierer</a:t>
            </a:r>
            <a:r>
              <a:rPr lang="en-US" sz="1000" dirty="0"/>
              <a:t> N., Henley, J.B., </a:t>
            </a:r>
            <a:r>
              <a:rPr lang="en-US" sz="1000" dirty="0" err="1"/>
              <a:t>Leff</a:t>
            </a:r>
            <a:r>
              <a:rPr lang="en-US" sz="1000" dirty="0"/>
              <a:t>, J.W., and Menninger, H.L. 2013. Home life: factors structuring the bacterial diversity found within and between homes. PLOS One 8(5): e64133.</a:t>
            </a:r>
          </a:p>
          <a:p>
            <a:pPr marL="171450" indent="-171450">
              <a:buFont typeface="Arial" panose="020B0604020202020204" pitchFamily="34" charset="0"/>
              <a:buChar char="•"/>
            </a:pPr>
            <a:r>
              <a:rPr lang="en-US" sz="1000" dirty="0"/>
              <a:t>Gibbons, Sean M. “The Built Environment Is a Microbial Wasteland.” </a:t>
            </a:r>
            <a:r>
              <a:rPr lang="en-US" sz="1000" i="1" dirty="0" err="1"/>
              <a:t>mSystems</a:t>
            </a:r>
            <a:r>
              <a:rPr lang="en-US" sz="1000" i="1" dirty="0"/>
              <a:t> </a:t>
            </a:r>
            <a:r>
              <a:rPr lang="en-US" sz="1000" dirty="0"/>
              <a:t>1.2 (2016): e00033–16. </a:t>
            </a:r>
          </a:p>
          <a:p>
            <a:pPr marL="171450" indent="-171450">
              <a:buFont typeface="Arial" panose="020B0604020202020204" pitchFamily="34" charset="0"/>
              <a:buChar char="•"/>
            </a:pPr>
            <a:r>
              <a:rPr lang="en-US" sz="1000" dirty="0" err="1"/>
              <a:t>Hallen</a:t>
            </a:r>
            <a:r>
              <a:rPr lang="en-US" sz="1000" dirty="0"/>
              <a:t>-Adams, H.E., and Suhr, M.J. 2017. Fungi in the healthy human gastrointestinal tract. Taylor &amp; Francis Group 8(3): 352-258.</a:t>
            </a:r>
          </a:p>
          <a:p>
            <a:pPr marL="171450" indent="-171450">
              <a:buFont typeface="Arial" panose="020B0604020202020204" pitchFamily="34" charset="0"/>
              <a:buChar char="•"/>
            </a:pPr>
            <a:r>
              <a:rPr lang="en-US" sz="1000" dirty="0" err="1"/>
              <a:t>Hospodsky</a:t>
            </a:r>
            <a:r>
              <a:rPr lang="en-US" sz="1000" dirty="0"/>
              <a:t>, D., Pickering, A.J., Julian, T.R., Miller, D., </a:t>
            </a:r>
            <a:r>
              <a:rPr lang="en-US" sz="1000" dirty="0" err="1"/>
              <a:t>Gorthala</a:t>
            </a:r>
            <a:r>
              <a:rPr lang="en-US" sz="1000" dirty="0"/>
              <a:t>, S., Boehm, A.B., and </a:t>
            </a:r>
            <a:r>
              <a:rPr lang="en-US" sz="1000" dirty="0" err="1"/>
              <a:t>Peccia</a:t>
            </a:r>
            <a:r>
              <a:rPr lang="en-US" sz="1000" dirty="0"/>
              <a:t>, J. 2014. Hand bacterial communities vary across two different human populations. Microbiology. 160(6): 1144-1152.</a:t>
            </a:r>
          </a:p>
          <a:p>
            <a:pPr marL="171450" indent="-171450">
              <a:buFont typeface="Arial" panose="020B0604020202020204" pitchFamily="34" charset="0"/>
              <a:buChar char="•"/>
            </a:pPr>
            <a:r>
              <a:rPr lang="en-US" sz="1000" dirty="0" err="1"/>
              <a:t>Hospodsky</a:t>
            </a:r>
            <a:r>
              <a:rPr lang="en-US" sz="1000" dirty="0"/>
              <a:t>, D. , Yamamoto, N. , </a:t>
            </a:r>
            <a:r>
              <a:rPr lang="en-US" sz="1000" dirty="0" err="1"/>
              <a:t>Nazaroff</a:t>
            </a:r>
            <a:r>
              <a:rPr lang="en-US" sz="1000" dirty="0"/>
              <a:t>, W. W., Miller, D. , </a:t>
            </a:r>
            <a:r>
              <a:rPr lang="en-US" sz="1000" dirty="0" err="1"/>
              <a:t>Gorthala</a:t>
            </a:r>
            <a:r>
              <a:rPr lang="en-US" sz="1000" dirty="0"/>
              <a:t>, S. and </a:t>
            </a:r>
            <a:r>
              <a:rPr lang="en-US" sz="1000" dirty="0" err="1"/>
              <a:t>Peccia</a:t>
            </a:r>
            <a:r>
              <a:rPr lang="en-US" sz="1000" dirty="0"/>
              <a:t>, J. (2015), Characterizing airborne fungal and bacterial concentrations and emission rates in six occupied children's classrooms. Indoor Air, 25: 641-652.</a:t>
            </a:r>
          </a:p>
          <a:p>
            <a:pPr marL="171450" indent="-171450">
              <a:buFont typeface="Arial" panose="020B0604020202020204" pitchFamily="34" charset="0"/>
              <a:buChar char="•"/>
            </a:pPr>
            <a:r>
              <a:rPr lang="en-US" sz="1000" dirty="0"/>
              <a:t>Leung, M.H.Y., and Lee, P.K.H. 2016. The roles of the outdoors and occupants in contributing to a potential pan-microbiome of the built environment: a review. BioMed Central 4:21.</a:t>
            </a:r>
          </a:p>
          <a:p>
            <a:pPr marL="171450" indent="-171450">
              <a:buFont typeface="Arial" panose="020B0604020202020204" pitchFamily="34" charset="0"/>
              <a:buChar char="•"/>
            </a:pPr>
            <a:r>
              <a:rPr lang="en-US" sz="1000" dirty="0"/>
              <a:t>Leung, M.H.Y., Wilkins D., Li, E.K.T., Kong, F.K.F., and Lee, P.K.H. 2014. Indoor air microbiome in an urban subway network diversity and dynamics. American Society for Microbiology 80(21): 6760-6770.</a:t>
            </a:r>
          </a:p>
          <a:p>
            <a:pPr marL="285750" indent="-285750">
              <a:buFont typeface="Arial" panose="020B0604020202020204" pitchFamily="34" charset="0"/>
              <a:buChar char="•"/>
            </a:pPr>
            <a:r>
              <a:rPr lang="en-US" sz="1000" dirty="0" err="1"/>
              <a:t>Luongo</a:t>
            </a:r>
            <a:r>
              <a:rPr lang="en-US" sz="1000" dirty="0"/>
              <a:t>, J.C., </a:t>
            </a:r>
            <a:r>
              <a:rPr lang="en-US" sz="1000" dirty="0" err="1"/>
              <a:t>Barberan</a:t>
            </a:r>
            <a:r>
              <a:rPr lang="en-US" sz="1000" dirty="0"/>
              <a:t>, A., Hacker-Cary, R., Morgan, E.E., Miller, S.L., and </a:t>
            </a:r>
            <a:r>
              <a:rPr lang="en-US" sz="1000" dirty="0" err="1"/>
              <a:t>Fierer</a:t>
            </a:r>
            <a:r>
              <a:rPr lang="en-US" sz="1000" dirty="0"/>
              <a:t>, N. 2017. Microbial analyses of airborne dust collected from dormitory rooms predict the sex of occupants. John Wiley &amp; Sons Ltd 27: 338-344.</a:t>
            </a:r>
          </a:p>
          <a:p>
            <a:pPr marL="285750" indent="-285750">
              <a:buFont typeface="Arial" panose="020B0604020202020204" pitchFamily="34" charset="0"/>
              <a:buChar char="•"/>
            </a:pPr>
            <a:r>
              <a:rPr lang="en-US" sz="1000" dirty="0"/>
              <a:t>Meadow, J.F., </a:t>
            </a:r>
            <a:r>
              <a:rPr lang="en-US" sz="1000" dirty="0" err="1"/>
              <a:t>Altrichter</a:t>
            </a:r>
            <a:r>
              <a:rPr lang="en-US" sz="1000" dirty="0"/>
              <a:t>, A.E., </a:t>
            </a:r>
            <a:r>
              <a:rPr lang="en-US" sz="1000" dirty="0" err="1"/>
              <a:t>Kembel</a:t>
            </a:r>
            <a:r>
              <a:rPr lang="en-US" sz="1000" dirty="0"/>
              <a:t>, S.W., Kline, J., </a:t>
            </a:r>
            <a:r>
              <a:rPr lang="en-US" sz="1000" dirty="0" err="1"/>
              <a:t>Mhuireach</a:t>
            </a:r>
            <a:r>
              <a:rPr lang="en-US" sz="1000" dirty="0"/>
              <a:t>, G., Moriyama, M., Northcutt, D., O’Connor, T.K., Womack, A.M., Brown, G.Z., Green, J.L., and Bohannan, B.J. 2014. Indoor airborne bacterial communities are influenced by ventilation, occupancy, and outdoor air source. Indoor Air 24(1): 41-48.</a:t>
            </a:r>
          </a:p>
          <a:p>
            <a:pPr marL="285750" indent="-285750">
              <a:buFont typeface="Arial" panose="020B0604020202020204" pitchFamily="34" charset="0"/>
              <a:buChar char="•"/>
            </a:pPr>
            <a:r>
              <a:rPr lang="en-US" sz="1000" dirty="0" err="1"/>
              <a:t>Prussin</a:t>
            </a:r>
            <a:r>
              <a:rPr lang="en-US" sz="1000" dirty="0"/>
              <a:t>, Aaron J., and Linsey C. Marr. “Sources of Airborne Microorganisms in the Built Environment.” </a:t>
            </a:r>
            <a:r>
              <a:rPr lang="en-US" sz="1000" i="1" dirty="0"/>
              <a:t>Microbiome</a:t>
            </a:r>
            <a:r>
              <a:rPr lang="en-US" sz="1000" dirty="0"/>
              <a:t> 3 (2015): 78. </a:t>
            </a:r>
            <a:r>
              <a:rPr lang="en-US" sz="1000" i="1" dirty="0"/>
              <a:t>PMC</a:t>
            </a:r>
            <a:r>
              <a:rPr lang="en-US" sz="1000" dirty="0"/>
              <a:t>. </a:t>
            </a:r>
          </a:p>
          <a:p>
            <a:pPr marL="285750" indent="-285750">
              <a:buFont typeface="Arial" panose="020B0604020202020204" pitchFamily="34" charset="0"/>
              <a:buChar char="•"/>
            </a:pPr>
            <a:r>
              <a:rPr lang="en-US" sz="1000" dirty="0"/>
              <a:t>Robertson, C.E., Baumgartner, L.K., Harris, J.K., Peterson, K.L., Stevens, M.J., Frank, D.N., and Pace, N.R. 2013. Cultural independent analysis of aerosol microbiology in a metropolitan subway system. American Society for Microbiology 79(11): 3485-3493.</a:t>
            </a:r>
          </a:p>
          <a:p>
            <a:pPr marL="285750" indent="-285750">
              <a:buFont typeface="Arial" panose="020B0604020202020204" pitchFamily="34" charset="0"/>
              <a:buChar char="•"/>
            </a:pPr>
            <a:r>
              <a:rPr lang="en-US" sz="1000" dirty="0"/>
              <a:t>Yamamoto, N., </a:t>
            </a:r>
            <a:r>
              <a:rPr lang="en-US" sz="1000" dirty="0" err="1"/>
              <a:t>Hospodsky</a:t>
            </a:r>
            <a:r>
              <a:rPr lang="en-US" sz="1000" dirty="0"/>
              <a:t>, D., </a:t>
            </a:r>
            <a:r>
              <a:rPr lang="en-US" sz="1000" dirty="0" err="1"/>
              <a:t>Dannemiller</a:t>
            </a:r>
            <a:r>
              <a:rPr lang="en-US" sz="1000" dirty="0"/>
              <a:t>, K.C., </a:t>
            </a:r>
            <a:r>
              <a:rPr lang="en-US" sz="1000" dirty="0" err="1"/>
              <a:t>Nazaroff</a:t>
            </a:r>
            <a:r>
              <a:rPr lang="en-US" sz="1000" dirty="0"/>
              <a:t>, W.W., and </a:t>
            </a:r>
            <a:r>
              <a:rPr lang="en-US" sz="1000" dirty="0" err="1"/>
              <a:t>Peccia</a:t>
            </a:r>
            <a:r>
              <a:rPr lang="en-US" sz="1000" dirty="0"/>
              <a:t>, J. 2015. Indoor emissions as a primary source of airborne allergic fungal particles in classrooms. Environmental Science Technology 49: 5098-5106.</a:t>
            </a:r>
          </a:p>
          <a:p>
            <a:pPr marL="285750" indent="-285750">
              <a:buFont typeface="Arial" panose="020B0604020202020204" pitchFamily="34" charset="0"/>
              <a:buChar char="•"/>
            </a:pPr>
            <a:r>
              <a:rPr lang="en-US" sz="1000" dirty="0"/>
              <a:t>Yoon-</a:t>
            </a:r>
            <a:r>
              <a:rPr lang="en-US" sz="1000" dirty="0" err="1"/>
              <a:t>Seong</a:t>
            </a:r>
            <a:r>
              <a:rPr lang="en-US" sz="1000" dirty="0"/>
              <a:t>, J., Chun, J., and Kim, B.S. “Identification of Household Bacterial Community and Analysis of Species Shared with Human Microbiome.” </a:t>
            </a:r>
            <a:r>
              <a:rPr lang="en-US" sz="1000" i="1" dirty="0"/>
              <a:t>Current Microbiology</a:t>
            </a:r>
            <a:r>
              <a:rPr lang="en-US" sz="1000" dirty="0"/>
              <a:t> 67.5 (2013): 557–563.</a:t>
            </a:r>
            <a:br>
              <a:rPr lang="en-US" sz="1000" dirty="0"/>
            </a:br>
            <a:endParaRPr lang="en-US" sz="1000" dirty="0"/>
          </a:p>
        </p:txBody>
      </p:sp>
      <p:sp>
        <p:nvSpPr>
          <p:cNvPr id="302" name="Text Placeholder 301"/>
          <p:cNvSpPr>
            <a:spLocks noGrp="1"/>
          </p:cNvSpPr>
          <p:nvPr>
            <p:ph type="body" sz="quarter" idx="29"/>
          </p:nvPr>
        </p:nvSpPr>
        <p:spPr>
          <a:xfrm>
            <a:off x="20590506" y="15252207"/>
            <a:ext cx="6279386" cy="428684"/>
          </a:xfrm>
        </p:spPr>
        <p:txBody>
          <a:bodyPr/>
          <a:lstStyle/>
          <a:p>
            <a:r>
              <a:rPr lang="en-US" dirty="0"/>
              <a:t>AWKNOWLEDGEMENT</a:t>
            </a:r>
          </a:p>
        </p:txBody>
      </p:sp>
      <p:sp>
        <p:nvSpPr>
          <p:cNvPr id="303" name="Text Placeholder 302"/>
          <p:cNvSpPr>
            <a:spLocks noGrp="1"/>
          </p:cNvSpPr>
          <p:nvPr>
            <p:ph type="body" sz="quarter" idx="30"/>
          </p:nvPr>
        </p:nvSpPr>
        <p:spPr>
          <a:xfrm>
            <a:off x="20571267" y="15678882"/>
            <a:ext cx="6282531" cy="1341013"/>
          </a:xfrm>
        </p:spPr>
        <p:txBody>
          <a:bodyPr/>
          <a:lstStyle/>
          <a:p>
            <a:r>
              <a:rPr lang="en-US" dirty="0"/>
              <a:t>Thank you to Skyline College and Dr. Case for allowing me to use their facility and guiding me through the experimental process of this research project. Thank you to the Eastern Nazarene College staff, Professor Twining, Dr. Waterman, and Dr. Robinson for guiding me through the literature process of this research project.</a:t>
            </a:r>
          </a:p>
        </p:txBody>
      </p:sp>
      <p:sp>
        <p:nvSpPr>
          <p:cNvPr id="304" name="Text Placeholder 303"/>
          <p:cNvSpPr>
            <a:spLocks noGrp="1"/>
          </p:cNvSpPr>
          <p:nvPr>
            <p:ph type="body" sz="quarter" idx="150"/>
          </p:nvPr>
        </p:nvSpPr>
        <p:spPr/>
        <p:txBody>
          <a:bodyPr>
            <a:normAutofit fontScale="92500" lnSpcReduction="20000"/>
          </a:bodyPr>
          <a:lstStyle/>
          <a:p>
            <a:r>
              <a:rPr lang="en-US" dirty="0"/>
              <a:t>Shannon Chau</a:t>
            </a:r>
          </a:p>
        </p:txBody>
      </p:sp>
      <p:sp>
        <p:nvSpPr>
          <p:cNvPr id="305" name="Text Placeholder 304"/>
          <p:cNvSpPr>
            <a:spLocks noGrp="1"/>
          </p:cNvSpPr>
          <p:nvPr>
            <p:ph type="body" sz="quarter" idx="184"/>
          </p:nvPr>
        </p:nvSpPr>
        <p:spPr/>
        <p:txBody>
          <a:bodyPr/>
          <a:lstStyle/>
          <a:p>
            <a:r>
              <a:rPr lang="en-US" dirty="0"/>
              <a:t>Eastern Nazarene College</a:t>
            </a:r>
          </a:p>
        </p:txBody>
      </p:sp>
      <p:sp>
        <p:nvSpPr>
          <p:cNvPr id="306" name="Text Placeholder 305"/>
          <p:cNvSpPr>
            <a:spLocks noGrp="1"/>
          </p:cNvSpPr>
          <p:nvPr>
            <p:ph type="body" sz="quarter" idx="185"/>
          </p:nvPr>
        </p:nvSpPr>
        <p:spPr/>
        <p:txBody>
          <a:bodyPr>
            <a:normAutofit fontScale="77500" lnSpcReduction="20000"/>
          </a:bodyPr>
          <a:lstStyle/>
          <a:p>
            <a:r>
              <a:rPr lang="en-US"/>
              <a:t>Microorganisms </a:t>
            </a:r>
            <a:r>
              <a:rPr lang="en-US" dirty="0"/>
              <a:t>Found in Built Environments Influenced by Age of Occupants</a:t>
            </a:r>
          </a:p>
        </p:txBody>
      </p:sp>
      <p:pic>
        <p:nvPicPr>
          <p:cNvPr id="2" name="Picture 1" descr="ENC 2color Logo 19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40880" y="0"/>
            <a:ext cx="2808903" cy="3314949"/>
          </a:xfrm>
          <a:prstGeom prst="rect">
            <a:avLst/>
          </a:prstGeom>
        </p:spPr>
      </p:pic>
      <p:pic>
        <p:nvPicPr>
          <p:cNvPr id="20" name="Picture 19" descr="ENC 2color Logo 19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502" y="-2389"/>
            <a:ext cx="2808903" cy="3314949"/>
          </a:xfrm>
          <a:prstGeom prst="rect">
            <a:avLst/>
          </a:prstGeom>
        </p:spPr>
      </p:pic>
      <p:pic>
        <p:nvPicPr>
          <p:cNvPr id="8" name="Picture 7">
            <a:extLst>
              <a:ext uri="{FF2B5EF4-FFF2-40B4-BE49-F238E27FC236}">
                <a16:creationId xmlns:a16="http://schemas.microsoft.com/office/drawing/2014/main" id="{8AEE9DAF-3C1C-4F92-80F7-9E259DF04D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9008" y="11462881"/>
            <a:ext cx="2052926" cy="2215426"/>
          </a:xfrm>
          <a:prstGeom prst="rect">
            <a:avLst/>
          </a:prstGeom>
        </p:spPr>
      </p:pic>
      <p:pic>
        <p:nvPicPr>
          <p:cNvPr id="10" name="Picture 9">
            <a:extLst>
              <a:ext uri="{FF2B5EF4-FFF2-40B4-BE49-F238E27FC236}">
                <a16:creationId xmlns:a16="http://schemas.microsoft.com/office/drawing/2014/main" id="{76634CD4-5F58-4FA4-936B-B04895B1B9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4937" y="11464875"/>
            <a:ext cx="1961737" cy="2215426"/>
          </a:xfrm>
          <a:prstGeom prst="rect">
            <a:avLst/>
          </a:prstGeom>
        </p:spPr>
      </p:pic>
      <p:pic>
        <p:nvPicPr>
          <p:cNvPr id="12" name="Picture 11">
            <a:extLst>
              <a:ext uri="{FF2B5EF4-FFF2-40B4-BE49-F238E27FC236}">
                <a16:creationId xmlns:a16="http://schemas.microsoft.com/office/drawing/2014/main" id="{1B36DED5-8E59-4E04-B24D-C31D6B2F15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828" y="11462881"/>
            <a:ext cx="2116212" cy="2213432"/>
          </a:xfrm>
          <a:prstGeom prst="rect">
            <a:avLst/>
          </a:prstGeom>
        </p:spPr>
      </p:pic>
      <p:sp>
        <p:nvSpPr>
          <p:cNvPr id="13" name="TextBox 12">
            <a:extLst>
              <a:ext uri="{FF2B5EF4-FFF2-40B4-BE49-F238E27FC236}">
                <a16:creationId xmlns:a16="http://schemas.microsoft.com/office/drawing/2014/main" id="{BE865BE9-78FA-4767-9907-30A47A1D0A32}"/>
              </a:ext>
            </a:extLst>
          </p:cNvPr>
          <p:cNvSpPr txBox="1"/>
          <p:nvPr/>
        </p:nvSpPr>
        <p:spPr>
          <a:xfrm>
            <a:off x="620828" y="17229433"/>
            <a:ext cx="2131005" cy="954107"/>
          </a:xfrm>
          <a:prstGeom prst="rect">
            <a:avLst/>
          </a:prstGeom>
          <a:noFill/>
        </p:spPr>
        <p:txBody>
          <a:bodyPr wrap="square" rtlCol="0">
            <a:spAutoFit/>
          </a:bodyPr>
          <a:lstStyle/>
          <a:p>
            <a:r>
              <a:rPr lang="en-US" sz="1400" dirty="0">
                <a:solidFill>
                  <a:schemeClr val="accent5">
                    <a:lumMod val="50000"/>
                  </a:schemeClr>
                </a:solidFill>
                <a:latin typeface="Trebuchet MS" panose="020B0603020202020204" pitchFamily="34" charset="0"/>
              </a:rPr>
              <a:t>Figure 4. St. Thomas More trial 1 trafficked room results after cleaning</a:t>
            </a:r>
          </a:p>
        </p:txBody>
      </p:sp>
      <p:sp>
        <p:nvSpPr>
          <p:cNvPr id="33" name="TextBox 32">
            <a:extLst>
              <a:ext uri="{FF2B5EF4-FFF2-40B4-BE49-F238E27FC236}">
                <a16:creationId xmlns:a16="http://schemas.microsoft.com/office/drawing/2014/main" id="{6E2C5E0F-C0C7-425A-8D39-A7BF4A7F63BE}"/>
              </a:ext>
            </a:extLst>
          </p:cNvPr>
          <p:cNvSpPr txBox="1"/>
          <p:nvPr/>
        </p:nvSpPr>
        <p:spPr>
          <a:xfrm>
            <a:off x="2751833" y="13683226"/>
            <a:ext cx="2032451" cy="738664"/>
          </a:xfrm>
          <a:prstGeom prst="rect">
            <a:avLst/>
          </a:prstGeom>
          <a:noFill/>
        </p:spPr>
        <p:txBody>
          <a:bodyPr wrap="square" rtlCol="0">
            <a:spAutoFit/>
          </a:bodyPr>
          <a:lstStyle/>
          <a:p>
            <a:r>
              <a:rPr lang="en-US" sz="1400" dirty="0">
                <a:solidFill>
                  <a:schemeClr val="accent5">
                    <a:lumMod val="50000"/>
                  </a:schemeClr>
                </a:solidFill>
                <a:latin typeface="Trebuchet MS" panose="020B0603020202020204" pitchFamily="34" charset="0"/>
              </a:rPr>
              <a:t>Figure 2. Skyline College trial 1 trafficked room results</a:t>
            </a:r>
          </a:p>
        </p:txBody>
      </p:sp>
      <p:sp>
        <p:nvSpPr>
          <p:cNvPr id="34" name="TextBox 33">
            <a:extLst>
              <a:ext uri="{FF2B5EF4-FFF2-40B4-BE49-F238E27FC236}">
                <a16:creationId xmlns:a16="http://schemas.microsoft.com/office/drawing/2014/main" id="{2C1FCD94-F2D6-4390-8FA5-2AFD0B1BA1DB}"/>
              </a:ext>
            </a:extLst>
          </p:cNvPr>
          <p:cNvSpPr txBox="1"/>
          <p:nvPr/>
        </p:nvSpPr>
        <p:spPr>
          <a:xfrm>
            <a:off x="4847750" y="13676313"/>
            <a:ext cx="2002874" cy="954107"/>
          </a:xfrm>
          <a:prstGeom prst="rect">
            <a:avLst/>
          </a:prstGeom>
          <a:noFill/>
        </p:spPr>
        <p:txBody>
          <a:bodyPr wrap="square" rtlCol="0">
            <a:spAutoFit/>
          </a:bodyPr>
          <a:lstStyle/>
          <a:p>
            <a:r>
              <a:rPr lang="en-US" sz="1400" dirty="0">
                <a:solidFill>
                  <a:schemeClr val="accent5">
                    <a:lumMod val="50000"/>
                  </a:schemeClr>
                </a:solidFill>
                <a:latin typeface="Trebuchet MS" panose="020B0603020202020204" pitchFamily="34" charset="0"/>
              </a:rPr>
              <a:t>Figure 3. Pacifica Nursing Home trial 1 trafficked room results</a:t>
            </a:r>
          </a:p>
        </p:txBody>
      </p:sp>
      <p:pic>
        <p:nvPicPr>
          <p:cNvPr id="16" name="Picture 15">
            <a:extLst>
              <a:ext uri="{FF2B5EF4-FFF2-40B4-BE49-F238E27FC236}">
                <a16:creationId xmlns:a16="http://schemas.microsoft.com/office/drawing/2014/main" id="{E411F11E-F12F-4905-AF33-F7577FBACB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0059" y="5501665"/>
            <a:ext cx="2668489" cy="1948915"/>
          </a:xfrm>
          <a:prstGeom prst="rect">
            <a:avLst/>
          </a:prstGeom>
        </p:spPr>
      </p:pic>
      <p:pic>
        <p:nvPicPr>
          <p:cNvPr id="18" name="Picture 17">
            <a:extLst>
              <a:ext uri="{FF2B5EF4-FFF2-40B4-BE49-F238E27FC236}">
                <a16:creationId xmlns:a16="http://schemas.microsoft.com/office/drawing/2014/main" id="{7210D706-7C11-4C76-849D-FE3AA313B1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86984" y="5498075"/>
            <a:ext cx="2763885" cy="1948915"/>
          </a:xfrm>
          <a:prstGeom prst="rect">
            <a:avLst/>
          </a:prstGeom>
        </p:spPr>
      </p:pic>
      <p:pic>
        <p:nvPicPr>
          <p:cNvPr id="21" name="Picture 20">
            <a:extLst>
              <a:ext uri="{FF2B5EF4-FFF2-40B4-BE49-F238E27FC236}">
                <a16:creationId xmlns:a16="http://schemas.microsoft.com/office/drawing/2014/main" id="{A3C2A702-8ACE-499A-BF57-9D86B9FA987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995446" y="5509785"/>
            <a:ext cx="2668489" cy="2001366"/>
          </a:xfrm>
          <a:prstGeom prst="rect">
            <a:avLst/>
          </a:prstGeom>
        </p:spPr>
      </p:pic>
      <p:pic>
        <p:nvPicPr>
          <p:cNvPr id="23" name="Picture 22">
            <a:extLst>
              <a:ext uri="{FF2B5EF4-FFF2-40B4-BE49-F238E27FC236}">
                <a16:creationId xmlns:a16="http://schemas.microsoft.com/office/drawing/2014/main" id="{5FD1AB9C-DF14-4524-A862-03C2DCE3503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929116" y="5509785"/>
            <a:ext cx="2728064" cy="2001366"/>
          </a:xfrm>
          <a:prstGeom prst="rect">
            <a:avLst/>
          </a:prstGeom>
        </p:spPr>
      </p:pic>
      <p:sp>
        <p:nvSpPr>
          <p:cNvPr id="46" name="TextBox 45">
            <a:extLst>
              <a:ext uri="{FF2B5EF4-FFF2-40B4-BE49-F238E27FC236}">
                <a16:creationId xmlns:a16="http://schemas.microsoft.com/office/drawing/2014/main" id="{A0CED8E1-1916-4FC2-8A0B-CEC8C82A3C97}"/>
              </a:ext>
            </a:extLst>
          </p:cNvPr>
          <p:cNvSpPr txBox="1"/>
          <p:nvPr/>
        </p:nvSpPr>
        <p:spPr>
          <a:xfrm>
            <a:off x="7570057" y="7454800"/>
            <a:ext cx="2594610" cy="523220"/>
          </a:xfrm>
          <a:prstGeom prst="rect">
            <a:avLst/>
          </a:prstGeom>
          <a:noFill/>
        </p:spPr>
        <p:txBody>
          <a:bodyPr wrap="square" rtlCol="0">
            <a:spAutoFit/>
          </a:bodyPr>
          <a:lstStyle/>
          <a:p>
            <a:r>
              <a:rPr lang="en-US" sz="1400" dirty="0">
                <a:solidFill>
                  <a:schemeClr val="accent5">
                    <a:lumMod val="50000"/>
                  </a:schemeClr>
                </a:solidFill>
                <a:latin typeface="Trebuchet MS" panose="020B0603020202020204" pitchFamily="34" charset="0"/>
              </a:rPr>
              <a:t>Figure 7. SDA ideal conditions result</a:t>
            </a:r>
          </a:p>
        </p:txBody>
      </p:sp>
      <p:sp>
        <p:nvSpPr>
          <p:cNvPr id="47" name="TextBox 46">
            <a:extLst>
              <a:ext uri="{FF2B5EF4-FFF2-40B4-BE49-F238E27FC236}">
                <a16:creationId xmlns:a16="http://schemas.microsoft.com/office/drawing/2014/main" id="{B9E3BA6E-2B32-484A-9968-A95CCBACD7B9}"/>
              </a:ext>
            </a:extLst>
          </p:cNvPr>
          <p:cNvSpPr txBox="1"/>
          <p:nvPr/>
        </p:nvSpPr>
        <p:spPr>
          <a:xfrm>
            <a:off x="10486982" y="7446990"/>
            <a:ext cx="2763887" cy="523220"/>
          </a:xfrm>
          <a:prstGeom prst="rect">
            <a:avLst/>
          </a:prstGeom>
          <a:noFill/>
        </p:spPr>
        <p:txBody>
          <a:bodyPr wrap="square" rtlCol="0">
            <a:spAutoFit/>
          </a:bodyPr>
          <a:lstStyle/>
          <a:p>
            <a:r>
              <a:rPr lang="en-US" sz="1400" dirty="0">
                <a:solidFill>
                  <a:schemeClr val="accent5">
                    <a:lumMod val="50000"/>
                  </a:schemeClr>
                </a:solidFill>
                <a:latin typeface="Trebuchet MS" panose="020B0603020202020204" pitchFamily="34" charset="0"/>
              </a:rPr>
              <a:t>Figure 8. TSA ideal conditions result</a:t>
            </a:r>
          </a:p>
        </p:txBody>
      </p:sp>
      <p:sp>
        <p:nvSpPr>
          <p:cNvPr id="48" name="TextBox 47">
            <a:extLst>
              <a:ext uri="{FF2B5EF4-FFF2-40B4-BE49-F238E27FC236}">
                <a16:creationId xmlns:a16="http://schemas.microsoft.com/office/drawing/2014/main" id="{5595E984-AB15-477A-8B38-0C65C4927808}"/>
              </a:ext>
            </a:extLst>
          </p:cNvPr>
          <p:cNvSpPr txBox="1"/>
          <p:nvPr/>
        </p:nvSpPr>
        <p:spPr>
          <a:xfrm>
            <a:off x="13995445" y="7519596"/>
            <a:ext cx="2668489" cy="523220"/>
          </a:xfrm>
          <a:prstGeom prst="rect">
            <a:avLst/>
          </a:prstGeom>
          <a:noFill/>
        </p:spPr>
        <p:txBody>
          <a:bodyPr wrap="square" rtlCol="0">
            <a:spAutoFit/>
          </a:bodyPr>
          <a:lstStyle/>
          <a:p>
            <a:r>
              <a:rPr lang="en-US" sz="1400" dirty="0">
                <a:solidFill>
                  <a:schemeClr val="accent5">
                    <a:lumMod val="50000"/>
                  </a:schemeClr>
                </a:solidFill>
                <a:latin typeface="Trebuchet MS" panose="020B0603020202020204" pitchFamily="34" charset="0"/>
              </a:rPr>
              <a:t>Figure 9. </a:t>
            </a:r>
            <a:r>
              <a:rPr lang="en-US" sz="1400" i="1" dirty="0">
                <a:solidFill>
                  <a:schemeClr val="accent5">
                    <a:lumMod val="50000"/>
                  </a:schemeClr>
                </a:solidFill>
                <a:latin typeface="Trebuchet MS" panose="020B0603020202020204" pitchFamily="34" charset="0"/>
              </a:rPr>
              <a:t>Penicillium chrysogenum colony</a:t>
            </a:r>
            <a:endParaRPr lang="en-US" sz="1400" dirty="0">
              <a:solidFill>
                <a:schemeClr val="accent5">
                  <a:lumMod val="50000"/>
                </a:schemeClr>
              </a:solidFill>
              <a:latin typeface="Trebuchet MS" panose="020B0603020202020204" pitchFamily="34" charset="0"/>
            </a:endParaRPr>
          </a:p>
        </p:txBody>
      </p:sp>
      <p:sp>
        <p:nvSpPr>
          <p:cNvPr id="49" name="TextBox 48">
            <a:extLst>
              <a:ext uri="{FF2B5EF4-FFF2-40B4-BE49-F238E27FC236}">
                <a16:creationId xmlns:a16="http://schemas.microsoft.com/office/drawing/2014/main" id="{EF307FDB-9A86-4761-99A0-3BFFC90371C7}"/>
              </a:ext>
            </a:extLst>
          </p:cNvPr>
          <p:cNvSpPr txBox="1"/>
          <p:nvPr/>
        </p:nvSpPr>
        <p:spPr>
          <a:xfrm>
            <a:off x="16929116" y="7524257"/>
            <a:ext cx="2728064" cy="523220"/>
          </a:xfrm>
          <a:prstGeom prst="rect">
            <a:avLst/>
          </a:prstGeom>
          <a:noFill/>
        </p:spPr>
        <p:txBody>
          <a:bodyPr wrap="square" rtlCol="0">
            <a:spAutoFit/>
          </a:bodyPr>
          <a:lstStyle/>
          <a:p>
            <a:r>
              <a:rPr lang="en-US" sz="1400" dirty="0">
                <a:solidFill>
                  <a:schemeClr val="accent5">
                    <a:lumMod val="50000"/>
                  </a:schemeClr>
                </a:solidFill>
                <a:latin typeface="Trebuchet MS" panose="020B0603020202020204" pitchFamily="34" charset="0"/>
              </a:rPr>
              <a:t>Figure 10. </a:t>
            </a:r>
            <a:r>
              <a:rPr lang="en-US" sz="1400" i="1" dirty="0">
                <a:solidFill>
                  <a:schemeClr val="accent5">
                    <a:lumMod val="50000"/>
                  </a:schemeClr>
                </a:solidFill>
                <a:latin typeface="Trebuchet MS" panose="020B0603020202020204" pitchFamily="34" charset="0"/>
              </a:rPr>
              <a:t>Penicillium chrysogenum spores</a:t>
            </a:r>
            <a:endParaRPr lang="en-US" sz="1400" dirty="0">
              <a:solidFill>
                <a:schemeClr val="accent5">
                  <a:lumMod val="50000"/>
                </a:schemeClr>
              </a:solidFill>
              <a:latin typeface="Trebuchet MS" panose="020B0603020202020204" pitchFamily="34" charset="0"/>
            </a:endParaRPr>
          </a:p>
        </p:txBody>
      </p:sp>
      <p:pic>
        <p:nvPicPr>
          <p:cNvPr id="1030" name="Picture 6">
            <a:extLst>
              <a:ext uri="{FF2B5EF4-FFF2-40B4-BE49-F238E27FC236}">
                <a16:creationId xmlns:a16="http://schemas.microsoft.com/office/drawing/2014/main" id="{D97AE0F4-8E4B-4BC2-A4EC-33E0EFEF35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61483" y="15533960"/>
            <a:ext cx="4038139" cy="24345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852AAD6-9FDA-4EE4-A735-1BAE296B69C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701128" y="15537181"/>
            <a:ext cx="4013831" cy="24340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C761CE7-27D1-4E6A-A3F4-BA53CF007E7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935102" y="15547251"/>
            <a:ext cx="4052856" cy="2434043"/>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CB790156-2BA7-4C67-90B5-0A5A9C848AB7}"/>
              </a:ext>
            </a:extLst>
          </p:cNvPr>
          <p:cNvSpPr txBox="1"/>
          <p:nvPr/>
        </p:nvSpPr>
        <p:spPr>
          <a:xfrm>
            <a:off x="7441056" y="17973648"/>
            <a:ext cx="4008162" cy="738664"/>
          </a:xfrm>
          <a:prstGeom prst="rect">
            <a:avLst/>
          </a:prstGeom>
          <a:noFill/>
        </p:spPr>
        <p:txBody>
          <a:bodyPr wrap="square" rtlCol="0">
            <a:spAutoFit/>
          </a:bodyPr>
          <a:lstStyle/>
          <a:p>
            <a:r>
              <a:rPr lang="en-US" sz="1400" dirty="0">
                <a:solidFill>
                  <a:schemeClr val="accent5">
                    <a:lumMod val="50000"/>
                  </a:schemeClr>
                </a:solidFill>
                <a:latin typeface="Trebuchet MS" panose="020B0603020202020204" pitchFamily="34" charset="0"/>
              </a:rPr>
              <a:t>Figure 11. This figure shows the total colonies of fungi at each location before cleaning and after cleaning.</a:t>
            </a:r>
          </a:p>
        </p:txBody>
      </p:sp>
      <p:sp>
        <p:nvSpPr>
          <p:cNvPr id="54" name="TextBox 53">
            <a:extLst>
              <a:ext uri="{FF2B5EF4-FFF2-40B4-BE49-F238E27FC236}">
                <a16:creationId xmlns:a16="http://schemas.microsoft.com/office/drawing/2014/main" id="{7304BE96-7390-4ECE-9E0D-490126954786}"/>
              </a:ext>
            </a:extLst>
          </p:cNvPr>
          <p:cNvSpPr txBox="1"/>
          <p:nvPr/>
        </p:nvSpPr>
        <p:spPr>
          <a:xfrm>
            <a:off x="11680699" y="17968548"/>
            <a:ext cx="4054687" cy="738664"/>
          </a:xfrm>
          <a:prstGeom prst="rect">
            <a:avLst/>
          </a:prstGeom>
          <a:noFill/>
        </p:spPr>
        <p:txBody>
          <a:bodyPr wrap="square" rtlCol="0">
            <a:spAutoFit/>
          </a:bodyPr>
          <a:lstStyle/>
          <a:p>
            <a:r>
              <a:rPr lang="en-US" sz="1400" dirty="0">
                <a:solidFill>
                  <a:schemeClr val="accent5">
                    <a:lumMod val="50000"/>
                  </a:schemeClr>
                </a:solidFill>
                <a:latin typeface="Trebuchet MS" panose="020B0603020202020204" pitchFamily="34" charset="0"/>
              </a:rPr>
              <a:t>Figure 12. This figure shows the total colonies of fungi in each room across all locations before cleaning and after cleaning.</a:t>
            </a:r>
          </a:p>
        </p:txBody>
      </p:sp>
      <p:sp>
        <p:nvSpPr>
          <p:cNvPr id="55" name="TextBox 54">
            <a:extLst>
              <a:ext uri="{FF2B5EF4-FFF2-40B4-BE49-F238E27FC236}">
                <a16:creationId xmlns:a16="http://schemas.microsoft.com/office/drawing/2014/main" id="{510C8875-05F9-45F4-BB32-77C63327D5C2}"/>
              </a:ext>
            </a:extLst>
          </p:cNvPr>
          <p:cNvSpPr txBox="1"/>
          <p:nvPr/>
        </p:nvSpPr>
        <p:spPr>
          <a:xfrm>
            <a:off x="15935102" y="17981294"/>
            <a:ext cx="4052855" cy="738664"/>
          </a:xfrm>
          <a:prstGeom prst="rect">
            <a:avLst/>
          </a:prstGeom>
          <a:noFill/>
        </p:spPr>
        <p:txBody>
          <a:bodyPr wrap="square" rtlCol="0">
            <a:spAutoFit/>
          </a:bodyPr>
          <a:lstStyle/>
          <a:p>
            <a:r>
              <a:rPr lang="en-US" sz="1400" dirty="0">
                <a:solidFill>
                  <a:schemeClr val="accent5">
                    <a:lumMod val="50000"/>
                  </a:schemeClr>
                </a:solidFill>
                <a:latin typeface="Trebuchet MS" panose="020B0603020202020204" pitchFamily="34" charset="0"/>
              </a:rPr>
              <a:t>Figure 13. The most prevalent fungi colonies before cleaning across all locations and room types.</a:t>
            </a:r>
          </a:p>
        </p:txBody>
      </p:sp>
      <p:pic>
        <p:nvPicPr>
          <p:cNvPr id="4" name="Picture 3">
            <a:extLst>
              <a:ext uri="{FF2B5EF4-FFF2-40B4-BE49-F238E27FC236}">
                <a16:creationId xmlns:a16="http://schemas.microsoft.com/office/drawing/2014/main" id="{3396D14F-5416-46EE-B38B-0DF2FDCA9E4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3414" y="15026487"/>
            <a:ext cx="2074957" cy="2208463"/>
          </a:xfrm>
          <a:prstGeom prst="rect">
            <a:avLst/>
          </a:prstGeom>
        </p:spPr>
      </p:pic>
      <p:pic>
        <p:nvPicPr>
          <p:cNvPr id="6" name="Picture 5">
            <a:extLst>
              <a:ext uri="{FF2B5EF4-FFF2-40B4-BE49-F238E27FC236}">
                <a16:creationId xmlns:a16="http://schemas.microsoft.com/office/drawing/2014/main" id="{4564E3A3-6D0B-467C-9FED-DB128E4756B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751833" y="15026487"/>
            <a:ext cx="2070101" cy="2208463"/>
          </a:xfrm>
          <a:prstGeom prst="rect">
            <a:avLst/>
          </a:prstGeom>
        </p:spPr>
      </p:pic>
      <p:pic>
        <p:nvPicPr>
          <p:cNvPr id="9" name="Picture 8">
            <a:extLst>
              <a:ext uri="{FF2B5EF4-FFF2-40B4-BE49-F238E27FC236}">
                <a16:creationId xmlns:a16="http://schemas.microsoft.com/office/drawing/2014/main" id="{BA6565B8-8F3F-4D3C-9184-25E66125DFB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65397" y="15066994"/>
            <a:ext cx="1951278" cy="2162439"/>
          </a:xfrm>
          <a:prstGeom prst="rect">
            <a:avLst/>
          </a:prstGeom>
        </p:spPr>
      </p:pic>
      <p:sp>
        <p:nvSpPr>
          <p:cNvPr id="50" name="TextBox 49">
            <a:extLst>
              <a:ext uri="{FF2B5EF4-FFF2-40B4-BE49-F238E27FC236}">
                <a16:creationId xmlns:a16="http://schemas.microsoft.com/office/drawing/2014/main" id="{CE319E06-1490-4489-88E2-C89D6B328493}"/>
              </a:ext>
            </a:extLst>
          </p:cNvPr>
          <p:cNvSpPr txBox="1"/>
          <p:nvPr/>
        </p:nvSpPr>
        <p:spPr>
          <a:xfrm>
            <a:off x="633414" y="13688145"/>
            <a:ext cx="2195926" cy="738664"/>
          </a:xfrm>
          <a:prstGeom prst="rect">
            <a:avLst/>
          </a:prstGeom>
          <a:noFill/>
        </p:spPr>
        <p:txBody>
          <a:bodyPr wrap="square" rtlCol="0">
            <a:spAutoFit/>
          </a:bodyPr>
          <a:lstStyle/>
          <a:p>
            <a:r>
              <a:rPr lang="en-US" sz="1400" dirty="0">
                <a:solidFill>
                  <a:schemeClr val="accent5">
                    <a:lumMod val="50000"/>
                  </a:schemeClr>
                </a:solidFill>
                <a:latin typeface="Trebuchet MS" panose="020B0603020202020204" pitchFamily="34" charset="0"/>
              </a:rPr>
              <a:t>Figure 1. St. Thomas More trial 1 trafficked room results</a:t>
            </a:r>
          </a:p>
        </p:txBody>
      </p:sp>
      <p:sp>
        <p:nvSpPr>
          <p:cNvPr id="51" name="TextBox 50">
            <a:extLst>
              <a:ext uri="{FF2B5EF4-FFF2-40B4-BE49-F238E27FC236}">
                <a16:creationId xmlns:a16="http://schemas.microsoft.com/office/drawing/2014/main" id="{065E4F20-DDFD-4AFA-BB08-D518E888612B}"/>
              </a:ext>
            </a:extLst>
          </p:cNvPr>
          <p:cNvSpPr txBox="1"/>
          <p:nvPr/>
        </p:nvSpPr>
        <p:spPr>
          <a:xfrm>
            <a:off x="2737040" y="17242630"/>
            <a:ext cx="2084894" cy="954107"/>
          </a:xfrm>
          <a:prstGeom prst="rect">
            <a:avLst/>
          </a:prstGeom>
          <a:noFill/>
        </p:spPr>
        <p:txBody>
          <a:bodyPr wrap="square" rtlCol="0">
            <a:spAutoFit/>
          </a:bodyPr>
          <a:lstStyle/>
          <a:p>
            <a:r>
              <a:rPr lang="en-US" sz="1400" dirty="0">
                <a:solidFill>
                  <a:schemeClr val="accent5">
                    <a:lumMod val="50000"/>
                  </a:schemeClr>
                </a:solidFill>
                <a:latin typeface="Trebuchet MS" panose="020B0603020202020204" pitchFamily="34" charset="0"/>
              </a:rPr>
              <a:t>Figure 5. Skyline college trial 1 trafficked room results after cleaning</a:t>
            </a:r>
          </a:p>
        </p:txBody>
      </p:sp>
      <p:sp>
        <p:nvSpPr>
          <p:cNvPr id="52" name="TextBox 51">
            <a:extLst>
              <a:ext uri="{FF2B5EF4-FFF2-40B4-BE49-F238E27FC236}">
                <a16:creationId xmlns:a16="http://schemas.microsoft.com/office/drawing/2014/main" id="{578B4208-CC90-4E96-8394-8C4E523E15E5}"/>
              </a:ext>
            </a:extLst>
          </p:cNvPr>
          <p:cNvSpPr txBox="1"/>
          <p:nvPr/>
        </p:nvSpPr>
        <p:spPr>
          <a:xfrm>
            <a:off x="4866685" y="17229433"/>
            <a:ext cx="1938467" cy="954107"/>
          </a:xfrm>
          <a:prstGeom prst="rect">
            <a:avLst/>
          </a:prstGeom>
          <a:noFill/>
        </p:spPr>
        <p:txBody>
          <a:bodyPr wrap="square" rtlCol="0">
            <a:spAutoFit/>
          </a:bodyPr>
          <a:lstStyle/>
          <a:p>
            <a:r>
              <a:rPr lang="en-US" sz="1400" dirty="0">
                <a:solidFill>
                  <a:schemeClr val="accent5">
                    <a:lumMod val="50000"/>
                  </a:schemeClr>
                </a:solidFill>
                <a:latin typeface="Trebuchet MS" panose="020B0603020202020204" pitchFamily="34" charset="0"/>
              </a:rPr>
              <a:t>Figure 6. Pacifica Nursing Home trial 1 trafficked room results after cleaning</a:t>
            </a:r>
          </a:p>
        </p:txBody>
      </p:sp>
      <p:pic>
        <p:nvPicPr>
          <p:cNvPr id="5" name="Picture 4">
            <a:extLst>
              <a:ext uri="{FF2B5EF4-FFF2-40B4-BE49-F238E27FC236}">
                <a16:creationId xmlns:a16="http://schemas.microsoft.com/office/drawing/2014/main" id="{1CF0212D-7B57-4A59-999C-7798E825B98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857466" y="11466318"/>
            <a:ext cx="1945228" cy="2221827"/>
          </a:xfrm>
          <a:prstGeom prst="rect">
            <a:avLst/>
          </a:prstGeom>
        </p:spPr>
      </p:pic>
    </p:spTree>
    <p:extLst>
      <p:ext uri="{BB962C8B-B14F-4D97-AF65-F5344CB8AC3E}">
        <p14:creationId xmlns:p14="http://schemas.microsoft.com/office/powerpoint/2010/main" val="3968967666"/>
      </p:ext>
    </p:extLst>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PosterPresentations.com-42x60-Template</Template>
  <TotalTime>727</TotalTime>
  <Words>2127</Words>
  <Application>Microsoft Office PowerPoint</Application>
  <PresentationFormat>Custom</PresentationFormat>
  <Paragraphs>85</Paragraphs>
  <Slides>1</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vt:i4>
      </vt:variant>
    </vt:vector>
  </HeadingPairs>
  <TitlesOfParts>
    <vt:vector size="7" baseType="lpstr">
      <vt:lpstr>Arial</vt:lpstr>
      <vt:lpstr>Calibri</vt:lpstr>
      <vt:lpstr>Trebuchet MS</vt:lpstr>
      <vt:lpstr>PosterPresentations.com-42x60-Template</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user</cp:lastModifiedBy>
  <cp:revision>73</cp:revision>
  <dcterms:created xsi:type="dcterms:W3CDTF">2012-02-07T00:08:52Z</dcterms:created>
  <dcterms:modified xsi:type="dcterms:W3CDTF">2020-04-13T20:50:42Z</dcterms:modified>
</cp:coreProperties>
</file>