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80" r:id="rId1"/>
  </p:sldMasterIdLst>
  <p:notesMasterIdLst>
    <p:notesMasterId r:id="rId20"/>
  </p:notesMasterIdLst>
  <p:sldIdLst>
    <p:sldId id="256" r:id="rId2"/>
    <p:sldId id="275" r:id="rId3"/>
    <p:sldId id="257" r:id="rId4"/>
    <p:sldId id="265" r:id="rId5"/>
    <p:sldId id="258" r:id="rId6"/>
    <p:sldId id="259" r:id="rId7"/>
    <p:sldId id="260" r:id="rId8"/>
    <p:sldId id="261" r:id="rId9"/>
    <p:sldId id="268" r:id="rId10"/>
    <p:sldId id="269" r:id="rId11"/>
    <p:sldId id="263" r:id="rId12"/>
    <p:sldId id="270" r:id="rId13"/>
    <p:sldId id="264" r:id="rId14"/>
    <p:sldId id="271" r:id="rId15"/>
    <p:sldId id="272" r:id="rId16"/>
    <p:sldId id="274" r:id="rId17"/>
    <p:sldId id="273" r:id="rId18"/>
    <p:sldId id="266"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91"/>
    <p:restoredTop sz="94608"/>
  </p:normalViewPr>
  <p:slideViewPr>
    <p:cSldViewPr snapToGrid="0" snapToObjects="1">
      <p:cViewPr varScale="1">
        <p:scale>
          <a:sx n="99" d="100"/>
          <a:sy n="99" d="100"/>
        </p:scale>
        <p:origin x="496" y="18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garrettedinger/Library/Group%20Containers/UBF8T346G9.Office/User%20Content.localized/Chart%20Templates.localized/Senior%20Research%20Data%2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garrettedinger/Library/Group%20Containers/UBF8T346G9.Office/User%20Content.localized/Chart%20Templates.localized/Senior%20Research%20Data%20.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file:////Users/garrettedinger/Library/Group%20Containers/UBF8T346G9.Office/User%20Content.localized/Chart%20Templates.localized/Senior%20Research%20Data%20.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954724409449"/>
          <c:y val="0.20018865872066199"/>
          <c:w val="0.843878608923885"/>
          <c:h val="0.52292296485437995"/>
        </c:manualLayout>
      </c:layout>
      <c:lineChart>
        <c:grouping val="standard"/>
        <c:varyColors val="0"/>
        <c:ser>
          <c:idx val="0"/>
          <c:order val="0"/>
          <c:tx>
            <c:strRef>
              <c:f>Sheet1!$S$8</c:f>
              <c:strCache>
                <c:ptCount val="1"/>
                <c:pt idx="0">
                  <c:v>Mint - H </c:v>
                </c:pt>
              </c:strCache>
            </c:strRef>
          </c:tx>
          <c:spPr>
            <a:ln w="28575" cap="rnd">
              <a:solidFill>
                <a:schemeClr val="bg1">
                  <a:lumMod val="50000"/>
                </a:schemeClr>
              </a:solidFill>
              <a:round/>
            </a:ln>
            <a:effectLst/>
          </c:spPr>
          <c:marker>
            <c:symbol val="circle"/>
            <c:size val="5"/>
            <c:spPr>
              <a:solidFill>
                <a:schemeClr val="bg1">
                  <a:lumMod val="50000"/>
                </a:schemeClr>
              </a:solidFill>
              <a:ln w="9525">
                <a:solidFill>
                  <a:schemeClr val="bg1">
                    <a:lumMod val="50000"/>
                  </a:schemeClr>
                </a:solidFill>
              </a:ln>
              <a:effectLst/>
            </c:spPr>
          </c:marker>
          <c:cat>
            <c:strRef>
              <c:f>Sheet1!$T$7:$Z$7</c:f>
              <c:strCache>
                <c:ptCount val="7"/>
                <c:pt idx="0">
                  <c:v>Day 3</c:v>
                </c:pt>
                <c:pt idx="1">
                  <c:v>Day 4 </c:v>
                </c:pt>
                <c:pt idx="2">
                  <c:v>Day 5 </c:v>
                </c:pt>
                <c:pt idx="3">
                  <c:v>Day 6 </c:v>
                </c:pt>
                <c:pt idx="4">
                  <c:v>Day 7 </c:v>
                </c:pt>
                <c:pt idx="5">
                  <c:v>Day 8 </c:v>
                </c:pt>
                <c:pt idx="6">
                  <c:v>Day 9 </c:v>
                </c:pt>
              </c:strCache>
            </c:strRef>
          </c:cat>
          <c:val>
            <c:numRef>
              <c:f>Sheet1!$T$8:$Z$8</c:f>
              <c:numCache>
                <c:formatCode>General</c:formatCode>
                <c:ptCount val="7"/>
                <c:pt idx="0">
                  <c:v>5</c:v>
                </c:pt>
                <c:pt idx="1">
                  <c:v>5</c:v>
                </c:pt>
                <c:pt idx="2">
                  <c:v>6</c:v>
                </c:pt>
                <c:pt idx="3">
                  <c:v>9</c:v>
                </c:pt>
                <c:pt idx="4">
                  <c:v>10</c:v>
                </c:pt>
                <c:pt idx="5">
                  <c:v>11</c:v>
                </c:pt>
                <c:pt idx="6">
                  <c:v>13</c:v>
                </c:pt>
              </c:numCache>
            </c:numRef>
          </c:val>
          <c:smooth val="0"/>
          <c:extLst>
            <c:ext xmlns:c16="http://schemas.microsoft.com/office/drawing/2014/chart" uri="{C3380CC4-5D6E-409C-BE32-E72D297353CC}">
              <c16:uniqueId val="{00000000-69E7-BC45-88F2-B8DAA41FA287}"/>
            </c:ext>
          </c:extLst>
        </c:ser>
        <c:ser>
          <c:idx val="1"/>
          <c:order val="1"/>
          <c:tx>
            <c:strRef>
              <c:f>Sheet1!$S$9</c:f>
              <c:strCache>
                <c:ptCount val="1"/>
                <c:pt idx="0">
                  <c:v>Mint - S </c:v>
                </c:pt>
              </c:strCache>
            </c:strRef>
          </c:tx>
          <c:spPr>
            <a:ln w="28575" cap="rnd">
              <a:solidFill>
                <a:schemeClr val="tx1">
                  <a:lumMod val="95000"/>
                  <a:lumOff val="5000"/>
                </a:schemeClr>
              </a:solidFill>
              <a:round/>
            </a:ln>
            <a:effectLst/>
          </c:spPr>
          <c:marker>
            <c:symbol val="circle"/>
            <c:size val="5"/>
            <c:spPr>
              <a:solidFill>
                <a:schemeClr val="tx1">
                  <a:lumMod val="95000"/>
                  <a:lumOff val="5000"/>
                </a:schemeClr>
              </a:solidFill>
              <a:ln w="9525">
                <a:solidFill>
                  <a:schemeClr val="tx1">
                    <a:lumMod val="95000"/>
                    <a:lumOff val="5000"/>
                  </a:schemeClr>
                </a:solidFill>
              </a:ln>
              <a:effectLst/>
            </c:spPr>
          </c:marker>
          <c:cat>
            <c:strRef>
              <c:f>Sheet1!$T$7:$Z$7</c:f>
              <c:strCache>
                <c:ptCount val="7"/>
                <c:pt idx="0">
                  <c:v>Day 3</c:v>
                </c:pt>
                <c:pt idx="1">
                  <c:v>Day 4 </c:v>
                </c:pt>
                <c:pt idx="2">
                  <c:v>Day 5 </c:v>
                </c:pt>
                <c:pt idx="3">
                  <c:v>Day 6 </c:v>
                </c:pt>
                <c:pt idx="4">
                  <c:v>Day 7 </c:v>
                </c:pt>
                <c:pt idx="5">
                  <c:v>Day 8 </c:v>
                </c:pt>
                <c:pt idx="6">
                  <c:v>Day 9 </c:v>
                </c:pt>
              </c:strCache>
            </c:strRef>
          </c:cat>
          <c:val>
            <c:numRef>
              <c:f>Sheet1!$T$9:$Z$9</c:f>
              <c:numCache>
                <c:formatCode>General</c:formatCode>
                <c:ptCount val="7"/>
                <c:pt idx="0">
                  <c:v>5</c:v>
                </c:pt>
                <c:pt idx="1">
                  <c:v>7</c:v>
                </c:pt>
                <c:pt idx="2">
                  <c:v>8</c:v>
                </c:pt>
                <c:pt idx="3">
                  <c:v>9</c:v>
                </c:pt>
                <c:pt idx="4">
                  <c:v>11</c:v>
                </c:pt>
                <c:pt idx="5">
                  <c:v>12</c:v>
                </c:pt>
                <c:pt idx="6">
                  <c:v>16</c:v>
                </c:pt>
              </c:numCache>
            </c:numRef>
          </c:val>
          <c:smooth val="0"/>
          <c:extLst>
            <c:ext xmlns:c16="http://schemas.microsoft.com/office/drawing/2014/chart" uri="{C3380CC4-5D6E-409C-BE32-E72D297353CC}">
              <c16:uniqueId val="{00000001-69E7-BC45-88F2-B8DAA41FA287}"/>
            </c:ext>
          </c:extLst>
        </c:ser>
        <c:ser>
          <c:idx val="2"/>
          <c:order val="2"/>
          <c:tx>
            <c:strRef>
              <c:f>Sheet1!$S$10</c:f>
              <c:strCache>
                <c:ptCount val="1"/>
                <c:pt idx="0">
                  <c:v>Mint - A </c:v>
                </c:pt>
              </c:strCache>
            </c:strRef>
          </c:tx>
          <c:spPr>
            <a:ln w="28575" cap="rnd">
              <a:solidFill>
                <a:srgbClr val="FF0000"/>
              </a:solidFill>
              <a:round/>
            </a:ln>
            <a:effectLst/>
          </c:spPr>
          <c:marker>
            <c:symbol val="circle"/>
            <c:size val="5"/>
            <c:spPr>
              <a:solidFill>
                <a:srgbClr val="FF0000"/>
              </a:solidFill>
              <a:ln w="34925">
                <a:solidFill>
                  <a:srgbClr val="FF0000"/>
                </a:solidFill>
              </a:ln>
              <a:effectLst/>
            </c:spPr>
          </c:marker>
          <c:cat>
            <c:strRef>
              <c:f>Sheet1!$T$7:$Z$7</c:f>
              <c:strCache>
                <c:ptCount val="7"/>
                <c:pt idx="0">
                  <c:v>Day 3</c:v>
                </c:pt>
                <c:pt idx="1">
                  <c:v>Day 4 </c:v>
                </c:pt>
                <c:pt idx="2">
                  <c:v>Day 5 </c:v>
                </c:pt>
                <c:pt idx="3">
                  <c:v>Day 6 </c:v>
                </c:pt>
                <c:pt idx="4">
                  <c:v>Day 7 </c:v>
                </c:pt>
                <c:pt idx="5">
                  <c:v>Day 8 </c:v>
                </c:pt>
                <c:pt idx="6">
                  <c:v>Day 9 </c:v>
                </c:pt>
              </c:strCache>
            </c:strRef>
          </c:cat>
          <c:val>
            <c:numRef>
              <c:f>Sheet1!$T$10:$Z$10</c:f>
              <c:numCache>
                <c:formatCode>General</c:formatCode>
                <c:ptCount val="7"/>
                <c:pt idx="0">
                  <c:v>9</c:v>
                </c:pt>
                <c:pt idx="1">
                  <c:v>10</c:v>
                </c:pt>
                <c:pt idx="2">
                  <c:v>13</c:v>
                </c:pt>
                <c:pt idx="3">
                  <c:v>16</c:v>
                </c:pt>
                <c:pt idx="4">
                  <c:v>24</c:v>
                </c:pt>
                <c:pt idx="5">
                  <c:v>32</c:v>
                </c:pt>
                <c:pt idx="6">
                  <c:v>38</c:v>
                </c:pt>
              </c:numCache>
            </c:numRef>
          </c:val>
          <c:smooth val="0"/>
          <c:extLst>
            <c:ext xmlns:c16="http://schemas.microsoft.com/office/drawing/2014/chart" uri="{C3380CC4-5D6E-409C-BE32-E72D297353CC}">
              <c16:uniqueId val="{00000002-69E7-BC45-88F2-B8DAA41FA287}"/>
            </c:ext>
          </c:extLst>
        </c:ser>
        <c:ser>
          <c:idx val="3"/>
          <c:order val="3"/>
          <c:tx>
            <c:strRef>
              <c:f>Sheet1!$S$11</c:f>
              <c:strCache>
                <c:ptCount val="1"/>
                <c:pt idx="0">
                  <c:v>Negative Control </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Sheet1!$T$7:$Z$7</c:f>
              <c:strCache>
                <c:ptCount val="7"/>
                <c:pt idx="0">
                  <c:v>Day 3</c:v>
                </c:pt>
                <c:pt idx="1">
                  <c:v>Day 4 </c:v>
                </c:pt>
                <c:pt idx="2">
                  <c:v>Day 5 </c:v>
                </c:pt>
                <c:pt idx="3">
                  <c:v>Day 6 </c:v>
                </c:pt>
                <c:pt idx="4">
                  <c:v>Day 7 </c:v>
                </c:pt>
                <c:pt idx="5">
                  <c:v>Day 8 </c:v>
                </c:pt>
                <c:pt idx="6">
                  <c:v>Day 9 </c:v>
                </c:pt>
              </c:strCache>
            </c:strRef>
          </c:cat>
          <c:val>
            <c:numRef>
              <c:f>Sheet1!$T$11:$Z$11</c:f>
              <c:numCache>
                <c:formatCode>General</c:formatCode>
                <c:ptCount val="7"/>
                <c:pt idx="0">
                  <c:v>10</c:v>
                </c:pt>
                <c:pt idx="1">
                  <c:v>10</c:v>
                </c:pt>
                <c:pt idx="2">
                  <c:v>13</c:v>
                </c:pt>
                <c:pt idx="3">
                  <c:v>14</c:v>
                </c:pt>
                <c:pt idx="4">
                  <c:v>17</c:v>
                </c:pt>
                <c:pt idx="5">
                  <c:v>18</c:v>
                </c:pt>
                <c:pt idx="6">
                  <c:v>19</c:v>
                </c:pt>
              </c:numCache>
            </c:numRef>
          </c:val>
          <c:smooth val="0"/>
          <c:extLst>
            <c:ext xmlns:c16="http://schemas.microsoft.com/office/drawing/2014/chart" uri="{C3380CC4-5D6E-409C-BE32-E72D297353CC}">
              <c16:uniqueId val="{00000003-69E7-BC45-88F2-B8DAA41FA287}"/>
            </c:ext>
          </c:extLst>
        </c:ser>
        <c:dLbls>
          <c:showLegendKey val="0"/>
          <c:showVal val="0"/>
          <c:showCatName val="0"/>
          <c:showSerName val="0"/>
          <c:showPercent val="0"/>
          <c:showBubbleSize val="0"/>
        </c:dLbls>
        <c:marker val="1"/>
        <c:smooth val="0"/>
        <c:axId val="1659262960"/>
        <c:axId val="1659264832"/>
      </c:lineChart>
      <c:catAx>
        <c:axId val="1659262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659264832"/>
        <c:crosses val="autoZero"/>
        <c:auto val="1"/>
        <c:lblAlgn val="ctr"/>
        <c:lblOffset val="100"/>
        <c:noMultiLvlLbl val="0"/>
      </c:catAx>
      <c:valAx>
        <c:axId val="1659264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6592629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13920891965501"/>
          <c:y val="0.25906556350883803"/>
          <c:w val="0.81715982924701902"/>
          <c:h val="0.45680625543343101"/>
        </c:manualLayout>
      </c:layout>
      <c:lineChart>
        <c:grouping val="standard"/>
        <c:varyColors val="0"/>
        <c:ser>
          <c:idx val="0"/>
          <c:order val="0"/>
          <c:tx>
            <c:strRef>
              <c:f>Sheet1!$S$15</c:f>
              <c:strCache>
                <c:ptCount val="1"/>
                <c:pt idx="0">
                  <c:v>VT - H </c:v>
                </c:pt>
              </c:strCache>
            </c:strRef>
          </c:tx>
          <c:spPr>
            <a:ln w="28575" cap="rnd">
              <a:solidFill>
                <a:schemeClr val="bg1">
                  <a:lumMod val="50000"/>
                </a:schemeClr>
              </a:solidFill>
              <a:round/>
            </a:ln>
            <a:effectLst/>
          </c:spPr>
          <c:marker>
            <c:symbol val="circle"/>
            <c:size val="5"/>
            <c:spPr>
              <a:solidFill>
                <a:schemeClr val="bg1">
                  <a:lumMod val="50000"/>
                </a:schemeClr>
              </a:solidFill>
              <a:ln w="9525">
                <a:solidFill>
                  <a:schemeClr val="bg1">
                    <a:lumMod val="50000"/>
                  </a:schemeClr>
                </a:solidFill>
              </a:ln>
              <a:effectLst/>
            </c:spPr>
          </c:marker>
          <c:cat>
            <c:strRef>
              <c:f>Sheet1!$T$14:$Z$14</c:f>
              <c:strCache>
                <c:ptCount val="7"/>
                <c:pt idx="0">
                  <c:v>Day 3</c:v>
                </c:pt>
                <c:pt idx="1">
                  <c:v>Day 4 </c:v>
                </c:pt>
                <c:pt idx="2">
                  <c:v>Day 5 </c:v>
                </c:pt>
                <c:pt idx="3">
                  <c:v>Day 6 </c:v>
                </c:pt>
                <c:pt idx="4">
                  <c:v>Day 7 </c:v>
                </c:pt>
                <c:pt idx="5">
                  <c:v>Day 8 </c:v>
                </c:pt>
                <c:pt idx="6">
                  <c:v>Day 9 </c:v>
                </c:pt>
              </c:strCache>
            </c:strRef>
          </c:cat>
          <c:val>
            <c:numRef>
              <c:f>Sheet1!$T$15:$Z$15</c:f>
              <c:numCache>
                <c:formatCode>General</c:formatCode>
                <c:ptCount val="7"/>
                <c:pt idx="0">
                  <c:v>10</c:v>
                </c:pt>
                <c:pt idx="1">
                  <c:v>11</c:v>
                </c:pt>
                <c:pt idx="2">
                  <c:v>15</c:v>
                </c:pt>
                <c:pt idx="3">
                  <c:v>15</c:v>
                </c:pt>
                <c:pt idx="4">
                  <c:v>16</c:v>
                </c:pt>
                <c:pt idx="5">
                  <c:v>17</c:v>
                </c:pt>
                <c:pt idx="6">
                  <c:v>20</c:v>
                </c:pt>
              </c:numCache>
            </c:numRef>
          </c:val>
          <c:smooth val="0"/>
          <c:extLst>
            <c:ext xmlns:c16="http://schemas.microsoft.com/office/drawing/2014/chart" uri="{C3380CC4-5D6E-409C-BE32-E72D297353CC}">
              <c16:uniqueId val="{00000000-BE6A-AC43-AA9F-64A0AC6A8AD6}"/>
            </c:ext>
          </c:extLst>
        </c:ser>
        <c:ser>
          <c:idx val="1"/>
          <c:order val="1"/>
          <c:tx>
            <c:strRef>
              <c:f>Sheet1!$S$16</c:f>
              <c:strCache>
                <c:ptCount val="1"/>
                <c:pt idx="0">
                  <c:v>VT - S </c:v>
                </c:pt>
              </c:strCache>
            </c:strRef>
          </c:tx>
          <c:spPr>
            <a:ln w="28575" cap="rnd">
              <a:solidFill>
                <a:schemeClr val="tx1">
                  <a:lumMod val="95000"/>
                  <a:lumOff val="5000"/>
                </a:schemeClr>
              </a:solidFill>
              <a:round/>
            </a:ln>
            <a:effectLst/>
          </c:spPr>
          <c:marker>
            <c:symbol val="circle"/>
            <c:size val="5"/>
            <c:spPr>
              <a:solidFill>
                <a:schemeClr val="tx1">
                  <a:lumMod val="95000"/>
                  <a:lumOff val="5000"/>
                </a:schemeClr>
              </a:solidFill>
              <a:ln w="9525">
                <a:solidFill>
                  <a:schemeClr val="tx1">
                    <a:lumMod val="95000"/>
                    <a:lumOff val="5000"/>
                  </a:schemeClr>
                </a:solidFill>
              </a:ln>
              <a:effectLst/>
            </c:spPr>
          </c:marker>
          <c:cat>
            <c:strRef>
              <c:f>Sheet1!$T$14:$Z$14</c:f>
              <c:strCache>
                <c:ptCount val="7"/>
                <c:pt idx="0">
                  <c:v>Day 3</c:v>
                </c:pt>
                <c:pt idx="1">
                  <c:v>Day 4 </c:v>
                </c:pt>
                <c:pt idx="2">
                  <c:v>Day 5 </c:v>
                </c:pt>
                <c:pt idx="3">
                  <c:v>Day 6 </c:v>
                </c:pt>
                <c:pt idx="4">
                  <c:v>Day 7 </c:v>
                </c:pt>
                <c:pt idx="5">
                  <c:v>Day 8 </c:v>
                </c:pt>
                <c:pt idx="6">
                  <c:v>Day 9 </c:v>
                </c:pt>
              </c:strCache>
            </c:strRef>
          </c:cat>
          <c:val>
            <c:numRef>
              <c:f>Sheet1!$T$16:$Z$16</c:f>
              <c:numCache>
                <c:formatCode>General</c:formatCode>
                <c:ptCount val="7"/>
                <c:pt idx="0">
                  <c:v>7</c:v>
                </c:pt>
                <c:pt idx="1">
                  <c:v>8</c:v>
                </c:pt>
                <c:pt idx="2">
                  <c:v>10</c:v>
                </c:pt>
                <c:pt idx="3">
                  <c:v>15</c:v>
                </c:pt>
                <c:pt idx="4">
                  <c:v>20</c:v>
                </c:pt>
                <c:pt idx="5">
                  <c:v>21</c:v>
                </c:pt>
                <c:pt idx="6">
                  <c:v>25</c:v>
                </c:pt>
              </c:numCache>
            </c:numRef>
          </c:val>
          <c:smooth val="0"/>
          <c:extLst>
            <c:ext xmlns:c16="http://schemas.microsoft.com/office/drawing/2014/chart" uri="{C3380CC4-5D6E-409C-BE32-E72D297353CC}">
              <c16:uniqueId val="{00000001-BE6A-AC43-AA9F-64A0AC6A8AD6}"/>
            </c:ext>
          </c:extLst>
        </c:ser>
        <c:ser>
          <c:idx val="2"/>
          <c:order val="2"/>
          <c:tx>
            <c:strRef>
              <c:f>Sheet1!$S$17</c:f>
              <c:strCache>
                <c:ptCount val="1"/>
                <c:pt idx="0">
                  <c:v>VT - A </c:v>
                </c:pt>
              </c:strCache>
            </c:strRef>
          </c:tx>
          <c:spPr>
            <a:ln w="28575" cap="rnd">
              <a:solidFill>
                <a:srgbClr val="FF0000"/>
              </a:solidFill>
              <a:round/>
            </a:ln>
            <a:effectLst/>
          </c:spPr>
          <c:marker>
            <c:symbol val="circle"/>
            <c:size val="5"/>
            <c:spPr>
              <a:solidFill>
                <a:srgbClr val="FF0000"/>
              </a:solidFill>
              <a:ln w="9525">
                <a:solidFill>
                  <a:srgbClr val="FF0000"/>
                </a:solidFill>
              </a:ln>
              <a:effectLst/>
            </c:spPr>
          </c:marker>
          <c:cat>
            <c:strRef>
              <c:f>Sheet1!$T$14:$Z$14</c:f>
              <c:strCache>
                <c:ptCount val="7"/>
                <c:pt idx="0">
                  <c:v>Day 3</c:v>
                </c:pt>
                <c:pt idx="1">
                  <c:v>Day 4 </c:v>
                </c:pt>
                <c:pt idx="2">
                  <c:v>Day 5 </c:v>
                </c:pt>
                <c:pt idx="3">
                  <c:v>Day 6 </c:v>
                </c:pt>
                <c:pt idx="4">
                  <c:v>Day 7 </c:v>
                </c:pt>
                <c:pt idx="5">
                  <c:v>Day 8 </c:v>
                </c:pt>
                <c:pt idx="6">
                  <c:v>Day 9 </c:v>
                </c:pt>
              </c:strCache>
            </c:strRef>
          </c:cat>
          <c:val>
            <c:numRef>
              <c:f>Sheet1!$T$17:$Z$17</c:f>
              <c:numCache>
                <c:formatCode>General</c:formatCode>
                <c:ptCount val="7"/>
                <c:pt idx="0">
                  <c:v>7</c:v>
                </c:pt>
                <c:pt idx="1">
                  <c:v>7</c:v>
                </c:pt>
                <c:pt idx="2">
                  <c:v>8</c:v>
                </c:pt>
                <c:pt idx="3">
                  <c:v>12</c:v>
                </c:pt>
                <c:pt idx="4">
                  <c:v>13</c:v>
                </c:pt>
                <c:pt idx="5">
                  <c:v>15</c:v>
                </c:pt>
                <c:pt idx="6">
                  <c:v>20</c:v>
                </c:pt>
              </c:numCache>
            </c:numRef>
          </c:val>
          <c:smooth val="0"/>
          <c:extLst>
            <c:ext xmlns:c16="http://schemas.microsoft.com/office/drawing/2014/chart" uri="{C3380CC4-5D6E-409C-BE32-E72D297353CC}">
              <c16:uniqueId val="{00000002-BE6A-AC43-AA9F-64A0AC6A8AD6}"/>
            </c:ext>
          </c:extLst>
        </c:ser>
        <c:ser>
          <c:idx val="3"/>
          <c:order val="3"/>
          <c:tx>
            <c:strRef>
              <c:f>Sheet1!$S$18</c:f>
              <c:strCache>
                <c:ptCount val="1"/>
                <c:pt idx="0">
                  <c:v>Negative Control </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Sheet1!$T$14:$Z$14</c:f>
              <c:strCache>
                <c:ptCount val="7"/>
                <c:pt idx="0">
                  <c:v>Day 3</c:v>
                </c:pt>
                <c:pt idx="1">
                  <c:v>Day 4 </c:v>
                </c:pt>
                <c:pt idx="2">
                  <c:v>Day 5 </c:v>
                </c:pt>
                <c:pt idx="3">
                  <c:v>Day 6 </c:v>
                </c:pt>
                <c:pt idx="4">
                  <c:v>Day 7 </c:v>
                </c:pt>
                <c:pt idx="5">
                  <c:v>Day 8 </c:v>
                </c:pt>
                <c:pt idx="6">
                  <c:v>Day 9 </c:v>
                </c:pt>
              </c:strCache>
            </c:strRef>
          </c:cat>
          <c:val>
            <c:numRef>
              <c:f>Sheet1!$T$18:$Z$18</c:f>
              <c:numCache>
                <c:formatCode>General</c:formatCode>
                <c:ptCount val="7"/>
                <c:pt idx="0">
                  <c:v>10</c:v>
                </c:pt>
                <c:pt idx="1">
                  <c:v>10</c:v>
                </c:pt>
                <c:pt idx="2">
                  <c:v>13</c:v>
                </c:pt>
                <c:pt idx="3">
                  <c:v>14</c:v>
                </c:pt>
                <c:pt idx="4">
                  <c:v>17</c:v>
                </c:pt>
                <c:pt idx="5">
                  <c:v>18</c:v>
                </c:pt>
                <c:pt idx="6">
                  <c:v>19</c:v>
                </c:pt>
              </c:numCache>
            </c:numRef>
          </c:val>
          <c:smooth val="0"/>
          <c:extLst>
            <c:ext xmlns:c16="http://schemas.microsoft.com/office/drawing/2014/chart" uri="{C3380CC4-5D6E-409C-BE32-E72D297353CC}">
              <c16:uniqueId val="{00000003-BE6A-AC43-AA9F-64A0AC6A8AD6}"/>
            </c:ext>
          </c:extLst>
        </c:ser>
        <c:dLbls>
          <c:showLegendKey val="0"/>
          <c:showVal val="0"/>
          <c:showCatName val="0"/>
          <c:showSerName val="0"/>
          <c:showPercent val="0"/>
          <c:showBubbleSize val="0"/>
        </c:dLbls>
        <c:marker val="1"/>
        <c:smooth val="0"/>
        <c:axId val="1584537728"/>
        <c:axId val="1584539600"/>
      </c:lineChart>
      <c:catAx>
        <c:axId val="1584537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84539600"/>
        <c:crosses val="autoZero"/>
        <c:auto val="1"/>
        <c:lblAlgn val="ctr"/>
        <c:lblOffset val="100"/>
        <c:noMultiLvlLbl val="0"/>
      </c:catAx>
      <c:valAx>
        <c:axId val="15845396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5845377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93665091107"/>
          <c:y val="0.15881220651456199"/>
          <c:w val="0.81979778762285105"/>
          <c:h val="0.54156404046468598"/>
        </c:manualLayout>
      </c:layout>
      <c:lineChart>
        <c:grouping val="standard"/>
        <c:varyColors val="0"/>
        <c:ser>
          <c:idx val="0"/>
          <c:order val="0"/>
          <c:tx>
            <c:strRef>
              <c:f>Sheet1!$S$2</c:f>
              <c:strCache>
                <c:ptCount val="1"/>
                <c:pt idx="0">
                  <c:v>Menthol - H</c:v>
                </c:pt>
              </c:strCache>
            </c:strRef>
          </c:tx>
          <c:spPr>
            <a:ln w="28575" cap="rnd">
              <a:solidFill>
                <a:schemeClr val="bg1">
                  <a:lumMod val="50000"/>
                </a:schemeClr>
              </a:solidFill>
              <a:round/>
            </a:ln>
            <a:effectLst/>
          </c:spPr>
          <c:marker>
            <c:symbol val="circle"/>
            <c:size val="5"/>
            <c:spPr>
              <a:solidFill>
                <a:schemeClr val="bg1">
                  <a:lumMod val="50000"/>
                </a:schemeClr>
              </a:solidFill>
              <a:ln w="9525">
                <a:solidFill>
                  <a:schemeClr val="bg1">
                    <a:lumMod val="50000"/>
                  </a:schemeClr>
                </a:solidFill>
              </a:ln>
              <a:effectLst/>
            </c:spPr>
          </c:marker>
          <c:cat>
            <c:strRef>
              <c:f>Sheet1!$T$1:$Z$1</c:f>
              <c:strCache>
                <c:ptCount val="7"/>
                <c:pt idx="0">
                  <c:v>Day 3</c:v>
                </c:pt>
                <c:pt idx="1">
                  <c:v>Day 4 </c:v>
                </c:pt>
                <c:pt idx="2">
                  <c:v>Day 5 </c:v>
                </c:pt>
                <c:pt idx="3">
                  <c:v>Day 6 </c:v>
                </c:pt>
                <c:pt idx="4">
                  <c:v>Day 7 </c:v>
                </c:pt>
                <c:pt idx="5">
                  <c:v>Day 8 </c:v>
                </c:pt>
                <c:pt idx="6">
                  <c:v>Day 9 </c:v>
                </c:pt>
              </c:strCache>
            </c:strRef>
          </c:cat>
          <c:val>
            <c:numRef>
              <c:f>Sheet1!$T$2:$Z$2</c:f>
              <c:numCache>
                <c:formatCode>General</c:formatCode>
                <c:ptCount val="7"/>
                <c:pt idx="0">
                  <c:v>6</c:v>
                </c:pt>
                <c:pt idx="1">
                  <c:v>8</c:v>
                </c:pt>
                <c:pt idx="2">
                  <c:v>12</c:v>
                </c:pt>
                <c:pt idx="3">
                  <c:v>15</c:v>
                </c:pt>
                <c:pt idx="4">
                  <c:v>16</c:v>
                </c:pt>
                <c:pt idx="5">
                  <c:v>17</c:v>
                </c:pt>
                <c:pt idx="6">
                  <c:v>22</c:v>
                </c:pt>
              </c:numCache>
            </c:numRef>
          </c:val>
          <c:smooth val="0"/>
          <c:extLst>
            <c:ext xmlns:c16="http://schemas.microsoft.com/office/drawing/2014/chart" uri="{C3380CC4-5D6E-409C-BE32-E72D297353CC}">
              <c16:uniqueId val="{00000000-A328-804A-BAFB-4233B61AD5E0}"/>
            </c:ext>
          </c:extLst>
        </c:ser>
        <c:ser>
          <c:idx val="1"/>
          <c:order val="1"/>
          <c:tx>
            <c:strRef>
              <c:f>Sheet1!$S$3</c:f>
              <c:strCache>
                <c:ptCount val="1"/>
                <c:pt idx="0">
                  <c:v>Menthol - S </c:v>
                </c:pt>
              </c:strCache>
            </c:strRef>
          </c:tx>
          <c:spPr>
            <a:ln w="28575" cap="rnd">
              <a:solidFill>
                <a:schemeClr val="tx1">
                  <a:lumMod val="95000"/>
                  <a:lumOff val="5000"/>
                </a:schemeClr>
              </a:solidFill>
              <a:round/>
            </a:ln>
            <a:effectLst/>
          </c:spPr>
          <c:marker>
            <c:symbol val="circle"/>
            <c:size val="5"/>
            <c:spPr>
              <a:solidFill>
                <a:schemeClr val="tx1">
                  <a:lumMod val="95000"/>
                  <a:lumOff val="5000"/>
                </a:schemeClr>
              </a:solidFill>
              <a:ln w="9525">
                <a:solidFill>
                  <a:schemeClr val="tx1">
                    <a:lumMod val="95000"/>
                    <a:lumOff val="5000"/>
                  </a:schemeClr>
                </a:solidFill>
              </a:ln>
              <a:effectLst/>
            </c:spPr>
          </c:marker>
          <c:cat>
            <c:strRef>
              <c:f>Sheet1!$T$1:$Z$1</c:f>
              <c:strCache>
                <c:ptCount val="7"/>
                <c:pt idx="0">
                  <c:v>Day 3</c:v>
                </c:pt>
                <c:pt idx="1">
                  <c:v>Day 4 </c:v>
                </c:pt>
                <c:pt idx="2">
                  <c:v>Day 5 </c:v>
                </c:pt>
                <c:pt idx="3">
                  <c:v>Day 6 </c:v>
                </c:pt>
                <c:pt idx="4">
                  <c:v>Day 7 </c:v>
                </c:pt>
                <c:pt idx="5">
                  <c:v>Day 8 </c:v>
                </c:pt>
                <c:pt idx="6">
                  <c:v>Day 9 </c:v>
                </c:pt>
              </c:strCache>
            </c:strRef>
          </c:cat>
          <c:val>
            <c:numRef>
              <c:f>Sheet1!$T$3:$Z$3</c:f>
              <c:numCache>
                <c:formatCode>General</c:formatCode>
                <c:ptCount val="7"/>
                <c:pt idx="0">
                  <c:v>3</c:v>
                </c:pt>
                <c:pt idx="1">
                  <c:v>5</c:v>
                </c:pt>
                <c:pt idx="2">
                  <c:v>9</c:v>
                </c:pt>
                <c:pt idx="3">
                  <c:v>10</c:v>
                </c:pt>
                <c:pt idx="4">
                  <c:v>15</c:v>
                </c:pt>
                <c:pt idx="5">
                  <c:v>16</c:v>
                </c:pt>
                <c:pt idx="6">
                  <c:v>21</c:v>
                </c:pt>
              </c:numCache>
            </c:numRef>
          </c:val>
          <c:smooth val="0"/>
          <c:extLst>
            <c:ext xmlns:c16="http://schemas.microsoft.com/office/drawing/2014/chart" uri="{C3380CC4-5D6E-409C-BE32-E72D297353CC}">
              <c16:uniqueId val="{00000001-A328-804A-BAFB-4233B61AD5E0}"/>
            </c:ext>
          </c:extLst>
        </c:ser>
        <c:ser>
          <c:idx val="2"/>
          <c:order val="2"/>
          <c:tx>
            <c:strRef>
              <c:f>Sheet1!$S$4</c:f>
              <c:strCache>
                <c:ptCount val="1"/>
                <c:pt idx="0">
                  <c:v>Menthol - A </c:v>
                </c:pt>
              </c:strCache>
            </c:strRef>
          </c:tx>
          <c:spPr>
            <a:ln w="28575" cap="rnd">
              <a:solidFill>
                <a:srgbClr val="FF0000"/>
              </a:solidFill>
              <a:round/>
            </a:ln>
            <a:effectLst/>
          </c:spPr>
          <c:marker>
            <c:symbol val="circle"/>
            <c:size val="5"/>
            <c:spPr>
              <a:solidFill>
                <a:srgbClr val="FF0000"/>
              </a:solidFill>
              <a:ln w="9525">
                <a:solidFill>
                  <a:srgbClr val="FF0000"/>
                </a:solidFill>
              </a:ln>
              <a:effectLst/>
            </c:spPr>
          </c:marker>
          <c:cat>
            <c:strRef>
              <c:f>Sheet1!$T$1:$Z$1</c:f>
              <c:strCache>
                <c:ptCount val="7"/>
                <c:pt idx="0">
                  <c:v>Day 3</c:v>
                </c:pt>
                <c:pt idx="1">
                  <c:v>Day 4 </c:v>
                </c:pt>
                <c:pt idx="2">
                  <c:v>Day 5 </c:v>
                </c:pt>
                <c:pt idx="3">
                  <c:v>Day 6 </c:v>
                </c:pt>
                <c:pt idx="4">
                  <c:v>Day 7 </c:v>
                </c:pt>
                <c:pt idx="5">
                  <c:v>Day 8 </c:v>
                </c:pt>
                <c:pt idx="6">
                  <c:v>Day 9 </c:v>
                </c:pt>
              </c:strCache>
            </c:strRef>
          </c:cat>
          <c:val>
            <c:numRef>
              <c:f>Sheet1!$T$4:$Z$4</c:f>
              <c:numCache>
                <c:formatCode>General</c:formatCode>
                <c:ptCount val="7"/>
                <c:pt idx="0">
                  <c:v>5</c:v>
                </c:pt>
                <c:pt idx="1">
                  <c:v>5</c:v>
                </c:pt>
                <c:pt idx="2">
                  <c:v>5</c:v>
                </c:pt>
                <c:pt idx="3">
                  <c:v>7</c:v>
                </c:pt>
                <c:pt idx="4">
                  <c:v>7</c:v>
                </c:pt>
                <c:pt idx="5">
                  <c:v>12</c:v>
                </c:pt>
                <c:pt idx="6">
                  <c:v>13</c:v>
                </c:pt>
              </c:numCache>
            </c:numRef>
          </c:val>
          <c:smooth val="0"/>
          <c:extLst>
            <c:ext xmlns:c16="http://schemas.microsoft.com/office/drawing/2014/chart" uri="{C3380CC4-5D6E-409C-BE32-E72D297353CC}">
              <c16:uniqueId val="{00000002-A328-804A-BAFB-4233B61AD5E0}"/>
            </c:ext>
          </c:extLst>
        </c:ser>
        <c:ser>
          <c:idx val="3"/>
          <c:order val="3"/>
          <c:tx>
            <c:strRef>
              <c:f>Sheet1!$S$5</c:f>
              <c:strCache>
                <c:ptCount val="1"/>
                <c:pt idx="0">
                  <c:v>Negative Control </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Sheet1!$T$1:$Z$1</c:f>
              <c:strCache>
                <c:ptCount val="7"/>
                <c:pt idx="0">
                  <c:v>Day 3</c:v>
                </c:pt>
                <c:pt idx="1">
                  <c:v>Day 4 </c:v>
                </c:pt>
                <c:pt idx="2">
                  <c:v>Day 5 </c:v>
                </c:pt>
                <c:pt idx="3">
                  <c:v>Day 6 </c:v>
                </c:pt>
                <c:pt idx="4">
                  <c:v>Day 7 </c:v>
                </c:pt>
                <c:pt idx="5">
                  <c:v>Day 8 </c:v>
                </c:pt>
                <c:pt idx="6">
                  <c:v>Day 9 </c:v>
                </c:pt>
              </c:strCache>
            </c:strRef>
          </c:cat>
          <c:val>
            <c:numRef>
              <c:f>Sheet1!$T$5:$Z$5</c:f>
              <c:numCache>
                <c:formatCode>General</c:formatCode>
                <c:ptCount val="7"/>
                <c:pt idx="0">
                  <c:v>10</c:v>
                </c:pt>
                <c:pt idx="1">
                  <c:v>10</c:v>
                </c:pt>
                <c:pt idx="2">
                  <c:v>13</c:v>
                </c:pt>
                <c:pt idx="3">
                  <c:v>14</c:v>
                </c:pt>
                <c:pt idx="4">
                  <c:v>17</c:v>
                </c:pt>
                <c:pt idx="5">
                  <c:v>18</c:v>
                </c:pt>
                <c:pt idx="6">
                  <c:v>19</c:v>
                </c:pt>
              </c:numCache>
            </c:numRef>
          </c:val>
          <c:smooth val="0"/>
          <c:extLst>
            <c:ext xmlns:c16="http://schemas.microsoft.com/office/drawing/2014/chart" uri="{C3380CC4-5D6E-409C-BE32-E72D297353CC}">
              <c16:uniqueId val="{00000003-A328-804A-BAFB-4233B61AD5E0}"/>
            </c:ext>
          </c:extLst>
        </c:ser>
        <c:dLbls>
          <c:showLegendKey val="0"/>
          <c:showVal val="0"/>
          <c:showCatName val="0"/>
          <c:showSerName val="0"/>
          <c:showPercent val="0"/>
          <c:showBubbleSize val="0"/>
        </c:dLbls>
        <c:marker val="1"/>
        <c:smooth val="0"/>
        <c:axId val="1580135040"/>
        <c:axId val="1580136912"/>
      </c:lineChart>
      <c:catAx>
        <c:axId val="1580135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80136912"/>
        <c:crosses val="autoZero"/>
        <c:auto val="1"/>
        <c:lblAlgn val="ctr"/>
        <c:lblOffset val="100"/>
        <c:noMultiLvlLbl val="0"/>
      </c:catAx>
      <c:valAx>
        <c:axId val="15801369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5801350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0.05926</cdr:x>
      <cdr:y>0.79102</cdr:y>
    </cdr:from>
    <cdr:to>
      <cdr:x>1</cdr:x>
      <cdr:y>0.93279</cdr:y>
    </cdr:to>
    <cdr:sp macro="" textlink="">
      <cdr:nvSpPr>
        <cdr:cNvPr id="3" name="TextBox 2"/>
        <cdr:cNvSpPr txBox="1"/>
      </cdr:nvSpPr>
      <cdr:spPr>
        <a:xfrm xmlns:a="http://schemas.openxmlformats.org/drawingml/2006/main">
          <a:off x="243843" y="3262913"/>
          <a:ext cx="3870957" cy="58479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2507943" rtl="0" eaLnBrk="1" latinLnBrk="0" hangingPunct="1">
            <a:defRPr sz="4900" kern="1200">
              <a:solidFill>
                <a:schemeClr val="tx1"/>
              </a:solidFill>
              <a:latin typeface="+mn-lt"/>
              <a:ea typeface="+mn-ea"/>
              <a:cs typeface="+mn-cs"/>
            </a:defRPr>
          </a:lvl1pPr>
          <a:lvl2pPr marL="1253972" algn="l" defTabSz="2507943" rtl="0" eaLnBrk="1" latinLnBrk="0" hangingPunct="1">
            <a:defRPr sz="4900" kern="1200">
              <a:solidFill>
                <a:schemeClr val="tx1"/>
              </a:solidFill>
              <a:latin typeface="+mn-lt"/>
              <a:ea typeface="+mn-ea"/>
              <a:cs typeface="+mn-cs"/>
            </a:defRPr>
          </a:lvl2pPr>
          <a:lvl3pPr marL="2507943" algn="l" defTabSz="2507943" rtl="0" eaLnBrk="1" latinLnBrk="0" hangingPunct="1">
            <a:defRPr sz="4900" kern="1200">
              <a:solidFill>
                <a:schemeClr val="tx1"/>
              </a:solidFill>
              <a:latin typeface="+mn-lt"/>
              <a:ea typeface="+mn-ea"/>
              <a:cs typeface="+mn-cs"/>
            </a:defRPr>
          </a:lvl3pPr>
          <a:lvl4pPr marL="3761915" algn="l" defTabSz="2507943" rtl="0" eaLnBrk="1" latinLnBrk="0" hangingPunct="1">
            <a:defRPr sz="4900" kern="1200">
              <a:solidFill>
                <a:schemeClr val="tx1"/>
              </a:solidFill>
              <a:latin typeface="+mn-lt"/>
              <a:ea typeface="+mn-ea"/>
              <a:cs typeface="+mn-cs"/>
            </a:defRPr>
          </a:lvl4pPr>
          <a:lvl5pPr marL="5015886" algn="l" defTabSz="2507943" rtl="0" eaLnBrk="1" latinLnBrk="0" hangingPunct="1">
            <a:defRPr sz="4900" kern="1200">
              <a:solidFill>
                <a:schemeClr val="tx1"/>
              </a:solidFill>
              <a:latin typeface="+mn-lt"/>
              <a:ea typeface="+mn-ea"/>
              <a:cs typeface="+mn-cs"/>
            </a:defRPr>
          </a:lvl5pPr>
          <a:lvl6pPr marL="6269858" algn="l" defTabSz="2507943" rtl="0" eaLnBrk="1" latinLnBrk="0" hangingPunct="1">
            <a:defRPr sz="4900" kern="1200">
              <a:solidFill>
                <a:schemeClr val="tx1"/>
              </a:solidFill>
              <a:latin typeface="+mn-lt"/>
              <a:ea typeface="+mn-ea"/>
              <a:cs typeface="+mn-cs"/>
            </a:defRPr>
          </a:lvl6pPr>
          <a:lvl7pPr marL="7523830" algn="l" defTabSz="2507943" rtl="0" eaLnBrk="1" latinLnBrk="0" hangingPunct="1">
            <a:defRPr sz="4900" kern="1200">
              <a:solidFill>
                <a:schemeClr val="tx1"/>
              </a:solidFill>
              <a:latin typeface="+mn-lt"/>
              <a:ea typeface="+mn-ea"/>
              <a:cs typeface="+mn-cs"/>
            </a:defRPr>
          </a:lvl7pPr>
          <a:lvl8pPr marL="8777801" algn="l" defTabSz="2507943" rtl="0" eaLnBrk="1" latinLnBrk="0" hangingPunct="1">
            <a:defRPr sz="4900" kern="1200">
              <a:solidFill>
                <a:schemeClr val="tx1"/>
              </a:solidFill>
              <a:latin typeface="+mn-lt"/>
              <a:ea typeface="+mn-ea"/>
              <a:cs typeface="+mn-cs"/>
            </a:defRPr>
          </a:lvl8pPr>
          <a:lvl9pPr marL="10031773" algn="l" defTabSz="2507943" rtl="0" eaLnBrk="1" latinLnBrk="0" hangingPunct="1">
            <a:defRPr sz="4900" kern="1200">
              <a:solidFill>
                <a:schemeClr val="tx1"/>
              </a:solidFill>
              <a:latin typeface="+mn-lt"/>
              <a:ea typeface="+mn-ea"/>
              <a:cs typeface="+mn-cs"/>
            </a:defRPr>
          </a:lvl9pPr>
        </a:lstStyle>
        <a:p xmlns:a="http://schemas.openxmlformats.org/drawingml/2006/main">
          <a:r>
            <a:rPr lang="en-US" sz="1600" dirty="0">
              <a:solidFill>
                <a:schemeClr val="accent4">
                  <a:lumMod val="75000"/>
                </a:schemeClr>
              </a:solidFill>
            </a:rPr>
            <a:t>____</a:t>
          </a:r>
          <a:r>
            <a:rPr lang="en-US" sz="1600" dirty="0">
              <a:solidFill>
                <a:srgbClr val="00B0F0"/>
              </a:solidFill>
            </a:rPr>
            <a:t> </a:t>
          </a:r>
          <a:r>
            <a:rPr lang="en-US" sz="1600" dirty="0">
              <a:solidFill>
                <a:schemeClr val="bg1"/>
              </a:solidFill>
            </a:rPr>
            <a:t>Negative Control</a:t>
          </a:r>
          <a:r>
            <a:rPr lang="en-US" sz="1600" dirty="0">
              <a:solidFill>
                <a:schemeClr val="accent4">
                  <a:lumMod val="50000"/>
                </a:schemeClr>
              </a:solidFill>
            </a:rPr>
            <a:t>	</a:t>
          </a:r>
          <a:r>
            <a:rPr lang="en-US" sz="1600" dirty="0">
              <a:solidFill>
                <a:srgbClr val="FF0000"/>
              </a:solidFill>
            </a:rPr>
            <a:t>___ </a:t>
          </a:r>
          <a:r>
            <a:rPr lang="en-US" sz="1600" dirty="0">
              <a:solidFill>
                <a:schemeClr val="bg1"/>
              </a:solidFill>
            </a:rPr>
            <a:t>VT </a:t>
          </a:r>
          <a:r>
            <a:rPr lang="mr-IN" sz="1600" dirty="0">
              <a:solidFill>
                <a:schemeClr val="bg1"/>
              </a:solidFill>
            </a:rPr>
            <a:t>–</a:t>
          </a:r>
          <a:r>
            <a:rPr lang="en-US" sz="1600" dirty="0">
              <a:solidFill>
                <a:schemeClr val="bg1"/>
              </a:solidFill>
            </a:rPr>
            <a:t> A </a:t>
          </a:r>
        </a:p>
        <a:p xmlns:a="http://schemas.openxmlformats.org/drawingml/2006/main">
          <a:r>
            <a:rPr lang="en-US" sz="1600" dirty="0">
              <a:solidFill>
                <a:schemeClr val="bg1">
                  <a:lumMod val="50000"/>
                </a:schemeClr>
              </a:solidFill>
            </a:rPr>
            <a:t>____ </a:t>
          </a:r>
          <a:r>
            <a:rPr lang="en-US" sz="1600" dirty="0">
              <a:solidFill>
                <a:schemeClr val="bg1"/>
              </a:solidFill>
            </a:rPr>
            <a:t>VT </a:t>
          </a:r>
          <a:r>
            <a:rPr lang="mr-IN" sz="1600" dirty="0">
              <a:solidFill>
                <a:schemeClr val="bg1"/>
              </a:solidFill>
            </a:rPr>
            <a:t>–</a:t>
          </a:r>
          <a:r>
            <a:rPr lang="en-US" sz="1600" dirty="0">
              <a:solidFill>
                <a:schemeClr val="bg1"/>
              </a:solidFill>
            </a:rPr>
            <a:t> H </a:t>
          </a:r>
          <a:r>
            <a:rPr lang="en-US" sz="1600" dirty="0">
              <a:solidFill>
                <a:schemeClr val="accent4">
                  <a:lumMod val="50000"/>
                </a:schemeClr>
              </a:solidFill>
            </a:rPr>
            <a:t>	</a:t>
          </a:r>
          <a:r>
            <a:rPr lang="en-US" sz="1600" dirty="0">
              <a:solidFill>
                <a:schemeClr val="tx1">
                  <a:lumMod val="95000"/>
                  <a:lumOff val="5000"/>
                </a:schemeClr>
              </a:solidFill>
            </a:rPr>
            <a:t>___ </a:t>
          </a:r>
          <a:r>
            <a:rPr lang="en-US" sz="1600" dirty="0">
              <a:solidFill>
                <a:schemeClr val="bg1"/>
              </a:solidFill>
            </a:rPr>
            <a:t>VT </a:t>
          </a:r>
          <a:r>
            <a:rPr lang="mr-IN" sz="1600" dirty="0">
              <a:solidFill>
                <a:schemeClr val="bg1"/>
              </a:solidFill>
            </a:rPr>
            <a:t>–</a:t>
          </a:r>
          <a:r>
            <a:rPr lang="en-US" sz="1600" dirty="0">
              <a:solidFill>
                <a:schemeClr val="bg1"/>
              </a:solidFill>
            </a:rPr>
            <a:t> S </a:t>
          </a:r>
        </a:p>
      </cdr:txBody>
    </cdr:sp>
  </cdr:relSizeAnchor>
</c:userShapes>
</file>

<file path=ppt/drawings/drawing2.xml><?xml version="1.0" encoding="utf-8"?>
<c:userShapes xmlns:c="http://schemas.openxmlformats.org/drawingml/2006/chart">
  <cdr:relSizeAnchor xmlns:cdr="http://schemas.openxmlformats.org/drawingml/2006/chartDrawing">
    <cdr:from>
      <cdr:x>0.04189</cdr:x>
      <cdr:y>0.78034</cdr:y>
    </cdr:from>
    <cdr:to>
      <cdr:x>1</cdr:x>
      <cdr:y>0.9346</cdr:y>
    </cdr:to>
    <cdr:sp macro="" textlink="">
      <cdr:nvSpPr>
        <cdr:cNvPr id="3" name="TextBox 2"/>
        <cdr:cNvSpPr txBox="1"/>
      </cdr:nvSpPr>
      <cdr:spPr>
        <a:xfrm xmlns:a="http://schemas.openxmlformats.org/drawingml/2006/main">
          <a:off x="182875" y="2958172"/>
          <a:ext cx="4182734" cy="58477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2507943" rtl="0" eaLnBrk="1" latinLnBrk="0" hangingPunct="1">
            <a:defRPr sz="4900" kern="1200">
              <a:solidFill>
                <a:schemeClr val="tx1"/>
              </a:solidFill>
              <a:latin typeface="+mn-lt"/>
              <a:ea typeface="+mn-ea"/>
              <a:cs typeface="+mn-cs"/>
            </a:defRPr>
          </a:lvl1pPr>
          <a:lvl2pPr marL="1253972" algn="l" defTabSz="2507943" rtl="0" eaLnBrk="1" latinLnBrk="0" hangingPunct="1">
            <a:defRPr sz="4900" kern="1200">
              <a:solidFill>
                <a:schemeClr val="tx1"/>
              </a:solidFill>
              <a:latin typeface="+mn-lt"/>
              <a:ea typeface="+mn-ea"/>
              <a:cs typeface="+mn-cs"/>
            </a:defRPr>
          </a:lvl2pPr>
          <a:lvl3pPr marL="2507943" algn="l" defTabSz="2507943" rtl="0" eaLnBrk="1" latinLnBrk="0" hangingPunct="1">
            <a:defRPr sz="4900" kern="1200">
              <a:solidFill>
                <a:schemeClr val="tx1"/>
              </a:solidFill>
              <a:latin typeface="+mn-lt"/>
              <a:ea typeface="+mn-ea"/>
              <a:cs typeface="+mn-cs"/>
            </a:defRPr>
          </a:lvl3pPr>
          <a:lvl4pPr marL="3761915" algn="l" defTabSz="2507943" rtl="0" eaLnBrk="1" latinLnBrk="0" hangingPunct="1">
            <a:defRPr sz="4900" kern="1200">
              <a:solidFill>
                <a:schemeClr val="tx1"/>
              </a:solidFill>
              <a:latin typeface="+mn-lt"/>
              <a:ea typeface="+mn-ea"/>
              <a:cs typeface="+mn-cs"/>
            </a:defRPr>
          </a:lvl4pPr>
          <a:lvl5pPr marL="5015886" algn="l" defTabSz="2507943" rtl="0" eaLnBrk="1" latinLnBrk="0" hangingPunct="1">
            <a:defRPr sz="4900" kern="1200">
              <a:solidFill>
                <a:schemeClr val="tx1"/>
              </a:solidFill>
              <a:latin typeface="+mn-lt"/>
              <a:ea typeface="+mn-ea"/>
              <a:cs typeface="+mn-cs"/>
            </a:defRPr>
          </a:lvl5pPr>
          <a:lvl6pPr marL="6269858" algn="l" defTabSz="2507943" rtl="0" eaLnBrk="1" latinLnBrk="0" hangingPunct="1">
            <a:defRPr sz="4900" kern="1200">
              <a:solidFill>
                <a:schemeClr val="tx1"/>
              </a:solidFill>
              <a:latin typeface="+mn-lt"/>
              <a:ea typeface="+mn-ea"/>
              <a:cs typeface="+mn-cs"/>
            </a:defRPr>
          </a:lvl6pPr>
          <a:lvl7pPr marL="7523830" algn="l" defTabSz="2507943" rtl="0" eaLnBrk="1" latinLnBrk="0" hangingPunct="1">
            <a:defRPr sz="4900" kern="1200">
              <a:solidFill>
                <a:schemeClr val="tx1"/>
              </a:solidFill>
              <a:latin typeface="+mn-lt"/>
              <a:ea typeface="+mn-ea"/>
              <a:cs typeface="+mn-cs"/>
            </a:defRPr>
          </a:lvl7pPr>
          <a:lvl8pPr marL="8777801" algn="l" defTabSz="2507943" rtl="0" eaLnBrk="1" latinLnBrk="0" hangingPunct="1">
            <a:defRPr sz="4900" kern="1200">
              <a:solidFill>
                <a:schemeClr val="tx1"/>
              </a:solidFill>
              <a:latin typeface="+mn-lt"/>
              <a:ea typeface="+mn-ea"/>
              <a:cs typeface="+mn-cs"/>
            </a:defRPr>
          </a:lvl8pPr>
          <a:lvl9pPr marL="10031773" algn="l" defTabSz="2507943" rtl="0" eaLnBrk="1" latinLnBrk="0" hangingPunct="1">
            <a:defRPr sz="4900" kern="1200">
              <a:solidFill>
                <a:schemeClr val="tx1"/>
              </a:solidFill>
              <a:latin typeface="+mn-lt"/>
              <a:ea typeface="+mn-ea"/>
              <a:cs typeface="+mn-cs"/>
            </a:defRPr>
          </a:lvl9pPr>
        </a:lstStyle>
        <a:p xmlns:a="http://schemas.openxmlformats.org/drawingml/2006/main">
          <a:r>
            <a:rPr lang="en-US" sz="1600" dirty="0">
              <a:solidFill>
                <a:schemeClr val="accent4">
                  <a:lumMod val="75000"/>
                </a:schemeClr>
              </a:solidFill>
            </a:rPr>
            <a:t>____</a:t>
          </a:r>
          <a:r>
            <a:rPr lang="en-US" sz="1600" dirty="0">
              <a:solidFill>
                <a:srgbClr val="00B0F0"/>
              </a:solidFill>
            </a:rPr>
            <a:t> </a:t>
          </a:r>
          <a:r>
            <a:rPr lang="en-US" sz="1600" dirty="0">
              <a:solidFill>
                <a:schemeClr val="bg1"/>
              </a:solidFill>
            </a:rPr>
            <a:t>Negative Control</a:t>
          </a:r>
          <a:r>
            <a:rPr lang="en-US" sz="1600" dirty="0">
              <a:solidFill>
                <a:schemeClr val="accent4">
                  <a:lumMod val="50000"/>
                </a:schemeClr>
              </a:solidFill>
            </a:rPr>
            <a:t>	</a:t>
          </a:r>
          <a:r>
            <a:rPr lang="en-US" sz="1600" dirty="0">
              <a:solidFill>
                <a:srgbClr val="FF0000"/>
              </a:solidFill>
            </a:rPr>
            <a:t>___ </a:t>
          </a:r>
          <a:r>
            <a:rPr lang="en-US" sz="1600" dirty="0">
              <a:solidFill>
                <a:schemeClr val="bg1"/>
              </a:solidFill>
            </a:rPr>
            <a:t>Menthol </a:t>
          </a:r>
          <a:r>
            <a:rPr lang="mr-IN" sz="1600" dirty="0">
              <a:solidFill>
                <a:schemeClr val="bg1"/>
              </a:solidFill>
            </a:rPr>
            <a:t>–</a:t>
          </a:r>
          <a:r>
            <a:rPr lang="en-US" sz="1600" dirty="0">
              <a:solidFill>
                <a:schemeClr val="bg1"/>
              </a:solidFill>
            </a:rPr>
            <a:t> A </a:t>
          </a:r>
        </a:p>
        <a:p xmlns:a="http://schemas.openxmlformats.org/drawingml/2006/main">
          <a:r>
            <a:rPr lang="en-US" sz="1600" dirty="0">
              <a:solidFill>
                <a:schemeClr val="bg1">
                  <a:lumMod val="50000"/>
                </a:schemeClr>
              </a:solidFill>
            </a:rPr>
            <a:t>____ </a:t>
          </a:r>
          <a:r>
            <a:rPr lang="en-US" sz="1600" dirty="0">
              <a:solidFill>
                <a:schemeClr val="bg1"/>
              </a:solidFill>
            </a:rPr>
            <a:t>Menthol </a:t>
          </a:r>
          <a:r>
            <a:rPr lang="mr-IN" sz="1600" dirty="0">
              <a:solidFill>
                <a:schemeClr val="bg1"/>
              </a:solidFill>
            </a:rPr>
            <a:t>–</a:t>
          </a:r>
          <a:r>
            <a:rPr lang="en-US" sz="1600" dirty="0">
              <a:solidFill>
                <a:schemeClr val="bg1"/>
              </a:solidFill>
            </a:rPr>
            <a:t> H </a:t>
          </a:r>
          <a:r>
            <a:rPr lang="en-US" sz="1600" dirty="0">
              <a:solidFill>
                <a:schemeClr val="accent4">
                  <a:lumMod val="50000"/>
                </a:schemeClr>
              </a:solidFill>
            </a:rPr>
            <a:t>	</a:t>
          </a:r>
          <a:r>
            <a:rPr lang="en-US" sz="1600" dirty="0">
              <a:solidFill>
                <a:schemeClr val="tx1">
                  <a:lumMod val="95000"/>
                  <a:lumOff val="5000"/>
                </a:schemeClr>
              </a:solidFill>
            </a:rPr>
            <a:t>___ </a:t>
          </a:r>
          <a:r>
            <a:rPr lang="en-US" sz="1600" dirty="0">
              <a:solidFill>
                <a:schemeClr val="bg1"/>
              </a:solidFill>
            </a:rPr>
            <a:t>Menthol </a:t>
          </a:r>
          <a:r>
            <a:rPr lang="mr-IN" sz="1600" dirty="0">
              <a:solidFill>
                <a:schemeClr val="bg1"/>
              </a:solidFill>
            </a:rPr>
            <a:t>–</a:t>
          </a:r>
          <a:r>
            <a:rPr lang="en-US" sz="1600" dirty="0">
              <a:solidFill>
                <a:schemeClr val="bg1"/>
              </a:solidFill>
            </a:rPr>
            <a:t> S </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889E6E-53B0-1F40-A0EB-81A8388F7AF5}" type="datetimeFigureOut">
              <a:rPr lang="en-US" smtClean="0"/>
              <a:t>4/13/20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1D7B86-2366-6A40-ACA6-61A483D15072}" type="slidenum">
              <a:rPr lang="en-US" smtClean="0"/>
              <a:t>‹#›</a:t>
            </a:fld>
            <a:endParaRPr lang="en-US"/>
          </a:p>
        </p:txBody>
      </p:sp>
    </p:spTree>
    <p:extLst>
      <p:ext uri="{BB962C8B-B14F-4D97-AF65-F5344CB8AC3E}">
        <p14:creationId xmlns:p14="http://schemas.microsoft.com/office/powerpoint/2010/main" val="1174315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1D7B86-2366-6A40-ACA6-61A483D15072}" type="slidenum">
              <a:rPr lang="en-US" smtClean="0"/>
              <a:t>1</a:t>
            </a:fld>
            <a:endParaRPr lang="en-US"/>
          </a:p>
        </p:txBody>
      </p:sp>
    </p:spTree>
    <p:extLst>
      <p:ext uri="{BB962C8B-B14F-4D97-AF65-F5344CB8AC3E}">
        <p14:creationId xmlns:p14="http://schemas.microsoft.com/office/powerpoint/2010/main" val="3878909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1D7B86-2366-6A40-ACA6-61A483D15072}" type="slidenum">
              <a:rPr lang="en-US" smtClean="0"/>
              <a:t>10</a:t>
            </a:fld>
            <a:endParaRPr lang="en-US"/>
          </a:p>
        </p:txBody>
      </p:sp>
    </p:spTree>
    <p:extLst>
      <p:ext uri="{BB962C8B-B14F-4D97-AF65-F5344CB8AC3E}">
        <p14:creationId xmlns:p14="http://schemas.microsoft.com/office/powerpoint/2010/main" val="1600666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1D7B86-2366-6A40-ACA6-61A483D15072}" type="slidenum">
              <a:rPr lang="en-US" smtClean="0"/>
              <a:t>11</a:t>
            </a:fld>
            <a:endParaRPr lang="en-US"/>
          </a:p>
        </p:txBody>
      </p:sp>
    </p:spTree>
    <p:extLst>
      <p:ext uri="{BB962C8B-B14F-4D97-AF65-F5344CB8AC3E}">
        <p14:creationId xmlns:p14="http://schemas.microsoft.com/office/powerpoint/2010/main" val="1600029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1D7B86-2366-6A40-ACA6-61A483D15072}" type="slidenum">
              <a:rPr lang="en-US" smtClean="0"/>
              <a:t>12</a:t>
            </a:fld>
            <a:endParaRPr lang="en-US"/>
          </a:p>
        </p:txBody>
      </p:sp>
    </p:spTree>
    <p:extLst>
      <p:ext uri="{BB962C8B-B14F-4D97-AF65-F5344CB8AC3E}">
        <p14:creationId xmlns:p14="http://schemas.microsoft.com/office/powerpoint/2010/main" val="6530665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1D7B86-2366-6A40-ACA6-61A483D15072}" type="slidenum">
              <a:rPr lang="en-US" smtClean="0"/>
              <a:t>13</a:t>
            </a:fld>
            <a:endParaRPr lang="en-US"/>
          </a:p>
        </p:txBody>
      </p:sp>
    </p:spTree>
    <p:extLst>
      <p:ext uri="{BB962C8B-B14F-4D97-AF65-F5344CB8AC3E}">
        <p14:creationId xmlns:p14="http://schemas.microsoft.com/office/powerpoint/2010/main" val="2411642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1D7B86-2366-6A40-ACA6-61A483D15072}" type="slidenum">
              <a:rPr lang="en-US" smtClean="0"/>
              <a:t>14</a:t>
            </a:fld>
            <a:endParaRPr lang="en-US"/>
          </a:p>
        </p:txBody>
      </p:sp>
    </p:spTree>
    <p:extLst>
      <p:ext uri="{BB962C8B-B14F-4D97-AF65-F5344CB8AC3E}">
        <p14:creationId xmlns:p14="http://schemas.microsoft.com/office/powerpoint/2010/main" val="1251083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1D7B86-2366-6A40-ACA6-61A483D15072}" type="slidenum">
              <a:rPr lang="en-US" smtClean="0"/>
              <a:t>15</a:t>
            </a:fld>
            <a:endParaRPr lang="en-US"/>
          </a:p>
        </p:txBody>
      </p:sp>
    </p:spTree>
    <p:extLst>
      <p:ext uri="{BB962C8B-B14F-4D97-AF65-F5344CB8AC3E}">
        <p14:creationId xmlns:p14="http://schemas.microsoft.com/office/powerpoint/2010/main" val="4065407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1D7B86-2366-6A40-ACA6-61A483D15072}" type="slidenum">
              <a:rPr lang="en-US" smtClean="0"/>
              <a:t>16</a:t>
            </a:fld>
            <a:endParaRPr lang="en-US"/>
          </a:p>
        </p:txBody>
      </p:sp>
    </p:spTree>
    <p:extLst>
      <p:ext uri="{BB962C8B-B14F-4D97-AF65-F5344CB8AC3E}">
        <p14:creationId xmlns:p14="http://schemas.microsoft.com/office/powerpoint/2010/main" val="7219881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1D7B86-2366-6A40-ACA6-61A483D15072}" type="slidenum">
              <a:rPr lang="en-US" smtClean="0"/>
              <a:t>17</a:t>
            </a:fld>
            <a:endParaRPr lang="en-US"/>
          </a:p>
        </p:txBody>
      </p:sp>
    </p:spTree>
    <p:extLst>
      <p:ext uri="{BB962C8B-B14F-4D97-AF65-F5344CB8AC3E}">
        <p14:creationId xmlns:p14="http://schemas.microsoft.com/office/powerpoint/2010/main" val="3109928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1D7B86-2366-6A40-ACA6-61A483D15072}" type="slidenum">
              <a:rPr lang="en-US" smtClean="0"/>
              <a:t>18</a:t>
            </a:fld>
            <a:endParaRPr lang="en-US"/>
          </a:p>
        </p:txBody>
      </p:sp>
    </p:spTree>
    <p:extLst>
      <p:ext uri="{BB962C8B-B14F-4D97-AF65-F5344CB8AC3E}">
        <p14:creationId xmlns:p14="http://schemas.microsoft.com/office/powerpoint/2010/main" val="3707488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1D7B86-2366-6A40-ACA6-61A483D15072}" type="slidenum">
              <a:rPr lang="en-US" smtClean="0"/>
              <a:t>2</a:t>
            </a:fld>
            <a:endParaRPr lang="en-US"/>
          </a:p>
        </p:txBody>
      </p:sp>
    </p:spTree>
    <p:extLst>
      <p:ext uri="{BB962C8B-B14F-4D97-AF65-F5344CB8AC3E}">
        <p14:creationId xmlns:p14="http://schemas.microsoft.com/office/powerpoint/2010/main" val="475570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1D7B86-2366-6A40-ACA6-61A483D15072}" type="slidenum">
              <a:rPr lang="en-US" smtClean="0"/>
              <a:t>3</a:t>
            </a:fld>
            <a:endParaRPr lang="en-US"/>
          </a:p>
        </p:txBody>
      </p:sp>
    </p:spTree>
    <p:extLst>
      <p:ext uri="{BB962C8B-B14F-4D97-AF65-F5344CB8AC3E}">
        <p14:creationId xmlns:p14="http://schemas.microsoft.com/office/powerpoint/2010/main" val="1918976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1D7B86-2366-6A40-ACA6-61A483D15072}" type="slidenum">
              <a:rPr lang="en-US" smtClean="0"/>
              <a:t>4</a:t>
            </a:fld>
            <a:endParaRPr lang="en-US"/>
          </a:p>
        </p:txBody>
      </p:sp>
    </p:spTree>
    <p:extLst>
      <p:ext uri="{BB962C8B-B14F-4D97-AF65-F5344CB8AC3E}">
        <p14:creationId xmlns:p14="http://schemas.microsoft.com/office/powerpoint/2010/main" val="2953092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1D7B86-2366-6A40-ACA6-61A483D15072}" type="slidenum">
              <a:rPr lang="en-US" smtClean="0"/>
              <a:t>5</a:t>
            </a:fld>
            <a:endParaRPr lang="en-US"/>
          </a:p>
        </p:txBody>
      </p:sp>
    </p:spTree>
    <p:extLst>
      <p:ext uri="{BB962C8B-B14F-4D97-AF65-F5344CB8AC3E}">
        <p14:creationId xmlns:p14="http://schemas.microsoft.com/office/powerpoint/2010/main" val="922051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1D7B86-2366-6A40-ACA6-61A483D15072}" type="slidenum">
              <a:rPr lang="en-US" smtClean="0"/>
              <a:t>6</a:t>
            </a:fld>
            <a:endParaRPr lang="en-US"/>
          </a:p>
        </p:txBody>
      </p:sp>
    </p:spTree>
    <p:extLst>
      <p:ext uri="{BB962C8B-B14F-4D97-AF65-F5344CB8AC3E}">
        <p14:creationId xmlns:p14="http://schemas.microsoft.com/office/powerpoint/2010/main" val="2825224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1D7B86-2366-6A40-ACA6-61A483D15072}" type="slidenum">
              <a:rPr lang="en-US" smtClean="0"/>
              <a:t>7</a:t>
            </a:fld>
            <a:endParaRPr lang="en-US"/>
          </a:p>
        </p:txBody>
      </p:sp>
    </p:spTree>
    <p:extLst>
      <p:ext uri="{BB962C8B-B14F-4D97-AF65-F5344CB8AC3E}">
        <p14:creationId xmlns:p14="http://schemas.microsoft.com/office/powerpoint/2010/main" val="1651635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1D7B86-2366-6A40-ACA6-61A483D15072}" type="slidenum">
              <a:rPr lang="en-US" smtClean="0"/>
              <a:t>8</a:t>
            </a:fld>
            <a:endParaRPr lang="en-US"/>
          </a:p>
        </p:txBody>
      </p:sp>
    </p:spTree>
    <p:extLst>
      <p:ext uri="{BB962C8B-B14F-4D97-AF65-F5344CB8AC3E}">
        <p14:creationId xmlns:p14="http://schemas.microsoft.com/office/powerpoint/2010/main" val="3657611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1D7B86-2366-6A40-ACA6-61A483D15072}" type="slidenum">
              <a:rPr lang="en-US" smtClean="0"/>
              <a:t>9</a:t>
            </a:fld>
            <a:endParaRPr lang="en-US"/>
          </a:p>
        </p:txBody>
      </p:sp>
    </p:spTree>
    <p:extLst>
      <p:ext uri="{BB962C8B-B14F-4D97-AF65-F5344CB8AC3E}">
        <p14:creationId xmlns:p14="http://schemas.microsoft.com/office/powerpoint/2010/main" val="963165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F5609FD-DF46-3348-A0EB-F9C231027AD8}" type="datetimeFigureOut">
              <a:rPr lang="en-US" smtClean="0"/>
              <a:t>4/13/20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ED3064-0B76-6F4A-A687-37A2AA945788}" type="slidenum">
              <a:rPr lang="en-US" smtClean="0"/>
              <a:t>‹#›</a:t>
            </a:fld>
            <a:endParaRPr lang="en-US"/>
          </a:p>
        </p:txBody>
      </p:sp>
    </p:spTree>
    <p:extLst>
      <p:ext uri="{BB962C8B-B14F-4D97-AF65-F5344CB8AC3E}">
        <p14:creationId xmlns:p14="http://schemas.microsoft.com/office/powerpoint/2010/main" val="4177780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5609FD-DF46-3348-A0EB-F9C231027AD8}" type="datetimeFigureOut">
              <a:rPr lang="en-US" smtClean="0"/>
              <a:t>4/13/20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ED3064-0B76-6F4A-A687-37A2AA945788}" type="slidenum">
              <a:rPr lang="en-US" smtClean="0"/>
              <a:t>‹#›</a:t>
            </a:fld>
            <a:endParaRPr lang="en-US"/>
          </a:p>
        </p:txBody>
      </p:sp>
    </p:spTree>
    <p:extLst>
      <p:ext uri="{BB962C8B-B14F-4D97-AF65-F5344CB8AC3E}">
        <p14:creationId xmlns:p14="http://schemas.microsoft.com/office/powerpoint/2010/main" val="2661747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5609FD-DF46-3348-A0EB-F9C231027AD8}" type="datetimeFigureOut">
              <a:rPr lang="en-US" smtClean="0"/>
              <a:t>4/13/20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ED3064-0B76-6F4A-A687-37A2AA945788}" type="slidenum">
              <a:rPr lang="en-US" smtClean="0"/>
              <a:t>‹#›</a:t>
            </a:fld>
            <a:endParaRPr lang="en-US"/>
          </a:p>
        </p:txBody>
      </p:sp>
    </p:spTree>
    <p:extLst>
      <p:ext uri="{BB962C8B-B14F-4D97-AF65-F5344CB8AC3E}">
        <p14:creationId xmlns:p14="http://schemas.microsoft.com/office/powerpoint/2010/main" val="3980955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5609FD-DF46-3348-A0EB-F9C231027AD8}" type="datetimeFigureOut">
              <a:rPr lang="en-US" smtClean="0"/>
              <a:t>4/13/20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ED3064-0B76-6F4A-A687-37A2AA945788}" type="slidenum">
              <a:rPr lang="en-US" smtClean="0"/>
              <a:t>‹#›</a:t>
            </a:fld>
            <a:endParaRPr lang="en-US"/>
          </a:p>
        </p:txBody>
      </p:sp>
    </p:spTree>
    <p:extLst>
      <p:ext uri="{BB962C8B-B14F-4D97-AF65-F5344CB8AC3E}">
        <p14:creationId xmlns:p14="http://schemas.microsoft.com/office/powerpoint/2010/main" val="3968817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5609FD-DF46-3348-A0EB-F9C231027AD8}" type="datetimeFigureOut">
              <a:rPr lang="en-US" smtClean="0"/>
              <a:t>4/13/20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ED3064-0B76-6F4A-A687-37A2AA945788}" type="slidenum">
              <a:rPr lang="en-US" smtClean="0"/>
              <a:t>‹#›</a:t>
            </a:fld>
            <a:endParaRPr lang="en-US"/>
          </a:p>
        </p:txBody>
      </p:sp>
    </p:spTree>
    <p:extLst>
      <p:ext uri="{BB962C8B-B14F-4D97-AF65-F5344CB8AC3E}">
        <p14:creationId xmlns:p14="http://schemas.microsoft.com/office/powerpoint/2010/main" val="4172177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F5609FD-DF46-3348-A0EB-F9C231027AD8}" type="datetimeFigureOut">
              <a:rPr lang="en-US" smtClean="0"/>
              <a:t>4/13/20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ED3064-0B76-6F4A-A687-37A2AA945788}" type="slidenum">
              <a:rPr lang="en-US" smtClean="0"/>
              <a:t>‹#›</a:t>
            </a:fld>
            <a:endParaRPr lang="en-US"/>
          </a:p>
        </p:txBody>
      </p:sp>
    </p:spTree>
    <p:extLst>
      <p:ext uri="{BB962C8B-B14F-4D97-AF65-F5344CB8AC3E}">
        <p14:creationId xmlns:p14="http://schemas.microsoft.com/office/powerpoint/2010/main" val="165993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F5609FD-DF46-3348-A0EB-F9C231027AD8}" type="datetimeFigureOut">
              <a:rPr lang="en-US" smtClean="0"/>
              <a:t>4/13/20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ED3064-0B76-6F4A-A687-37A2AA945788}" type="slidenum">
              <a:rPr lang="en-US" smtClean="0"/>
              <a:t>‹#›</a:t>
            </a:fld>
            <a:endParaRPr lang="en-US"/>
          </a:p>
        </p:txBody>
      </p:sp>
    </p:spTree>
    <p:extLst>
      <p:ext uri="{BB962C8B-B14F-4D97-AF65-F5344CB8AC3E}">
        <p14:creationId xmlns:p14="http://schemas.microsoft.com/office/powerpoint/2010/main" val="358338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F5609FD-DF46-3348-A0EB-F9C231027AD8}" type="datetimeFigureOut">
              <a:rPr lang="en-US" smtClean="0"/>
              <a:t>4/13/20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ED3064-0B76-6F4A-A687-37A2AA945788}" type="slidenum">
              <a:rPr lang="en-US" smtClean="0"/>
              <a:t>‹#›</a:t>
            </a:fld>
            <a:endParaRPr lang="en-US"/>
          </a:p>
        </p:txBody>
      </p:sp>
    </p:spTree>
    <p:extLst>
      <p:ext uri="{BB962C8B-B14F-4D97-AF65-F5344CB8AC3E}">
        <p14:creationId xmlns:p14="http://schemas.microsoft.com/office/powerpoint/2010/main" val="3984522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5609FD-DF46-3348-A0EB-F9C231027AD8}" type="datetimeFigureOut">
              <a:rPr lang="en-US" smtClean="0"/>
              <a:t>4/13/20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ED3064-0B76-6F4A-A687-37A2AA945788}" type="slidenum">
              <a:rPr lang="en-US" smtClean="0"/>
              <a:t>‹#›</a:t>
            </a:fld>
            <a:endParaRPr lang="en-US"/>
          </a:p>
        </p:txBody>
      </p:sp>
    </p:spTree>
    <p:extLst>
      <p:ext uri="{BB962C8B-B14F-4D97-AF65-F5344CB8AC3E}">
        <p14:creationId xmlns:p14="http://schemas.microsoft.com/office/powerpoint/2010/main" val="4196344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5609FD-DF46-3348-A0EB-F9C231027AD8}" type="datetimeFigureOut">
              <a:rPr lang="en-US" smtClean="0"/>
              <a:t>4/13/20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ED3064-0B76-6F4A-A687-37A2AA945788}" type="slidenum">
              <a:rPr lang="en-US" smtClean="0"/>
              <a:t>‹#›</a:t>
            </a:fld>
            <a:endParaRPr lang="en-US"/>
          </a:p>
        </p:txBody>
      </p:sp>
    </p:spTree>
    <p:extLst>
      <p:ext uri="{BB962C8B-B14F-4D97-AF65-F5344CB8AC3E}">
        <p14:creationId xmlns:p14="http://schemas.microsoft.com/office/powerpoint/2010/main" val="348544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5609FD-DF46-3348-A0EB-F9C231027AD8}" type="datetimeFigureOut">
              <a:rPr lang="en-US" smtClean="0"/>
              <a:t>4/13/20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ED3064-0B76-6F4A-A687-37A2AA945788}" type="slidenum">
              <a:rPr lang="en-US" smtClean="0"/>
              <a:t>‹#›</a:t>
            </a:fld>
            <a:endParaRPr lang="en-US"/>
          </a:p>
        </p:txBody>
      </p:sp>
    </p:spTree>
    <p:extLst>
      <p:ext uri="{BB962C8B-B14F-4D97-AF65-F5344CB8AC3E}">
        <p14:creationId xmlns:p14="http://schemas.microsoft.com/office/powerpoint/2010/main" val="1990494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5609FD-DF46-3348-A0EB-F9C231027AD8}" type="datetimeFigureOut">
              <a:rPr lang="en-US" smtClean="0"/>
              <a:t>4/13/20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ED3064-0B76-6F4A-A687-37A2AA945788}" type="slidenum">
              <a:rPr lang="en-US" smtClean="0"/>
              <a:t>‹#›</a:t>
            </a:fld>
            <a:endParaRPr lang="en-US"/>
          </a:p>
        </p:txBody>
      </p:sp>
    </p:spTree>
    <p:extLst>
      <p:ext uri="{BB962C8B-B14F-4D97-AF65-F5344CB8AC3E}">
        <p14:creationId xmlns:p14="http://schemas.microsoft.com/office/powerpoint/2010/main" val="2661817438"/>
      </p:ext>
    </p:extLst>
  </p:cSld>
  <p:clrMap bg1="dk1" tx1="lt1" bg2="dk2" tx2="lt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tiff"/><Relationship Id="rId5" Type="http://schemas.openxmlformats.org/officeDocument/2006/relationships/image" Target="../media/image6.tiff"/><Relationship Id="rId4" Type="http://schemas.openxmlformats.org/officeDocument/2006/relationships/image" Target="../media/image5.tiff"/></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6.tiff"/><Relationship Id="rId3" Type="http://schemas.openxmlformats.org/officeDocument/2006/relationships/image" Target="../media/image11.tiff"/><Relationship Id="rId7" Type="http://schemas.openxmlformats.org/officeDocument/2006/relationships/image" Target="../media/image15.tif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tiff"/><Relationship Id="rId5" Type="http://schemas.openxmlformats.org/officeDocument/2006/relationships/image" Target="../media/image13.tiff"/><Relationship Id="rId4" Type="http://schemas.openxmlformats.org/officeDocument/2006/relationships/image" Target="../media/image12.tiff"/></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3000"/>
                <a:satMod val="150000"/>
                <a:shade val="98000"/>
                <a:lumMod val="64000"/>
                <a:lumOff val="36000"/>
                <a:alpha val="61000"/>
              </a:schemeClr>
            </a:gs>
            <a:gs pos="85000">
              <a:schemeClr val="bg2">
                <a:tint val="98000"/>
                <a:satMod val="130000"/>
                <a:shade val="90000"/>
                <a:lumMod val="103000"/>
              </a:schemeClr>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5" y="1629453"/>
            <a:ext cx="8600475" cy="2098226"/>
          </a:xfrm>
        </p:spPr>
        <p:txBody>
          <a:bodyPr>
            <a:normAutofit fontScale="90000"/>
          </a:bodyPr>
          <a:lstStyle/>
          <a:p>
            <a:r>
              <a:rPr lang="en-US" dirty="0">
                <a:latin typeface="Calibri" charset="0"/>
                <a:ea typeface="Calibri" charset="0"/>
                <a:cs typeface="Calibri" charset="0"/>
              </a:rPr>
              <a:t>The Mutagenic Potential of Electronic Cigarette Flavorings </a:t>
            </a:r>
          </a:p>
        </p:txBody>
      </p:sp>
      <p:sp>
        <p:nvSpPr>
          <p:cNvPr id="3" name="Subtitle 2"/>
          <p:cNvSpPr>
            <a:spLocks noGrp="1"/>
          </p:cNvSpPr>
          <p:nvPr>
            <p:ph type="subTitle" idx="1"/>
          </p:nvPr>
        </p:nvSpPr>
        <p:spPr>
          <a:xfrm>
            <a:off x="2679902" y="3956279"/>
            <a:ext cx="6831673" cy="1086237"/>
          </a:xfrm>
        </p:spPr>
        <p:txBody>
          <a:bodyPr/>
          <a:lstStyle/>
          <a:p>
            <a:r>
              <a:rPr lang="en-US" dirty="0">
                <a:latin typeface="Calibri" charset="0"/>
                <a:ea typeface="Calibri" charset="0"/>
                <a:cs typeface="Calibri" charset="0"/>
              </a:rPr>
              <a:t>By Garrett Edinger </a:t>
            </a:r>
          </a:p>
        </p:txBody>
      </p:sp>
    </p:spTree>
    <p:extLst>
      <p:ext uri="{BB962C8B-B14F-4D97-AF65-F5344CB8AC3E}">
        <p14:creationId xmlns:p14="http://schemas.microsoft.com/office/powerpoint/2010/main" val="4005439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81082" y="0"/>
            <a:ext cx="9010918" cy="6906898"/>
          </a:xfrm>
        </p:spPr>
      </p:pic>
      <p:sp>
        <p:nvSpPr>
          <p:cNvPr id="2" name="TextBox 1">
            <a:extLst>
              <a:ext uri="{FF2B5EF4-FFF2-40B4-BE49-F238E27FC236}">
                <a16:creationId xmlns:a16="http://schemas.microsoft.com/office/drawing/2014/main" id="{BCD1A379-7EEA-B14F-8830-9C03811E6B16}"/>
              </a:ext>
            </a:extLst>
          </p:cNvPr>
          <p:cNvSpPr txBox="1"/>
          <p:nvPr/>
        </p:nvSpPr>
        <p:spPr>
          <a:xfrm>
            <a:off x="180304" y="206062"/>
            <a:ext cx="3000778" cy="1446550"/>
          </a:xfrm>
          <a:prstGeom prst="rect">
            <a:avLst/>
          </a:prstGeom>
          <a:noFill/>
        </p:spPr>
        <p:txBody>
          <a:bodyPr wrap="square" rtlCol="0">
            <a:spAutoFit/>
          </a:bodyPr>
          <a:lstStyle/>
          <a:p>
            <a:r>
              <a:rPr lang="en-US" sz="4400" dirty="0"/>
              <a:t>Materials &amp; Methods </a:t>
            </a:r>
          </a:p>
        </p:txBody>
      </p:sp>
      <p:sp>
        <p:nvSpPr>
          <p:cNvPr id="3" name="TextBox 2">
            <a:extLst>
              <a:ext uri="{FF2B5EF4-FFF2-40B4-BE49-F238E27FC236}">
                <a16:creationId xmlns:a16="http://schemas.microsoft.com/office/drawing/2014/main" id="{E1F3C3FF-6F1D-BD4B-A4DB-FE6A4A65AFBE}"/>
              </a:ext>
            </a:extLst>
          </p:cNvPr>
          <p:cNvSpPr txBox="1"/>
          <p:nvPr/>
        </p:nvSpPr>
        <p:spPr>
          <a:xfrm>
            <a:off x="180304" y="1652612"/>
            <a:ext cx="2897747" cy="5339923"/>
          </a:xfrm>
          <a:prstGeom prst="rect">
            <a:avLst/>
          </a:prstGeom>
          <a:noFill/>
        </p:spPr>
        <p:txBody>
          <a:bodyPr wrap="square" rtlCol="0">
            <a:spAutoFit/>
          </a:bodyPr>
          <a:lstStyle/>
          <a:p>
            <a:r>
              <a:rPr lang="en-US" sz="1100" dirty="0"/>
              <a:t>This study utilized a liquid culture version of the Ames test, a standard biological assay commonly used to assess substances for mutagenic potential. All samples tested were obtained from JUUL™ Labs via their online website. Three samples flavors were used for this project ( Virginia Tobacco, Mint, Menthol) with nicotine concentrations of 3%. Aliquots of each flavor were heated to reflux for five minutes to simulate the affects of heating. Separate aliquots of each flavor were rapidly ejected from a pipet to simulate the affects of aerosolizing. This process was repeated 15 times for each sample. Following sample preparation, the material was sterilized by passing it through a 0.22µm membrane filter to remove potential contamination. Sample solutions were then diluted to 17.5ml and 2.5 ml of reaction master mix was added (see </a:t>
            </a:r>
            <a:r>
              <a:rPr lang="en-US" sz="1100" b="1" dirty="0"/>
              <a:t>Fig 2</a:t>
            </a:r>
            <a:r>
              <a:rPr lang="en-US" sz="1100" dirty="0"/>
              <a:t>). Each sample was thoroughly mixed, inoculated with 5 </a:t>
            </a:r>
            <a:r>
              <a:rPr lang="en-US" sz="1100" dirty="0" err="1"/>
              <a:t>μl</a:t>
            </a:r>
            <a:r>
              <a:rPr lang="en-US" sz="1100" dirty="0"/>
              <a:t> of bacterial suspension(s. typhimurium – TA100), mixed again, equally dispensed into a 96-well plate, and incubated at 37 degrees Celsius for nine days. Data collection began on day 3 and continued until day 9. Wells that appeared as purple were counted as negative results. Wells that appeared as yellow, or partial yellow, were counted as positive results. Statistical analysis was then performed.</a:t>
            </a:r>
          </a:p>
        </p:txBody>
      </p:sp>
    </p:spTree>
    <p:extLst>
      <p:ext uri="{BB962C8B-B14F-4D97-AF65-F5344CB8AC3E}">
        <p14:creationId xmlns:p14="http://schemas.microsoft.com/office/powerpoint/2010/main" val="1662263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Set-Up: </a:t>
            </a:r>
          </a:p>
        </p:txBody>
      </p:sp>
      <p:sp>
        <p:nvSpPr>
          <p:cNvPr id="3" name="Content Placeholder 2"/>
          <p:cNvSpPr>
            <a:spLocks noGrp="1"/>
          </p:cNvSpPr>
          <p:nvPr>
            <p:ph idx="1"/>
          </p:nvPr>
        </p:nvSpPr>
        <p:spPr>
          <a:xfrm>
            <a:off x="406400" y="1825625"/>
            <a:ext cx="11506200" cy="2403475"/>
          </a:xfrm>
        </p:spPr>
        <p:txBody>
          <a:bodyPr/>
          <a:lstStyle/>
          <a:p>
            <a:r>
              <a:rPr lang="en-US" dirty="0"/>
              <a:t>My test will be using a liquid culture</a:t>
            </a:r>
          </a:p>
          <a:p>
            <a:r>
              <a:rPr lang="en-US" dirty="0"/>
              <a:t>More sensitive than the pour-plate assay </a:t>
            </a:r>
          </a:p>
          <a:p>
            <a:r>
              <a:rPr lang="en-US" dirty="0"/>
              <a:t>Using 96-well plates (one per sample) </a:t>
            </a:r>
          </a:p>
          <a:p>
            <a:r>
              <a:rPr lang="en-US" dirty="0"/>
              <a:t>Test uses an indicator (Bromocresol purple) to determine bacterial growth, and thus the number of reverse mutants</a:t>
            </a:r>
          </a:p>
        </p:txBody>
      </p:sp>
      <p:pic>
        <p:nvPicPr>
          <p:cNvPr id="6" name="Picture 5"/>
          <p:cNvPicPr>
            <a:picLocks noChangeAspect="1"/>
          </p:cNvPicPr>
          <p:nvPr/>
        </p:nvPicPr>
        <p:blipFill>
          <a:blip r:embed="rId3"/>
          <a:stretch>
            <a:fillRect/>
          </a:stretch>
        </p:blipFill>
        <p:spPr>
          <a:xfrm>
            <a:off x="406400" y="4229100"/>
            <a:ext cx="2603500" cy="1739900"/>
          </a:xfrm>
          <a:prstGeom prst="rect">
            <a:avLst/>
          </a:prstGeom>
        </p:spPr>
      </p:pic>
      <p:pic>
        <p:nvPicPr>
          <p:cNvPr id="7" name="Picture 6"/>
          <p:cNvPicPr>
            <a:picLocks noChangeAspect="1"/>
          </p:cNvPicPr>
          <p:nvPr/>
        </p:nvPicPr>
        <p:blipFill>
          <a:blip r:embed="rId4"/>
          <a:stretch>
            <a:fillRect/>
          </a:stretch>
        </p:blipFill>
        <p:spPr>
          <a:xfrm>
            <a:off x="3340100" y="4229100"/>
            <a:ext cx="2590800" cy="1739900"/>
          </a:xfrm>
          <a:prstGeom prst="rect">
            <a:avLst/>
          </a:prstGeom>
        </p:spPr>
      </p:pic>
      <p:pic>
        <p:nvPicPr>
          <p:cNvPr id="8" name="Picture 7"/>
          <p:cNvPicPr>
            <a:picLocks noChangeAspect="1"/>
          </p:cNvPicPr>
          <p:nvPr/>
        </p:nvPicPr>
        <p:blipFill>
          <a:blip r:embed="rId5"/>
          <a:stretch>
            <a:fillRect/>
          </a:stretch>
        </p:blipFill>
        <p:spPr>
          <a:xfrm>
            <a:off x="6261100" y="4229100"/>
            <a:ext cx="2603500" cy="1739900"/>
          </a:xfrm>
          <a:prstGeom prst="rect">
            <a:avLst/>
          </a:prstGeom>
        </p:spPr>
      </p:pic>
      <p:pic>
        <p:nvPicPr>
          <p:cNvPr id="9" name="Picture 8"/>
          <p:cNvPicPr>
            <a:picLocks noChangeAspect="1"/>
          </p:cNvPicPr>
          <p:nvPr/>
        </p:nvPicPr>
        <p:blipFill>
          <a:blip r:embed="rId6"/>
          <a:stretch>
            <a:fillRect/>
          </a:stretch>
        </p:blipFill>
        <p:spPr>
          <a:xfrm>
            <a:off x="9194800" y="4229100"/>
            <a:ext cx="2590800" cy="1739900"/>
          </a:xfrm>
          <a:prstGeom prst="rect">
            <a:avLst/>
          </a:prstGeom>
        </p:spPr>
      </p:pic>
      <p:sp>
        <p:nvSpPr>
          <p:cNvPr id="10" name="TextBox 9"/>
          <p:cNvSpPr txBox="1"/>
          <p:nvPr/>
        </p:nvSpPr>
        <p:spPr>
          <a:xfrm>
            <a:off x="863600" y="6084332"/>
            <a:ext cx="1689100" cy="369332"/>
          </a:xfrm>
          <a:prstGeom prst="rect">
            <a:avLst/>
          </a:prstGeom>
          <a:noFill/>
        </p:spPr>
        <p:txBody>
          <a:bodyPr wrap="square" rtlCol="0">
            <a:spAutoFit/>
          </a:bodyPr>
          <a:lstStyle/>
          <a:p>
            <a:pPr algn="ctr"/>
            <a:r>
              <a:rPr lang="en-US" dirty="0"/>
              <a:t>Sterility  Control </a:t>
            </a:r>
          </a:p>
        </p:txBody>
      </p:sp>
      <p:sp>
        <p:nvSpPr>
          <p:cNvPr id="12" name="TextBox 11"/>
          <p:cNvSpPr txBox="1"/>
          <p:nvPr/>
        </p:nvSpPr>
        <p:spPr>
          <a:xfrm>
            <a:off x="3724275" y="6121400"/>
            <a:ext cx="1822450" cy="369332"/>
          </a:xfrm>
          <a:prstGeom prst="rect">
            <a:avLst/>
          </a:prstGeom>
          <a:noFill/>
        </p:spPr>
        <p:txBody>
          <a:bodyPr wrap="square" rtlCol="0">
            <a:spAutoFit/>
          </a:bodyPr>
          <a:lstStyle/>
          <a:p>
            <a:pPr algn="ctr"/>
            <a:r>
              <a:rPr lang="en-US" dirty="0"/>
              <a:t>Background plate </a:t>
            </a:r>
          </a:p>
        </p:txBody>
      </p:sp>
      <p:sp>
        <p:nvSpPr>
          <p:cNvPr id="13" name="TextBox 12"/>
          <p:cNvSpPr txBox="1"/>
          <p:nvPr/>
        </p:nvSpPr>
        <p:spPr>
          <a:xfrm>
            <a:off x="6751637" y="6121400"/>
            <a:ext cx="1689100" cy="369332"/>
          </a:xfrm>
          <a:prstGeom prst="rect">
            <a:avLst/>
          </a:prstGeom>
          <a:noFill/>
        </p:spPr>
        <p:txBody>
          <a:bodyPr wrap="square" rtlCol="0">
            <a:spAutoFit/>
          </a:bodyPr>
          <a:lstStyle/>
          <a:p>
            <a:pPr algn="ctr"/>
            <a:r>
              <a:rPr lang="en-US" dirty="0"/>
              <a:t>Test plate </a:t>
            </a:r>
          </a:p>
        </p:txBody>
      </p:sp>
      <p:sp>
        <p:nvSpPr>
          <p:cNvPr id="14" name="TextBox 13"/>
          <p:cNvSpPr txBox="1"/>
          <p:nvPr/>
        </p:nvSpPr>
        <p:spPr>
          <a:xfrm>
            <a:off x="9645650" y="6121400"/>
            <a:ext cx="1689100" cy="369332"/>
          </a:xfrm>
          <a:prstGeom prst="rect">
            <a:avLst/>
          </a:prstGeom>
          <a:noFill/>
        </p:spPr>
        <p:txBody>
          <a:bodyPr wrap="square" rtlCol="0">
            <a:spAutoFit/>
          </a:bodyPr>
          <a:lstStyle/>
          <a:p>
            <a:pPr algn="ctr"/>
            <a:r>
              <a:rPr lang="en-US" dirty="0"/>
              <a:t>Positive Control</a:t>
            </a:r>
          </a:p>
        </p:txBody>
      </p:sp>
    </p:spTree>
    <p:extLst>
      <p:ext uri="{BB962C8B-B14F-4D97-AF65-F5344CB8AC3E}">
        <p14:creationId xmlns:p14="http://schemas.microsoft.com/office/powerpoint/2010/main" val="507488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Set Up: </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3200" y="2019301"/>
            <a:ext cx="11696730" cy="4149574"/>
          </a:xfrm>
        </p:spPr>
      </p:pic>
    </p:spTree>
    <p:extLst>
      <p:ext uri="{BB962C8B-B14F-4D97-AF65-F5344CB8AC3E}">
        <p14:creationId xmlns:p14="http://schemas.microsoft.com/office/powerpoint/2010/main" val="19708493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Analysis </a:t>
            </a:r>
          </a:p>
        </p:txBody>
      </p:sp>
      <p:sp>
        <p:nvSpPr>
          <p:cNvPr id="3" name="Content Placeholder 2"/>
          <p:cNvSpPr>
            <a:spLocks noGrp="1"/>
          </p:cNvSpPr>
          <p:nvPr>
            <p:ph idx="1"/>
          </p:nvPr>
        </p:nvSpPr>
        <p:spPr>
          <a:xfrm>
            <a:off x="838200" y="1825625"/>
            <a:ext cx="4394200" cy="4351338"/>
          </a:xfrm>
        </p:spPr>
        <p:txBody>
          <a:bodyPr/>
          <a:lstStyle/>
          <a:p>
            <a:r>
              <a:rPr lang="en-US" dirty="0"/>
              <a:t>Using a chart that comes with the kit to compare test plates to the background</a:t>
            </a:r>
          </a:p>
          <a:p>
            <a:r>
              <a:rPr lang="en-US" dirty="0"/>
              <a:t>Similar test for comparing test plates to each other (i.e. comparing heated to untreated sample) </a:t>
            </a:r>
          </a:p>
          <a:p>
            <a:r>
              <a:rPr lang="en-US" dirty="0"/>
              <a:t>Data should be analyzed based on day 5 results </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850652983"/>
              </p:ext>
            </p:extLst>
          </p:nvPr>
        </p:nvGraphicFramePr>
        <p:xfrm>
          <a:off x="5397500" y="719666"/>
          <a:ext cx="5791200" cy="5530428"/>
        </p:xfrm>
        <a:graphic>
          <a:graphicData uri="http://schemas.openxmlformats.org/drawingml/2006/table">
            <a:tbl>
              <a:tblPr firstRow="1" bandRow="1">
                <a:tableStyleId>{5C22544A-7EE6-4342-B048-85BDC9FD1C3A}</a:tableStyleId>
              </a:tblPr>
              <a:tblGrid>
                <a:gridCol w="1558068">
                  <a:extLst>
                    <a:ext uri="{9D8B030D-6E8A-4147-A177-3AD203B41FA5}">
                      <a16:colId xmlns:a16="http://schemas.microsoft.com/office/drawing/2014/main" val="20000"/>
                    </a:ext>
                  </a:extLst>
                </a:gridCol>
                <a:gridCol w="1286732">
                  <a:extLst>
                    <a:ext uri="{9D8B030D-6E8A-4147-A177-3AD203B41FA5}">
                      <a16:colId xmlns:a16="http://schemas.microsoft.com/office/drawing/2014/main" val="20001"/>
                    </a:ext>
                  </a:extLst>
                </a:gridCol>
                <a:gridCol w="1447800">
                  <a:extLst>
                    <a:ext uri="{9D8B030D-6E8A-4147-A177-3AD203B41FA5}">
                      <a16:colId xmlns:a16="http://schemas.microsoft.com/office/drawing/2014/main" val="20002"/>
                    </a:ext>
                  </a:extLst>
                </a:gridCol>
                <a:gridCol w="1498600">
                  <a:extLst>
                    <a:ext uri="{9D8B030D-6E8A-4147-A177-3AD203B41FA5}">
                      <a16:colId xmlns:a16="http://schemas.microsoft.com/office/drawing/2014/main" val="20003"/>
                    </a:ext>
                  </a:extLst>
                </a:gridCol>
              </a:tblGrid>
              <a:tr h="1016847">
                <a:tc>
                  <a:txBody>
                    <a:bodyPr/>
                    <a:lstStyle/>
                    <a:p>
                      <a:r>
                        <a:rPr lang="en-US" dirty="0"/>
                        <a:t>NO. of Wells</a:t>
                      </a:r>
                      <a:r>
                        <a:rPr lang="en-US" baseline="0" dirty="0"/>
                        <a:t> + in background</a:t>
                      </a:r>
                      <a:endParaRPr lang="en-US" dirty="0"/>
                    </a:p>
                  </a:txBody>
                  <a:tcPr/>
                </a:tc>
                <a:tc>
                  <a:txBody>
                    <a:bodyPr/>
                    <a:lstStyle/>
                    <a:p>
                      <a:r>
                        <a:rPr lang="en-US" dirty="0"/>
                        <a:t>NO.</a:t>
                      </a:r>
                      <a:r>
                        <a:rPr lang="en-US" baseline="0" dirty="0"/>
                        <a:t> of wells + in test plate (p = .05)</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a:t>
                      </a:r>
                      <a:r>
                        <a:rPr lang="en-US" baseline="0" dirty="0"/>
                        <a:t> of wells + in test plate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(p = .01)</a:t>
                      </a:r>
                      <a:endParaRPr lang="en-US" dirty="0"/>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a:t>
                      </a:r>
                      <a:r>
                        <a:rPr lang="en-US" baseline="0" dirty="0"/>
                        <a:t> of wells + in test plate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(p = .001)</a:t>
                      </a:r>
                      <a:endParaRPr lang="en-US" dirty="0"/>
                    </a:p>
                    <a:p>
                      <a:endParaRPr lang="en-US" dirty="0"/>
                    </a:p>
                  </a:txBody>
                  <a:tcPr/>
                </a:tc>
                <a:extLst>
                  <a:ext uri="{0D108BD9-81ED-4DB2-BD59-A6C34878D82A}">
                    <a16:rowId xmlns:a16="http://schemas.microsoft.com/office/drawing/2014/main" val="10000"/>
                  </a:ext>
                </a:extLst>
              </a:tr>
              <a:tr h="1016847">
                <a:tc>
                  <a:txBody>
                    <a:bodyPr/>
                    <a:lstStyle/>
                    <a:p>
                      <a:r>
                        <a:rPr lang="en-US" dirty="0"/>
                        <a:t>4</a:t>
                      </a:r>
                    </a:p>
                  </a:txBody>
                  <a:tcPr/>
                </a:tc>
                <a:tc>
                  <a:txBody>
                    <a:bodyPr/>
                    <a:lstStyle/>
                    <a:p>
                      <a:r>
                        <a:rPr lang="en-US" dirty="0"/>
                        <a:t>10</a:t>
                      </a:r>
                    </a:p>
                  </a:txBody>
                  <a:tcPr/>
                </a:tc>
                <a:tc>
                  <a:txBody>
                    <a:bodyPr/>
                    <a:lstStyle/>
                    <a:p>
                      <a:r>
                        <a:rPr lang="en-US" dirty="0"/>
                        <a:t>14</a:t>
                      </a:r>
                    </a:p>
                  </a:txBody>
                  <a:tcPr/>
                </a:tc>
                <a:tc>
                  <a:txBody>
                    <a:bodyPr/>
                    <a:lstStyle/>
                    <a:p>
                      <a:r>
                        <a:rPr lang="en-US" dirty="0"/>
                        <a:t>19</a:t>
                      </a:r>
                    </a:p>
                  </a:txBody>
                  <a:tcPr/>
                </a:tc>
                <a:extLst>
                  <a:ext uri="{0D108BD9-81ED-4DB2-BD59-A6C34878D82A}">
                    <a16:rowId xmlns:a16="http://schemas.microsoft.com/office/drawing/2014/main" val="10001"/>
                  </a:ext>
                </a:extLst>
              </a:tr>
              <a:tr h="1016847">
                <a:tc>
                  <a:txBody>
                    <a:bodyPr/>
                    <a:lstStyle/>
                    <a:p>
                      <a:r>
                        <a:rPr lang="en-US" dirty="0"/>
                        <a:t>5</a:t>
                      </a:r>
                    </a:p>
                  </a:txBody>
                  <a:tcPr/>
                </a:tc>
                <a:tc>
                  <a:txBody>
                    <a:bodyPr/>
                    <a:lstStyle/>
                    <a:p>
                      <a:r>
                        <a:rPr lang="en-US" dirty="0"/>
                        <a:t>12</a:t>
                      </a:r>
                    </a:p>
                  </a:txBody>
                  <a:tcPr/>
                </a:tc>
                <a:tc>
                  <a:txBody>
                    <a:bodyPr/>
                    <a:lstStyle/>
                    <a:p>
                      <a:r>
                        <a:rPr lang="en-US" dirty="0"/>
                        <a:t>15</a:t>
                      </a:r>
                    </a:p>
                  </a:txBody>
                  <a:tcPr/>
                </a:tc>
                <a:tc>
                  <a:txBody>
                    <a:bodyPr/>
                    <a:lstStyle/>
                    <a:p>
                      <a:r>
                        <a:rPr lang="en-US" dirty="0"/>
                        <a:t>20</a:t>
                      </a:r>
                    </a:p>
                  </a:txBody>
                  <a:tcPr/>
                </a:tc>
                <a:extLst>
                  <a:ext uri="{0D108BD9-81ED-4DB2-BD59-A6C34878D82A}">
                    <a16:rowId xmlns:a16="http://schemas.microsoft.com/office/drawing/2014/main" val="10002"/>
                  </a:ext>
                </a:extLst>
              </a:tr>
              <a:tr h="1016847">
                <a:tc>
                  <a:txBody>
                    <a:bodyPr/>
                    <a:lstStyle/>
                    <a:p>
                      <a:r>
                        <a:rPr lang="en-US" dirty="0"/>
                        <a:t>6</a:t>
                      </a:r>
                    </a:p>
                  </a:txBody>
                  <a:tcPr/>
                </a:tc>
                <a:tc>
                  <a:txBody>
                    <a:bodyPr/>
                    <a:lstStyle/>
                    <a:p>
                      <a:r>
                        <a:rPr lang="en-US" dirty="0"/>
                        <a:t>13</a:t>
                      </a:r>
                    </a:p>
                  </a:txBody>
                  <a:tcPr/>
                </a:tc>
                <a:tc>
                  <a:txBody>
                    <a:bodyPr/>
                    <a:lstStyle/>
                    <a:p>
                      <a:r>
                        <a:rPr lang="en-US" dirty="0"/>
                        <a:t>17</a:t>
                      </a:r>
                    </a:p>
                  </a:txBody>
                  <a:tcPr/>
                </a:tc>
                <a:tc>
                  <a:txBody>
                    <a:bodyPr/>
                    <a:lstStyle/>
                    <a:p>
                      <a:r>
                        <a:rPr lang="en-US" dirty="0"/>
                        <a:t>21</a:t>
                      </a:r>
                    </a:p>
                  </a:txBody>
                  <a:tcPr/>
                </a:tc>
                <a:extLst>
                  <a:ext uri="{0D108BD9-81ED-4DB2-BD59-A6C34878D82A}">
                    <a16:rowId xmlns:a16="http://schemas.microsoft.com/office/drawing/2014/main" val="10003"/>
                  </a:ext>
                </a:extLst>
              </a:tr>
              <a:tr h="1016847">
                <a:tc>
                  <a:txBody>
                    <a:bodyPr/>
                    <a:lstStyle/>
                    <a:p>
                      <a:r>
                        <a:rPr lang="en-US" dirty="0"/>
                        <a:t>7</a:t>
                      </a:r>
                    </a:p>
                  </a:txBody>
                  <a:tcPr/>
                </a:tc>
                <a:tc>
                  <a:txBody>
                    <a:bodyPr/>
                    <a:lstStyle/>
                    <a:p>
                      <a:r>
                        <a:rPr lang="en-US" dirty="0"/>
                        <a:t>15</a:t>
                      </a:r>
                    </a:p>
                  </a:txBody>
                  <a:tcPr/>
                </a:tc>
                <a:tc>
                  <a:txBody>
                    <a:bodyPr/>
                    <a:lstStyle/>
                    <a:p>
                      <a:r>
                        <a:rPr lang="en-US" dirty="0"/>
                        <a:t>18</a:t>
                      </a:r>
                    </a:p>
                  </a:txBody>
                  <a:tcPr/>
                </a:tc>
                <a:tc>
                  <a:txBody>
                    <a:bodyPr/>
                    <a:lstStyle/>
                    <a:p>
                      <a:r>
                        <a:rPr lang="en-US" dirty="0"/>
                        <a:t>23</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034855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kern="1200" dirty="0">
                <a:solidFill>
                  <a:schemeClr val="tx1"/>
                </a:solidFill>
                <a:latin typeface="+mj-lt"/>
                <a:ea typeface="+mj-ea"/>
                <a:cs typeface="+mj-cs"/>
              </a:rPr>
              <a:t>Results: </a:t>
            </a:r>
          </a:p>
        </p:txBody>
      </p:sp>
      <p:graphicFrame>
        <p:nvGraphicFramePr>
          <p:cNvPr id="6" name="Content Placeholder 5">
            <a:extLst>
              <a:ext uri="{FF2B5EF4-FFF2-40B4-BE49-F238E27FC236}">
                <a16:creationId xmlns:a16="http://schemas.microsoft.com/office/drawing/2014/main" id="{D282DEF3-18C2-C046-A629-5133E6186B35}"/>
              </a:ext>
            </a:extLst>
          </p:cNvPr>
          <p:cNvGraphicFramePr>
            <a:graphicFrameLocks noGrp="1"/>
          </p:cNvGraphicFramePr>
          <p:nvPr>
            <p:ph idx="1"/>
            <p:extLst>
              <p:ext uri="{D42A27DB-BD31-4B8C-83A1-F6EECF244321}">
                <p14:modId xmlns:p14="http://schemas.microsoft.com/office/powerpoint/2010/main" val="1635269578"/>
              </p:ext>
            </p:extLst>
          </p:nvPr>
        </p:nvGraphicFramePr>
        <p:xfrm>
          <a:off x="2182271" y="1580928"/>
          <a:ext cx="7827457" cy="5016222"/>
        </p:xfrm>
        <a:graphic>
          <a:graphicData uri="http://schemas.openxmlformats.org/drawingml/2006/table">
            <a:tbl>
              <a:tblPr firstRow="1" firstCol="1" bandRow="1">
                <a:tableStyleId>{00A15C55-8517-42AA-B614-E9B94910E393}</a:tableStyleId>
              </a:tblPr>
              <a:tblGrid>
                <a:gridCol w="1173922">
                  <a:extLst>
                    <a:ext uri="{9D8B030D-6E8A-4147-A177-3AD203B41FA5}">
                      <a16:colId xmlns:a16="http://schemas.microsoft.com/office/drawing/2014/main" val="2133704289"/>
                    </a:ext>
                  </a:extLst>
                </a:gridCol>
                <a:gridCol w="950505">
                  <a:extLst>
                    <a:ext uri="{9D8B030D-6E8A-4147-A177-3AD203B41FA5}">
                      <a16:colId xmlns:a16="http://schemas.microsoft.com/office/drawing/2014/main" val="3519332940"/>
                    </a:ext>
                  </a:extLst>
                </a:gridCol>
                <a:gridCol w="950505">
                  <a:extLst>
                    <a:ext uri="{9D8B030D-6E8A-4147-A177-3AD203B41FA5}">
                      <a16:colId xmlns:a16="http://schemas.microsoft.com/office/drawing/2014/main" val="155107686"/>
                    </a:ext>
                  </a:extLst>
                </a:gridCol>
                <a:gridCol w="950505">
                  <a:extLst>
                    <a:ext uri="{9D8B030D-6E8A-4147-A177-3AD203B41FA5}">
                      <a16:colId xmlns:a16="http://schemas.microsoft.com/office/drawing/2014/main" val="1581012377"/>
                    </a:ext>
                  </a:extLst>
                </a:gridCol>
                <a:gridCol w="950505">
                  <a:extLst>
                    <a:ext uri="{9D8B030D-6E8A-4147-A177-3AD203B41FA5}">
                      <a16:colId xmlns:a16="http://schemas.microsoft.com/office/drawing/2014/main" val="2777168102"/>
                    </a:ext>
                  </a:extLst>
                </a:gridCol>
                <a:gridCol w="950505">
                  <a:extLst>
                    <a:ext uri="{9D8B030D-6E8A-4147-A177-3AD203B41FA5}">
                      <a16:colId xmlns:a16="http://schemas.microsoft.com/office/drawing/2014/main" val="3686795546"/>
                    </a:ext>
                  </a:extLst>
                </a:gridCol>
                <a:gridCol w="950505">
                  <a:extLst>
                    <a:ext uri="{9D8B030D-6E8A-4147-A177-3AD203B41FA5}">
                      <a16:colId xmlns:a16="http://schemas.microsoft.com/office/drawing/2014/main" val="3854691040"/>
                    </a:ext>
                  </a:extLst>
                </a:gridCol>
                <a:gridCol w="950505">
                  <a:extLst>
                    <a:ext uri="{9D8B030D-6E8A-4147-A177-3AD203B41FA5}">
                      <a16:colId xmlns:a16="http://schemas.microsoft.com/office/drawing/2014/main" val="3050107560"/>
                    </a:ext>
                  </a:extLst>
                </a:gridCol>
              </a:tblGrid>
              <a:tr h="401681">
                <a:tc>
                  <a:txBody>
                    <a:bodyPr/>
                    <a:lstStyle/>
                    <a:p>
                      <a:endParaRPr lang="en-US" sz="1000" b="1" dirty="0">
                        <a:solidFill>
                          <a:schemeClr val="bg1"/>
                        </a:solidFill>
                        <a:effectLst/>
                        <a:latin typeface="Calibri" panose="020F0502020204030204" pitchFamily="34" charset="0"/>
                        <a:cs typeface="Times New Roman" panose="02020603050405020304" pitchFamily="18" charset="0"/>
                      </a:endParaRPr>
                    </a:p>
                  </a:txBody>
                  <a:tcPr marL="117584" marR="70551" marT="70551" marB="70551" anchor="b"/>
                </a:tc>
                <a:tc>
                  <a:txBody>
                    <a:bodyPr/>
                    <a:lstStyle/>
                    <a:p>
                      <a:pPr marL="0" marR="0">
                        <a:lnSpc>
                          <a:spcPct val="200000"/>
                        </a:lnSpc>
                        <a:spcBef>
                          <a:spcPts val="0"/>
                        </a:spcBef>
                        <a:spcAft>
                          <a:spcPts val="0"/>
                        </a:spcAft>
                      </a:pPr>
                      <a:r>
                        <a:rPr lang="en-US" sz="1000" dirty="0">
                          <a:effectLst/>
                        </a:rPr>
                        <a:t>Day 3</a:t>
                      </a:r>
                      <a:endParaRPr lang="en-US"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70551" marT="70551" marB="70551" anchor="b"/>
                </a:tc>
                <a:tc>
                  <a:txBody>
                    <a:bodyPr/>
                    <a:lstStyle/>
                    <a:p>
                      <a:pPr marL="0" marR="0">
                        <a:lnSpc>
                          <a:spcPct val="200000"/>
                        </a:lnSpc>
                        <a:spcBef>
                          <a:spcPts val="0"/>
                        </a:spcBef>
                        <a:spcAft>
                          <a:spcPts val="0"/>
                        </a:spcAft>
                      </a:pPr>
                      <a:r>
                        <a:rPr lang="en-US" sz="1000">
                          <a:effectLst/>
                        </a:rPr>
                        <a:t>Day 4 </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70551" marT="70551" marB="70551" anchor="b"/>
                </a:tc>
                <a:tc>
                  <a:txBody>
                    <a:bodyPr/>
                    <a:lstStyle/>
                    <a:p>
                      <a:pPr marL="0" marR="0">
                        <a:lnSpc>
                          <a:spcPct val="200000"/>
                        </a:lnSpc>
                        <a:spcBef>
                          <a:spcPts val="0"/>
                        </a:spcBef>
                        <a:spcAft>
                          <a:spcPts val="0"/>
                        </a:spcAft>
                      </a:pPr>
                      <a:r>
                        <a:rPr lang="en-US" sz="1000">
                          <a:effectLst/>
                        </a:rPr>
                        <a:t>Day 5 </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70551" marT="70551" marB="70551" anchor="b"/>
                </a:tc>
                <a:tc>
                  <a:txBody>
                    <a:bodyPr/>
                    <a:lstStyle/>
                    <a:p>
                      <a:pPr marL="0" marR="0">
                        <a:lnSpc>
                          <a:spcPct val="200000"/>
                        </a:lnSpc>
                        <a:spcBef>
                          <a:spcPts val="0"/>
                        </a:spcBef>
                        <a:spcAft>
                          <a:spcPts val="0"/>
                        </a:spcAft>
                      </a:pPr>
                      <a:r>
                        <a:rPr lang="en-US" sz="1000">
                          <a:effectLst/>
                        </a:rPr>
                        <a:t>Day 6 </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70551" marT="70551" marB="70551" anchor="b"/>
                </a:tc>
                <a:tc>
                  <a:txBody>
                    <a:bodyPr/>
                    <a:lstStyle/>
                    <a:p>
                      <a:pPr marL="0" marR="0">
                        <a:lnSpc>
                          <a:spcPct val="200000"/>
                        </a:lnSpc>
                        <a:spcBef>
                          <a:spcPts val="0"/>
                        </a:spcBef>
                        <a:spcAft>
                          <a:spcPts val="0"/>
                        </a:spcAft>
                      </a:pPr>
                      <a:r>
                        <a:rPr lang="en-US" sz="1000">
                          <a:effectLst/>
                        </a:rPr>
                        <a:t>Day 7 </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70551" marT="70551" marB="70551" anchor="b"/>
                </a:tc>
                <a:tc>
                  <a:txBody>
                    <a:bodyPr/>
                    <a:lstStyle/>
                    <a:p>
                      <a:pPr marL="0" marR="0">
                        <a:lnSpc>
                          <a:spcPct val="200000"/>
                        </a:lnSpc>
                        <a:spcBef>
                          <a:spcPts val="0"/>
                        </a:spcBef>
                        <a:spcAft>
                          <a:spcPts val="0"/>
                        </a:spcAft>
                      </a:pPr>
                      <a:r>
                        <a:rPr lang="en-US" sz="1000">
                          <a:effectLst/>
                        </a:rPr>
                        <a:t>Day 8 </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70551" marT="70551" marB="70551" anchor="b"/>
                </a:tc>
                <a:tc>
                  <a:txBody>
                    <a:bodyPr/>
                    <a:lstStyle/>
                    <a:p>
                      <a:pPr marL="0" marR="0">
                        <a:lnSpc>
                          <a:spcPct val="200000"/>
                        </a:lnSpc>
                        <a:spcBef>
                          <a:spcPts val="0"/>
                        </a:spcBef>
                        <a:spcAft>
                          <a:spcPts val="0"/>
                        </a:spcAft>
                      </a:pPr>
                      <a:r>
                        <a:rPr lang="en-US" sz="1000">
                          <a:effectLst/>
                        </a:rPr>
                        <a:t>Day 9 </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70551" marT="70551" marB="70551" anchor="b"/>
                </a:tc>
                <a:extLst>
                  <a:ext uri="{0D108BD9-81ED-4DB2-BD59-A6C34878D82A}">
                    <a16:rowId xmlns:a16="http://schemas.microsoft.com/office/drawing/2014/main" val="2317432054"/>
                  </a:ext>
                </a:extLst>
              </a:tr>
              <a:tr h="329139">
                <a:tc>
                  <a:txBody>
                    <a:bodyPr/>
                    <a:lstStyle/>
                    <a:p>
                      <a:pPr marL="0" marR="0">
                        <a:lnSpc>
                          <a:spcPct val="200000"/>
                        </a:lnSpc>
                        <a:spcBef>
                          <a:spcPts val="0"/>
                        </a:spcBef>
                        <a:spcAft>
                          <a:spcPts val="0"/>
                        </a:spcAft>
                      </a:pPr>
                      <a:r>
                        <a:rPr lang="en-US" sz="1000" dirty="0">
                          <a:effectLst/>
                        </a:rPr>
                        <a:t>Sterility Control </a:t>
                      </a:r>
                      <a:endParaRPr lang="en-US" sz="1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0</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0</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0</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0</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0</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0</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0</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extLst>
                  <a:ext uri="{0D108BD9-81ED-4DB2-BD59-A6C34878D82A}">
                    <a16:rowId xmlns:a16="http://schemas.microsoft.com/office/drawing/2014/main" val="4130257246"/>
                  </a:ext>
                </a:extLst>
              </a:tr>
              <a:tr h="329139">
                <a:tc>
                  <a:txBody>
                    <a:bodyPr/>
                    <a:lstStyle/>
                    <a:p>
                      <a:pPr marL="0" marR="0">
                        <a:lnSpc>
                          <a:spcPct val="200000"/>
                        </a:lnSpc>
                        <a:spcBef>
                          <a:spcPts val="0"/>
                        </a:spcBef>
                        <a:spcAft>
                          <a:spcPts val="0"/>
                        </a:spcAft>
                      </a:pPr>
                      <a:r>
                        <a:rPr lang="en-US" sz="1000">
                          <a:effectLst/>
                        </a:rPr>
                        <a:t>Positive Control </a:t>
                      </a:r>
                      <a:endParaRPr lang="en-US" sz="10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dirty="0">
                          <a:effectLst/>
                        </a:rPr>
                        <a:t>22</a:t>
                      </a:r>
                      <a:endParaRPr lang="en-US"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34</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60</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70</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81</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85</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85</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extLst>
                  <a:ext uri="{0D108BD9-81ED-4DB2-BD59-A6C34878D82A}">
                    <a16:rowId xmlns:a16="http://schemas.microsoft.com/office/drawing/2014/main" val="3304199756"/>
                  </a:ext>
                </a:extLst>
              </a:tr>
              <a:tr h="329139">
                <a:tc>
                  <a:txBody>
                    <a:bodyPr/>
                    <a:lstStyle/>
                    <a:p>
                      <a:pPr marL="0" marR="0">
                        <a:lnSpc>
                          <a:spcPct val="200000"/>
                        </a:lnSpc>
                        <a:spcBef>
                          <a:spcPts val="0"/>
                        </a:spcBef>
                        <a:spcAft>
                          <a:spcPts val="0"/>
                        </a:spcAft>
                      </a:pPr>
                      <a:r>
                        <a:rPr lang="en-US" sz="1000">
                          <a:effectLst/>
                        </a:rPr>
                        <a:t>Negative Control </a:t>
                      </a:r>
                      <a:endParaRPr lang="en-US" sz="10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10</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dirty="0">
                          <a:effectLst/>
                        </a:rPr>
                        <a:t>10</a:t>
                      </a:r>
                      <a:endParaRPr lang="en-US"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13</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14</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17</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18</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19</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extLst>
                  <a:ext uri="{0D108BD9-81ED-4DB2-BD59-A6C34878D82A}">
                    <a16:rowId xmlns:a16="http://schemas.microsoft.com/office/drawing/2014/main" val="1607575456"/>
                  </a:ext>
                </a:extLst>
              </a:tr>
              <a:tr h="329139">
                <a:tc>
                  <a:txBody>
                    <a:bodyPr/>
                    <a:lstStyle/>
                    <a:p>
                      <a:pPr marL="0" marR="0">
                        <a:lnSpc>
                          <a:spcPct val="200000"/>
                        </a:lnSpc>
                        <a:spcBef>
                          <a:spcPts val="0"/>
                        </a:spcBef>
                        <a:spcAft>
                          <a:spcPts val="0"/>
                        </a:spcAft>
                      </a:pPr>
                      <a:r>
                        <a:rPr lang="en-US" sz="1000">
                          <a:effectLst/>
                        </a:rPr>
                        <a:t>Mint - H </a:t>
                      </a:r>
                      <a:endParaRPr lang="en-US" sz="10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5</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dirty="0">
                          <a:effectLst/>
                        </a:rPr>
                        <a:t>5</a:t>
                      </a:r>
                      <a:endParaRPr lang="en-US"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dirty="0">
                          <a:effectLst/>
                        </a:rPr>
                        <a:t>6</a:t>
                      </a:r>
                      <a:endParaRPr lang="en-US"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9</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10</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11</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13</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extLst>
                  <a:ext uri="{0D108BD9-81ED-4DB2-BD59-A6C34878D82A}">
                    <a16:rowId xmlns:a16="http://schemas.microsoft.com/office/drawing/2014/main" val="2163438684"/>
                  </a:ext>
                </a:extLst>
              </a:tr>
              <a:tr h="329139">
                <a:tc>
                  <a:txBody>
                    <a:bodyPr/>
                    <a:lstStyle/>
                    <a:p>
                      <a:pPr marL="0" marR="0">
                        <a:lnSpc>
                          <a:spcPct val="200000"/>
                        </a:lnSpc>
                        <a:spcBef>
                          <a:spcPts val="0"/>
                        </a:spcBef>
                        <a:spcAft>
                          <a:spcPts val="0"/>
                        </a:spcAft>
                      </a:pPr>
                      <a:r>
                        <a:rPr lang="en-US" sz="1000">
                          <a:effectLst/>
                        </a:rPr>
                        <a:t>Mint - S </a:t>
                      </a:r>
                      <a:endParaRPr lang="en-US" sz="10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5</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7</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dirty="0">
                          <a:effectLst/>
                        </a:rPr>
                        <a:t>8</a:t>
                      </a:r>
                      <a:endParaRPr lang="en-US"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dirty="0">
                          <a:effectLst/>
                        </a:rPr>
                        <a:t>9</a:t>
                      </a:r>
                      <a:endParaRPr lang="en-US"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11</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12</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16</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extLst>
                  <a:ext uri="{0D108BD9-81ED-4DB2-BD59-A6C34878D82A}">
                    <a16:rowId xmlns:a16="http://schemas.microsoft.com/office/drawing/2014/main" val="3686209805"/>
                  </a:ext>
                </a:extLst>
              </a:tr>
              <a:tr h="329139">
                <a:tc>
                  <a:txBody>
                    <a:bodyPr/>
                    <a:lstStyle/>
                    <a:p>
                      <a:pPr marL="0" marR="0">
                        <a:lnSpc>
                          <a:spcPct val="200000"/>
                        </a:lnSpc>
                        <a:spcBef>
                          <a:spcPts val="0"/>
                        </a:spcBef>
                        <a:spcAft>
                          <a:spcPts val="0"/>
                        </a:spcAft>
                      </a:pPr>
                      <a:r>
                        <a:rPr lang="en-US" sz="1000">
                          <a:effectLst/>
                        </a:rPr>
                        <a:t>Mint - A </a:t>
                      </a:r>
                      <a:endParaRPr lang="en-US" sz="10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9</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10</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13</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dirty="0">
                          <a:effectLst/>
                        </a:rPr>
                        <a:t>16</a:t>
                      </a:r>
                      <a:endParaRPr lang="en-US"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24</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dirty="0">
                          <a:effectLst/>
                          <a:highlight>
                            <a:srgbClr val="D3D3D3"/>
                          </a:highlight>
                        </a:rPr>
                        <a:t>32</a:t>
                      </a:r>
                      <a:endParaRPr lang="en-US"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highlight>
                            <a:srgbClr val="D3D3D3"/>
                          </a:highlight>
                        </a:rPr>
                        <a:t>38</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extLst>
                  <a:ext uri="{0D108BD9-81ED-4DB2-BD59-A6C34878D82A}">
                    <a16:rowId xmlns:a16="http://schemas.microsoft.com/office/drawing/2014/main" val="1424864102"/>
                  </a:ext>
                </a:extLst>
              </a:tr>
              <a:tr h="329139">
                <a:tc>
                  <a:txBody>
                    <a:bodyPr/>
                    <a:lstStyle/>
                    <a:p>
                      <a:pPr marL="0" marR="0">
                        <a:lnSpc>
                          <a:spcPct val="200000"/>
                        </a:lnSpc>
                        <a:spcBef>
                          <a:spcPts val="0"/>
                        </a:spcBef>
                        <a:spcAft>
                          <a:spcPts val="0"/>
                        </a:spcAft>
                      </a:pPr>
                      <a:r>
                        <a:rPr lang="en-US" sz="1000">
                          <a:effectLst/>
                        </a:rPr>
                        <a:t>VT - H </a:t>
                      </a:r>
                      <a:endParaRPr lang="en-US" sz="10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10</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11</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15</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15</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dirty="0">
                          <a:effectLst/>
                        </a:rPr>
                        <a:t>16</a:t>
                      </a:r>
                      <a:endParaRPr lang="en-US"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17</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20</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extLst>
                  <a:ext uri="{0D108BD9-81ED-4DB2-BD59-A6C34878D82A}">
                    <a16:rowId xmlns:a16="http://schemas.microsoft.com/office/drawing/2014/main" val="4048630886"/>
                  </a:ext>
                </a:extLst>
              </a:tr>
              <a:tr h="329139">
                <a:tc>
                  <a:txBody>
                    <a:bodyPr/>
                    <a:lstStyle/>
                    <a:p>
                      <a:pPr marL="0" marR="0">
                        <a:lnSpc>
                          <a:spcPct val="200000"/>
                        </a:lnSpc>
                        <a:spcBef>
                          <a:spcPts val="0"/>
                        </a:spcBef>
                        <a:spcAft>
                          <a:spcPts val="0"/>
                        </a:spcAft>
                      </a:pPr>
                      <a:r>
                        <a:rPr lang="en-US" sz="1000">
                          <a:effectLst/>
                        </a:rPr>
                        <a:t>VT - S </a:t>
                      </a:r>
                      <a:endParaRPr lang="en-US" sz="10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7</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8</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10</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15</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dirty="0">
                          <a:effectLst/>
                        </a:rPr>
                        <a:t>20</a:t>
                      </a:r>
                      <a:endParaRPr lang="en-US"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dirty="0">
                          <a:effectLst/>
                        </a:rPr>
                        <a:t>21</a:t>
                      </a:r>
                      <a:endParaRPr lang="en-US"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25</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extLst>
                  <a:ext uri="{0D108BD9-81ED-4DB2-BD59-A6C34878D82A}">
                    <a16:rowId xmlns:a16="http://schemas.microsoft.com/office/drawing/2014/main" val="3483753882"/>
                  </a:ext>
                </a:extLst>
              </a:tr>
              <a:tr h="329139">
                <a:tc>
                  <a:txBody>
                    <a:bodyPr/>
                    <a:lstStyle/>
                    <a:p>
                      <a:pPr marL="0" marR="0">
                        <a:lnSpc>
                          <a:spcPct val="200000"/>
                        </a:lnSpc>
                        <a:spcBef>
                          <a:spcPts val="0"/>
                        </a:spcBef>
                        <a:spcAft>
                          <a:spcPts val="0"/>
                        </a:spcAft>
                      </a:pPr>
                      <a:r>
                        <a:rPr lang="en-US" sz="1000">
                          <a:effectLst/>
                        </a:rPr>
                        <a:t>VT - A </a:t>
                      </a:r>
                      <a:endParaRPr lang="en-US" sz="10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7</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7</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8</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12</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13</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dirty="0">
                          <a:effectLst/>
                        </a:rPr>
                        <a:t>15</a:t>
                      </a:r>
                      <a:endParaRPr lang="en-US"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20</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extLst>
                  <a:ext uri="{0D108BD9-81ED-4DB2-BD59-A6C34878D82A}">
                    <a16:rowId xmlns:a16="http://schemas.microsoft.com/office/drawing/2014/main" val="26920684"/>
                  </a:ext>
                </a:extLst>
              </a:tr>
              <a:tr h="329139">
                <a:tc>
                  <a:txBody>
                    <a:bodyPr/>
                    <a:lstStyle/>
                    <a:p>
                      <a:pPr marL="0" marR="0">
                        <a:lnSpc>
                          <a:spcPct val="200000"/>
                        </a:lnSpc>
                        <a:spcBef>
                          <a:spcPts val="0"/>
                        </a:spcBef>
                        <a:spcAft>
                          <a:spcPts val="0"/>
                        </a:spcAft>
                      </a:pPr>
                      <a:r>
                        <a:rPr lang="en-US" sz="1000">
                          <a:effectLst/>
                        </a:rPr>
                        <a:t>Menthol - H</a:t>
                      </a:r>
                      <a:endParaRPr lang="en-US" sz="10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6</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8</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12</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15</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16</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17</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dirty="0">
                          <a:effectLst/>
                        </a:rPr>
                        <a:t>22</a:t>
                      </a:r>
                      <a:endParaRPr lang="en-US"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extLst>
                  <a:ext uri="{0D108BD9-81ED-4DB2-BD59-A6C34878D82A}">
                    <a16:rowId xmlns:a16="http://schemas.microsoft.com/office/drawing/2014/main" val="536831106"/>
                  </a:ext>
                </a:extLst>
              </a:tr>
              <a:tr h="329139">
                <a:tc>
                  <a:txBody>
                    <a:bodyPr/>
                    <a:lstStyle/>
                    <a:p>
                      <a:pPr marL="0" marR="0">
                        <a:lnSpc>
                          <a:spcPct val="200000"/>
                        </a:lnSpc>
                        <a:spcBef>
                          <a:spcPts val="0"/>
                        </a:spcBef>
                        <a:spcAft>
                          <a:spcPts val="0"/>
                        </a:spcAft>
                      </a:pPr>
                      <a:r>
                        <a:rPr lang="en-US" sz="1000">
                          <a:effectLst/>
                        </a:rPr>
                        <a:t>Menthol - S </a:t>
                      </a:r>
                      <a:endParaRPr lang="en-US" sz="10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3</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5</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9</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10</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15</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16</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dirty="0">
                          <a:effectLst/>
                        </a:rPr>
                        <a:t>21</a:t>
                      </a:r>
                      <a:endParaRPr lang="en-US"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extLst>
                  <a:ext uri="{0D108BD9-81ED-4DB2-BD59-A6C34878D82A}">
                    <a16:rowId xmlns:a16="http://schemas.microsoft.com/office/drawing/2014/main" val="113662300"/>
                  </a:ext>
                </a:extLst>
              </a:tr>
              <a:tr h="329139">
                <a:tc>
                  <a:txBody>
                    <a:bodyPr/>
                    <a:lstStyle/>
                    <a:p>
                      <a:pPr marL="0" marR="0">
                        <a:lnSpc>
                          <a:spcPct val="200000"/>
                        </a:lnSpc>
                        <a:spcBef>
                          <a:spcPts val="0"/>
                        </a:spcBef>
                        <a:spcAft>
                          <a:spcPts val="0"/>
                        </a:spcAft>
                      </a:pPr>
                      <a:r>
                        <a:rPr lang="en-US" sz="1000">
                          <a:effectLst/>
                        </a:rPr>
                        <a:t>Menthol - A </a:t>
                      </a:r>
                      <a:endParaRPr lang="en-US" sz="10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5</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5</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5</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7</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7</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a:effectLst/>
                        </a:rPr>
                        <a:t>12</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tc>
                  <a:txBody>
                    <a:bodyPr/>
                    <a:lstStyle/>
                    <a:p>
                      <a:pPr marL="0" marR="0">
                        <a:lnSpc>
                          <a:spcPct val="200000"/>
                        </a:lnSpc>
                        <a:spcBef>
                          <a:spcPts val="0"/>
                        </a:spcBef>
                        <a:spcAft>
                          <a:spcPts val="0"/>
                        </a:spcAft>
                      </a:pPr>
                      <a:r>
                        <a:rPr lang="en-US" sz="1000" dirty="0">
                          <a:effectLst/>
                        </a:rPr>
                        <a:t>13</a:t>
                      </a:r>
                      <a:endParaRPr lang="en-US"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7584" marR="61144" marT="61144" marB="61144" anchor="b"/>
                </a:tc>
                <a:extLst>
                  <a:ext uri="{0D108BD9-81ED-4DB2-BD59-A6C34878D82A}">
                    <a16:rowId xmlns:a16="http://schemas.microsoft.com/office/drawing/2014/main" val="1222375395"/>
                  </a:ext>
                </a:extLst>
              </a:tr>
            </a:tbl>
          </a:graphicData>
        </a:graphic>
      </p:graphicFrame>
    </p:spTree>
    <p:extLst>
      <p:ext uri="{BB962C8B-B14F-4D97-AF65-F5344CB8AC3E}">
        <p14:creationId xmlns:p14="http://schemas.microsoft.com/office/powerpoint/2010/main" val="833616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76513-B606-BD4B-BA97-EAA030E936AC}"/>
              </a:ext>
            </a:extLst>
          </p:cNvPr>
          <p:cNvSpPr>
            <a:spLocks noGrp="1"/>
          </p:cNvSpPr>
          <p:nvPr>
            <p:ph type="title"/>
          </p:nvPr>
        </p:nvSpPr>
        <p:spPr>
          <a:xfrm>
            <a:off x="738760" y="574170"/>
            <a:ext cx="10515600" cy="1325563"/>
          </a:xfrm>
        </p:spPr>
        <p:txBody>
          <a:bodyPr/>
          <a:lstStyle/>
          <a:p>
            <a:r>
              <a:rPr lang="en-US" dirty="0"/>
              <a:t>Results </a:t>
            </a:r>
          </a:p>
        </p:txBody>
      </p:sp>
      <p:graphicFrame>
        <p:nvGraphicFramePr>
          <p:cNvPr id="4" name="Chart 3">
            <a:extLst>
              <a:ext uri="{FF2B5EF4-FFF2-40B4-BE49-F238E27FC236}">
                <a16:creationId xmlns:a16="http://schemas.microsoft.com/office/drawing/2014/main" id="{2E0C126A-9378-8D4C-9109-0C64760DBBAF}"/>
              </a:ext>
            </a:extLst>
          </p:cNvPr>
          <p:cNvGraphicFramePr>
            <a:graphicFrameLocks/>
          </p:cNvGraphicFramePr>
          <p:nvPr>
            <p:extLst>
              <p:ext uri="{D42A27DB-BD31-4B8C-83A1-F6EECF244321}">
                <p14:modId xmlns:p14="http://schemas.microsoft.com/office/powerpoint/2010/main" val="1574828086"/>
              </p:ext>
            </p:extLst>
          </p:nvPr>
        </p:nvGraphicFramePr>
        <p:xfrm>
          <a:off x="65582" y="2576491"/>
          <a:ext cx="4135158" cy="389596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443704A9-EB9B-9D40-AC43-E26A9BBF3342}"/>
              </a:ext>
            </a:extLst>
          </p:cNvPr>
          <p:cNvGraphicFramePr>
            <a:graphicFrameLocks/>
          </p:cNvGraphicFramePr>
          <p:nvPr>
            <p:extLst>
              <p:ext uri="{D42A27DB-BD31-4B8C-83A1-F6EECF244321}">
                <p14:modId xmlns:p14="http://schemas.microsoft.com/office/powerpoint/2010/main" val="736028655"/>
              </p:ext>
            </p:extLst>
          </p:nvPr>
        </p:nvGraphicFramePr>
        <p:xfrm>
          <a:off x="3850342" y="2423014"/>
          <a:ext cx="4114800" cy="412492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a:extLst>
              <a:ext uri="{FF2B5EF4-FFF2-40B4-BE49-F238E27FC236}">
                <a16:creationId xmlns:a16="http://schemas.microsoft.com/office/drawing/2014/main" id="{4B307B33-EBB2-A74A-994B-9003037B729A}"/>
              </a:ext>
            </a:extLst>
          </p:cNvPr>
          <p:cNvGraphicFramePr>
            <a:graphicFrameLocks/>
          </p:cNvGraphicFramePr>
          <p:nvPr>
            <p:extLst>
              <p:ext uri="{D42A27DB-BD31-4B8C-83A1-F6EECF244321}">
                <p14:modId xmlns:p14="http://schemas.microsoft.com/office/powerpoint/2010/main" val="3749634489"/>
              </p:ext>
            </p:extLst>
          </p:nvPr>
        </p:nvGraphicFramePr>
        <p:xfrm>
          <a:off x="7760809" y="2702014"/>
          <a:ext cx="4365609" cy="3790861"/>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a:extLst>
              <a:ext uri="{FF2B5EF4-FFF2-40B4-BE49-F238E27FC236}">
                <a16:creationId xmlns:a16="http://schemas.microsoft.com/office/drawing/2014/main" id="{69DEE8A4-59C0-6144-8EEB-62ACF1EB9F47}"/>
              </a:ext>
            </a:extLst>
          </p:cNvPr>
          <p:cNvSpPr txBox="1"/>
          <p:nvPr/>
        </p:nvSpPr>
        <p:spPr>
          <a:xfrm>
            <a:off x="424311" y="5708521"/>
            <a:ext cx="3870960" cy="584775"/>
          </a:xfrm>
          <a:prstGeom prst="rect">
            <a:avLst/>
          </a:prstGeom>
          <a:noFill/>
        </p:spPr>
        <p:txBody>
          <a:bodyPr wrap="square" rtlCol="0">
            <a:spAutoFit/>
          </a:bodyPr>
          <a:lstStyle/>
          <a:p>
            <a:r>
              <a:rPr lang="en-US" sz="1600" dirty="0">
                <a:solidFill>
                  <a:schemeClr val="accent4">
                    <a:lumMod val="75000"/>
                  </a:schemeClr>
                </a:solidFill>
              </a:rPr>
              <a:t>____</a:t>
            </a:r>
            <a:r>
              <a:rPr lang="en-US" sz="1600" dirty="0">
                <a:solidFill>
                  <a:srgbClr val="00B0F0"/>
                </a:solidFill>
              </a:rPr>
              <a:t> </a:t>
            </a:r>
            <a:r>
              <a:rPr lang="en-US" sz="1600" dirty="0">
                <a:solidFill>
                  <a:schemeClr val="bg1"/>
                </a:solidFill>
              </a:rPr>
              <a:t>Negative Control</a:t>
            </a:r>
            <a:r>
              <a:rPr lang="en-US" sz="1600" dirty="0">
                <a:solidFill>
                  <a:schemeClr val="accent4">
                    <a:lumMod val="50000"/>
                  </a:schemeClr>
                </a:solidFill>
              </a:rPr>
              <a:t>	</a:t>
            </a:r>
            <a:r>
              <a:rPr lang="en-US" sz="1600" dirty="0">
                <a:solidFill>
                  <a:srgbClr val="FF0000"/>
                </a:solidFill>
              </a:rPr>
              <a:t>___ </a:t>
            </a:r>
            <a:r>
              <a:rPr lang="en-US" sz="1600" dirty="0">
                <a:solidFill>
                  <a:schemeClr val="bg1"/>
                </a:solidFill>
              </a:rPr>
              <a:t>Mint</a:t>
            </a:r>
            <a:r>
              <a:rPr lang="en-US" sz="1600" dirty="0">
                <a:solidFill>
                  <a:schemeClr val="accent4">
                    <a:lumMod val="50000"/>
                  </a:schemeClr>
                </a:solidFill>
              </a:rPr>
              <a:t> </a:t>
            </a:r>
            <a:r>
              <a:rPr lang="mr-IN" sz="1600" dirty="0">
                <a:solidFill>
                  <a:schemeClr val="bg1"/>
                </a:solidFill>
              </a:rPr>
              <a:t>–</a:t>
            </a:r>
            <a:r>
              <a:rPr lang="en-US" sz="1600" dirty="0">
                <a:solidFill>
                  <a:schemeClr val="bg1"/>
                </a:solidFill>
              </a:rPr>
              <a:t> A</a:t>
            </a:r>
            <a:r>
              <a:rPr lang="en-US" sz="1600" dirty="0">
                <a:solidFill>
                  <a:schemeClr val="accent4">
                    <a:lumMod val="50000"/>
                  </a:schemeClr>
                </a:solidFill>
              </a:rPr>
              <a:t> </a:t>
            </a:r>
          </a:p>
          <a:p>
            <a:r>
              <a:rPr lang="en-US" sz="1600" dirty="0">
                <a:solidFill>
                  <a:schemeClr val="bg1">
                    <a:lumMod val="50000"/>
                  </a:schemeClr>
                </a:solidFill>
              </a:rPr>
              <a:t>____ </a:t>
            </a:r>
            <a:r>
              <a:rPr lang="en-US" sz="1600" dirty="0">
                <a:solidFill>
                  <a:schemeClr val="bg1"/>
                </a:solidFill>
              </a:rPr>
              <a:t>Mint </a:t>
            </a:r>
            <a:r>
              <a:rPr lang="mr-IN" sz="1600" dirty="0">
                <a:solidFill>
                  <a:schemeClr val="bg1"/>
                </a:solidFill>
              </a:rPr>
              <a:t>–</a:t>
            </a:r>
            <a:r>
              <a:rPr lang="en-US" sz="1600" dirty="0">
                <a:solidFill>
                  <a:schemeClr val="bg1"/>
                </a:solidFill>
              </a:rPr>
              <a:t> H 		</a:t>
            </a:r>
            <a:r>
              <a:rPr lang="en-US" sz="1600" dirty="0">
                <a:solidFill>
                  <a:schemeClr val="accent4">
                    <a:lumMod val="50000"/>
                  </a:schemeClr>
                </a:solidFill>
              </a:rPr>
              <a:t>	</a:t>
            </a:r>
            <a:r>
              <a:rPr lang="en-US" sz="1600" dirty="0">
                <a:solidFill>
                  <a:schemeClr val="tx1">
                    <a:lumMod val="95000"/>
                    <a:lumOff val="5000"/>
                  </a:schemeClr>
                </a:solidFill>
              </a:rPr>
              <a:t>___ </a:t>
            </a:r>
            <a:r>
              <a:rPr lang="en-US" sz="1600" dirty="0">
                <a:solidFill>
                  <a:schemeClr val="bg1"/>
                </a:solidFill>
              </a:rPr>
              <a:t>Mint </a:t>
            </a:r>
            <a:r>
              <a:rPr lang="mr-IN" sz="1600" dirty="0">
                <a:solidFill>
                  <a:schemeClr val="bg1"/>
                </a:solidFill>
              </a:rPr>
              <a:t>–</a:t>
            </a:r>
            <a:r>
              <a:rPr lang="en-US" sz="1600" dirty="0">
                <a:solidFill>
                  <a:schemeClr val="bg1"/>
                </a:solidFill>
              </a:rPr>
              <a:t> S </a:t>
            </a:r>
          </a:p>
        </p:txBody>
      </p:sp>
      <p:sp>
        <p:nvSpPr>
          <p:cNvPr id="8" name="TextBox 7">
            <a:extLst>
              <a:ext uri="{FF2B5EF4-FFF2-40B4-BE49-F238E27FC236}">
                <a16:creationId xmlns:a16="http://schemas.microsoft.com/office/drawing/2014/main" id="{4A7E873A-0673-2240-8724-510F343FB76B}"/>
              </a:ext>
            </a:extLst>
          </p:cNvPr>
          <p:cNvSpPr txBox="1"/>
          <p:nvPr/>
        </p:nvSpPr>
        <p:spPr>
          <a:xfrm>
            <a:off x="722924" y="2425935"/>
            <a:ext cx="2820474" cy="584775"/>
          </a:xfrm>
          <a:prstGeom prst="rect">
            <a:avLst/>
          </a:prstGeom>
          <a:noFill/>
        </p:spPr>
        <p:txBody>
          <a:bodyPr wrap="square" rtlCol="0">
            <a:spAutoFit/>
          </a:bodyPr>
          <a:lstStyle/>
          <a:p>
            <a:pPr algn="ctr"/>
            <a:r>
              <a:rPr lang="en-US" sz="3200" dirty="0"/>
              <a:t>Mint </a:t>
            </a:r>
          </a:p>
        </p:txBody>
      </p:sp>
      <p:sp>
        <p:nvSpPr>
          <p:cNvPr id="9" name="TextBox 8">
            <a:extLst>
              <a:ext uri="{FF2B5EF4-FFF2-40B4-BE49-F238E27FC236}">
                <a16:creationId xmlns:a16="http://schemas.microsoft.com/office/drawing/2014/main" id="{0449F0BC-9723-2542-8836-196294BE7D57}"/>
              </a:ext>
            </a:extLst>
          </p:cNvPr>
          <p:cNvSpPr txBox="1"/>
          <p:nvPr/>
        </p:nvSpPr>
        <p:spPr>
          <a:xfrm>
            <a:off x="4483206" y="2423014"/>
            <a:ext cx="3026707" cy="584775"/>
          </a:xfrm>
          <a:prstGeom prst="rect">
            <a:avLst/>
          </a:prstGeom>
          <a:noFill/>
        </p:spPr>
        <p:txBody>
          <a:bodyPr wrap="square" rtlCol="0">
            <a:spAutoFit/>
          </a:bodyPr>
          <a:lstStyle/>
          <a:p>
            <a:pPr algn="ctr"/>
            <a:r>
              <a:rPr lang="en-US" sz="3200" dirty="0"/>
              <a:t>Virginia Tobacco  </a:t>
            </a:r>
          </a:p>
        </p:txBody>
      </p:sp>
      <p:sp>
        <p:nvSpPr>
          <p:cNvPr id="10" name="TextBox 9">
            <a:extLst>
              <a:ext uri="{FF2B5EF4-FFF2-40B4-BE49-F238E27FC236}">
                <a16:creationId xmlns:a16="http://schemas.microsoft.com/office/drawing/2014/main" id="{E8BC14A2-07C2-9640-87D9-89BBB97CFFDF}"/>
              </a:ext>
            </a:extLst>
          </p:cNvPr>
          <p:cNvSpPr txBox="1"/>
          <p:nvPr/>
        </p:nvSpPr>
        <p:spPr>
          <a:xfrm>
            <a:off x="8742493" y="2423014"/>
            <a:ext cx="2820474" cy="584775"/>
          </a:xfrm>
          <a:prstGeom prst="rect">
            <a:avLst/>
          </a:prstGeom>
          <a:noFill/>
        </p:spPr>
        <p:txBody>
          <a:bodyPr wrap="square" rtlCol="0">
            <a:spAutoFit/>
          </a:bodyPr>
          <a:lstStyle/>
          <a:p>
            <a:pPr algn="ctr"/>
            <a:r>
              <a:rPr lang="en-US" sz="3200" dirty="0"/>
              <a:t>Menthol </a:t>
            </a:r>
          </a:p>
        </p:txBody>
      </p:sp>
    </p:spTree>
    <p:extLst>
      <p:ext uri="{BB962C8B-B14F-4D97-AF65-F5344CB8AC3E}">
        <p14:creationId xmlns:p14="http://schemas.microsoft.com/office/powerpoint/2010/main" val="598765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29ABB-71AB-CF4E-AE9A-11FD19A4E11A}"/>
              </a:ext>
            </a:extLst>
          </p:cNvPr>
          <p:cNvSpPr>
            <a:spLocks noGrp="1"/>
          </p:cNvSpPr>
          <p:nvPr>
            <p:ph type="title"/>
          </p:nvPr>
        </p:nvSpPr>
        <p:spPr/>
        <p:txBody>
          <a:bodyPr/>
          <a:lstStyle/>
          <a:p>
            <a:r>
              <a:rPr lang="en-US" dirty="0"/>
              <a:t>Conclusions </a:t>
            </a:r>
          </a:p>
        </p:txBody>
      </p:sp>
      <p:sp>
        <p:nvSpPr>
          <p:cNvPr id="3" name="Content Placeholder 2">
            <a:extLst>
              <a:ext uri="{FF2B5EF4-FFF2-40B4-BE49-F238E27FC236}">
                <a16:creationId xmlns:a16="http://schemas.microsoft.com/office/drawing/2014/main" id="{33FF049E-7046-EB41-BC97-5C97CA88ED44}"/>
              </a:ext>
            </a:extLst>
          </p:cNvPr>
          <p:cNvSpPr>
            <a:spLocks noGrp="1"/>
          </p:cNvSpPr>
          <p:nvPr>
            <p:ph idx="1"/>
          </p:nvPr>
        </p:nvSpPr>
        <p:spPr/>
        <p:txBody>
          <a:bodyPr>
            <a:normAutofit fontScale="92500"/>
          </a:bodyPr>
          <a:lstStyle/>
          <a:p>
            <a:r>
              <a:rPr lang="en-US" dirty="0"/>
              <a:t>Only one of the tested samples produced statistically significant results, however more work should be to do determine what role flavoring compounds might play in the mutagenicity of e-cigarette vapor </a:t>
            </a:r>
          </a:p>
          <a:p>
            <a:r>
              <a:rPr lang="en-US" dirty="0"/>
              <a:t>Future work should focus several things </a:t>
            </a:r>
          </a:p>
          <a:p>
            <a:pPr lvl="1"/>
            <a:r>
              <a:rPr lang="en-US" dirty="0"/>
              <a:t>Replicating this work </a:t>
            </a:r>
          </a:p>
          <a:p>
            <a:pPr lvl="1"/>
            <a:r>
              <a:rPr lang="en-US" dirty="0"/>
              <a:t>Expanding the work to include more flavors and more representative samples </a:t>
            </a:r>
          </a:p>
          <a:p>
            <a:pPr lvl="1"/>
            <a:r>
              <a:rPr lang="en-US" dirty="0"/>
              <a:t>Expanding the test to look for pro-mutagens </a:t>
            </a:r>
          </a:p>
          <a:p>
            <a:r>
              <a:rPr lang="en-US" dirty="0"/>
              <a:t>Results obtained here must be evaluated in light of recent studies which show that flavoring compounds are able to modulate free-radical content of e-cigarette vapor (Bitzer et al. 2018), and that flavoring compounds do influence the cytotoxicity of the e-liquid (Lee et. al. 2019). </a:t>
            </a:r>
          </a:p>
          <a:p>
            <a:endParaRPr lang="en-US" dirty="0"/>
          </a:p>
          <a:p>
            <a:endParaRPr lang="en-US" dirty="0"/>
          </a:p>
        </p:txBody>
      </p:sp>
    </p:spTree>
    <p:extLst>
      <p:ext uri="{BB962C8B-B14F-4D97-AF65-F5344CB8AC3E}">
        <p14:creationId xmlns:p14="http://schemas.microsoft.com/office/powerpoint/2010/main" val="3289505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91ECC-85CB-AA42-8C01-D87FF1B2BBE3}"/>
              </a:ext>
            </a:extLst>
          </p:cNvPr>
          <p:cNvSpPr>
            <a:spLocks noGrp="1"/>
          </p:cNvSpPr>
          <p:nvPr>
            <p:ph type="title"/>
          </p:nvPr>
        </p:nvSpPr>
        <p:spPr/>
        <p:txBody>
          <a:bodyPr/>
          <a:lstStyle/>
          <a:p>
            <a:r>
              <a:rPr lang="en-US" dirty="0"/>
              <a:t>References </a:t>
            </a:r>
          </a:p>
        </p:txBody>
      </p:sp>
      <p:sp>
        <p:nvSpPr>
          <p:cNvPr id="3" name="Content Placeholder 2">
            <a:extLst>
              <a:ext uri="{FF2B5EF4-FFF2-40B4-BE49-F238E27FC236}">
                <a16:creationId xmlns:a16="http://schemas.microsoft.com/office/drawing/2014/main" id="{FF9D2D65-29EC-2A49-B7C3-31044F60D0C7}"/>
              </a:ext>
            </a:extLst>
          </p:cNvPr>
          <p:cNvSpPr>
            <a:spLocks noGrp="1"/>
          </p:cNvSpPr>
          <p:nvPr>
            <p:ph idx="1"/>
          </p:nvPr>
        </p:nvSpPr>
        <p:spPr/>
        <p:txBody>
          <a:bodyPr>
            <a:normAutofit fontScale="47500" lnSpcReduction="20000"/>
          </a:bodyPr>
          <a:lstStyle/>
          <a:p>
            <a:r>
              <a:rPr lang="en-US" dirty="0"/>
              <a:t>Bitzer, Zachary T et al. “Effect of flavoring chemicals on free radical formation in electronic cigarette aerosols.” Free Radical Biology and Medicine 120 (2018): 72–79.</a:t>
            </a:r>
          </a:p>
          <a:p>
            <a:endParaRPr lang="en-US" dirty="0"/>
          </a:p>
          <a:p>
            <a:r>
              <a:rPr lang="en-US" dirty="0"/>
              <a:t>Kim S.A., Smith S., Beauchamp C., Song Y., Chiang M., </a:t>
            </a:r>
            <a:r>
              <a:rPr lang="en-US" dirty="0" err="1"/>
              <a:t>Giuseppetti</a:t>
            </a:r>
            <a:r>
              <a:rPr lang="en-US" dirty="0"/>
              <a:t> A., </a:t>
            </a:r>
            <a:r>
              <a:rPr lang="en-US" dirty="0" err="1"/>
              <a:t>Frukhtbeyn</a:t>
            </a:r>
            <a:r>
              <a:rPr lang="en-US" dirty="0"/>
              <a:t> S., Shaffer I., </a:t>
            </a:r>
            <a:r>
              <a:rPr lang="en-US" dirty="0" err="1"/>
              <a:t>Wilhide</a:t>
            </a:r>
            <a:r>
              <a:rPr lang="en-US" dirty="0"/>
              <a:t> J., </a:t>
            </a:r>
            <a:r>
              <a:rPr lang="en-US" dirty="0" err="1"/>
              <a:t>Routkevitch</a:t>
            </a:r>
            <a:r>
              <a:rPr lang="en-US" dirty="0"/>
              <a:t> D., </a:t>
            </a:r>
            <a:r>
              <a:rPr lang="en-US" dirty="0" err="1"/>
              <a:t>Ondov</a:t>
            </a:r>
            <a:r>
              <a:rPr lang="en-US" dirty="0"/>
              <a:t> J. &amp; Kim J. 2018. Cariogenic potential of sweet flavors in electronic cigarette liquids. PLOS One. 13(9): 1-22. </a:t>
            </a:r>
          </a:p>
          <a:p>
            <a:endParaRPr lang="en-US" dirty="0"/>
          </a:p>
          <a:p>
            <a:r>
              <a:rPr lang="en-US" dirty="0"/>
              <a:t>Lee W.H., Ong S., Zhou Y., Tian L., Bae H.R., Baker N., Whitlatch A., </a:t>
            </a:r>
            <a:r>
              <a:rPr lang="en-US" dirty="0" err="1"/>
              <a:t>Mohammadi</a:t>
            </a:r>
            <a:r>
              <a:rPr lang="en-US" dirty="0"/>
              <a:t> L., Guo H., Nadeau K. C., Springer M.L., Schick S.F., Bhatnagar A., Wu J.C. 2019. Modeling Cardiovascular Risks of E-Cigarettes with Human-Induced Pluripotent Stem Cell–Derived Endothelial Cells J Am Coll Cardiol (21) 2722-2737.</a:t>
            </a:r>
          </a:p>
          <a:p>
            <a:endParaRPr lang="en-US" dirty="0"/>
          </a:p>
          <a:p>
            <a:r>
              <a:rPr lang="en-US" dirty="0"/>
              <a:t>EBPI, </a:t>
            </a:r>
            <a:r>
              <a:rPr lang="en-US" dirty="0" err="1"/>
              <a:t>Muta-ChromoPlate</a:t>
            </a:r>
            <a:r>
              <a:rPr lang="en-US" dirty="0"/>
              <a:t>™ Kit. 2019 </a:t>
            </a:r>
          </a:p>
          <a:p>
            <a:endParaRPr lang="en-US" dirty="0"/>
          </a:p>
          <a:p>
            <a:r>
              <a:rPr lang="en-US" dirty="0"/>
              <a:t>Soneji S., Sung H., Primack B., Pierce J. &amp; Sargent J. 2018. Quantifying population-level health benefits and harms of e-cigarette use in the united states. PLOS One. 13(3): 1-19. </a:t>
            </a:r>
          </a:p>
          <a:p>
            <a:endParaRPr lang="en-US" dirty="0"/>
          </a:p>
          <a:p>
            <a:r>
              <a:rPr lang="en-US" dirty="0"/>
              <a:t>U.S. Department of Health and Human Services. The Health Consequences of Smoking: 50 Years of Progress. A Report of the Surgeon General. Atlanta, GA: U.S. Department of Health and Human Services, Centers for Disease Control and Prevention, National Center for Chronic Disease Prevention and Health Promotion, Office on Smoking and Health, 2014. Printed with corrections, January 2014. </a:t>
            </a:r>
          </a:p>
          <a:p>
            <a:endParaRPr lang="en-US" dirty="0"/>
          </a:p>
        </p:txBody>
      </p:sp>
    </p:spTree>
    <p:extLst>
      <p:ext uri="{BB962C8B-B14F-4D97-AF65-F5344CB8AC3E}">
        <p14:creationId xmlns:p14="http://schemas.microsoft.com/office/powerpoint/2010/main" val="1182542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900" y="847725"/>
            <a:ext cx="10515600" cy="5083175"/>
          </a:xfrm>
        </p:spPr>
        <p:txBody>
          <a:bodyPr>
            <a:normAutofit/>
          </a:bodyPr>
          <a:lstStyle/>
          <a:p>
            <a:pPr algn="ctr"/>
            <a:r>
              <a:rPr lang="en-US" sz="8800" dirty="0"/>
              <a:t>Questions? </a:t>
            </a:r>
          </a:p>
        </p:txBody>
      </p:sp>
    </p:spTree>
    <p:extLst>
      <p:ext uri="{BB962C8B-B14F-4D97-AF65-F5344CB8AC3E}">
        <p14:creationId xmlns:p14="http://schemas.microsoft.com/office/powerpoint/2010/main" val="1473928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1BED0-96DE-7B4A-9EF3-CBA6B5F4ECA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361A6F4-92DE-4D43-AC8C-EB901B606FBB}"/>
              </a:ext>
            </a:extLst>
          </p:cNvPr>
          <p:cNvPicPr>
            <a:picLocks noGrp="1" noChangeAspect="1"/>
          </p:cNvPicPr>
          <p:nvPr>
            <p:ph idx="1"/>
          </p:nvPr>
        </p:nvPicPr>
        <p:blipFill>
          <a:blip r:embed="rId3"/>
          <a:stretch>
            <a:fillRect/>
          </a:stretch>
        </p:blipFill>
        <p:spPr>
          <a:xfrm>
            <a:off x="1105407" y="44973"/>
            <a:ext cx="9661330" cy="6768053"/>
          </a:xfrm>
        </p:spPr>
      </p:pic>
    </p:spTree>
    <p:extLst>
      <p:ext uri="{BB962C8B-B14F-4D97-AF65-F5344CB8AC3E}">
        <p14:creationId xmlns:p14="http://schemas.microsoft.com/office/powerpoint/2010/main" val="27483877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Electronic Cigarettes ? </a:t>
            </a:r>
          </a:p>
        </p:txBody>
      </p:sp>
      <p:sp>
        <p:nvSpPr>
          <p:cNvPr id="3" name="Content Placeholder 2"/>
          <p:cNvSpPr>
            <a:spLocks noGrp="1"/>
          </p:cNvSpPr>
          <p:nvPr>
            <p:ph idx="1"/>
          </p:nvPr>
        </p:nvSpPr>
        <p:spPr>
          <a:xfrm>
            <a:off x="381000" y="1825625"/>
            <a:ext cx="4864100" cy="4351338"/>
          </a:xfrm>
        </p:spPr>
        <p:txBody>
          <a:bodyPr/>
          <a:lstStyle/>
          <a:p>
            <a:r>
              <a:rPr lang="en-US" dirty="0"/>
              <a:t>Electronic Cigarettes are devices that use a heating system and an aerosolizer to create a vapor that is meant to simulate the effects of regular cigarettes</a:t>
            </a:r>
          </a:p>
          <a:p>
            <a:r>
              <a:rPr lang="en-US" dirty="0"/>
              <a:t>Originally developed as a smoking cessation tool, they have become a new way to deliver nicotine  </a:t>
            </a:r>
          </a:p>
        </p:txBody>
      </p:sp>
      <p:pic>
        <p:nvPicPr>
          <p:cNvPr id="4" name="Picture 3"/>
          <p:cNvPicPr>
            <a:picLocks noChangeAspect="1"/>
          </p:cNvPicPr>
          <p:nvPr/>
        </p:nvPicPr>
        <p:blipFill>
          <a:blip r:embed="rId3"/>
          <a:stretch>
            <a:fillRect/>
          </a:stretch>
        </p:blipFill>
        <p:spPr>
          <a:xfrm>
            <a:off x="5727700" y="1953914"/>
            <a:ext cx="6108700" cy="3418185"/>
          </a:xfrm>
          <a:prstGeom prst="rect">
            <a:avLst/>
          </a:prstGeom>
        </p:spPr>
      </p:pic>
    </p:spTree>
    <p:extLst>
      <p:ext uri="{BB962C8B-B14F-4D97-AF65-F5344CB8AC3E}">
        <p14:creationId xmlns:p14="http://schemas.microsoft.com/office/powerpoint/2010/main" val="624849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this research important? </a:t>
            </a:r>
          </a:p>
        </p:txBody>
      </p:sp>
      <p:sp>
        <p:nvSpPr>
          <p:cNvPr id="3" name="Content Placeholder 2"/>
          <p:cNvSpPr>
            <a:spLocks noGrp="1"/>
          </p:cNvSpPr>
          <p:nvPr>
            <p:ph idx="1"/>
          </p:nvPr>
        </p:nvSpPr>
        <p:spPr>
          <a:xfrm>
            <a:off x="838200" y="1825625"/>
            <a:ext cx="5410200" cy="4351338"/>
          </a:xfrm>
        </p:spPr>
        <p:txBody>
          <a:bodyPr/>
          <a:lstStyle/>
          <a:p>
            <a:r>
              <a:rPr lang="en-US" dirty="0"/>
              <a:t>According to the CDC over 9 million US adults use electronic cigarettes </a:t>
            </a:r>
          </a:p>
          <a:p>
            <a:r>
              <a:rPr lang="en-US" dirty="0"/>
              <a:t>According to pew research an increasing number of teens and young people report having used electronic cigarettes in the last 30 days  </a:t>
            </a:r>
          </a:p>
        </p:txBody>
      </p:sp>
      <p:pic>
        <p:nvPicPr>
          <p:cNvPr id="5" name="Picture 4"/>
          <p:cNvPicPr>
            <a:picLocks noChangeAspect="1"/>
          </p:cNvPicPr>
          <p:nvPr/>
        </p:nvPicPr>
        <p:blipFill>
          <a:blip r:embed="rId3"/>
          <a:stretch>
            <a:fillRect/>
          </a:stretch>
        </p:blipFill>
        <p:spPr>
          <a:xfrm>
            <a:off x="6349399" y="1690688"/>
            <a:ext cx="5347302" cy="3681412"/>
          </a:xfrm>
          <a:prstGeom prst="rect">
            <a:avLst/>
          </a:prstGeom>
        </p:spPr>
      </p:pic>
    </p:spTree>
    <p:extLst>
      <p:ext uri="{BB962C8B-B14F-4D97-AF65-F5344CB8AC3E}">
        <p14:creationId xmlns:p14="http://schemas.microsoft.com/office/powerpoint/2010/main" val="21004205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the contents of the e-liquid? </a:t>
            </a:r>
          </a:p>
        </p:txBody>
      </p:sp>
      <p:sp>
        <p:nvSpPr>
          <p:cNvPr id="3" name="Content Placeholder 2"/>
          <p:cNvSpPr>
            <a:spLocks noGrp="1"/>
          </p:cNvSpPr>
          <p:nvPr>
            <p:ph idx="1"/>
          </p:nvPr>
        </p:nvSpPr>
        <p:spPr>
          <a:xfrm>
            <a:off x="838200" y="1825625"/>
            <a:ext cx="4152900" cy="4351338"/>
          </a:xfrm>
        </p:spPr>
        <p:txBody>
          <a:bodyPr/>
          <a:lstStyle/>
          <a:p>
            <a:r>
              <a:rPr lang="en-US" dirty="0"/>
              <a:t>Glycerol </a:t>
            </a:r>
          </a:p>
          <a:p>
            <a:r>
              <a:rPr lang="en-US" dirty="0"/>
              <a:t>Propylene glycol </a:t>
            </a:r>
          </a:p>
          <a:p>
            <a:r>
              <a:rPr lang="en-US" dirty="0"/>
              <a:t>Nicotine </a:t>
            </a:r>
          </a:p>
          <a:p>
            <a:r>
              <a:rPr lang="en-US" dirty="0"/>
              <a:t>Benzoic acid </a:t>
            </a:r>
          </a:p>
          <a:p>
            <a:r>
              <a:rPr lang="en-US" dirty="0"/>
              <a:t>Flavoring compounds </a:t>
            </a:r>
          </a:p>
        </p:txBody>
      </p:sp>
      <p:pic>
        <p:nvPicPr>
          <p:cNvPr id="5" name="Picture 4"/>
          <p:cNvPicPr>
            <a:picLocks noChangeAspect="1"/>
          </p:cNvPicPr>
          <p:nvPr/>
        </p:nvPicPr>
        <p:blipFill>
          <a:blip r:embed="rId3"/>
          <a:stretch>
            <a:fillRect/>
          </a:stretch>
        </p:blipFill>
        <p:spPr>
          <a:xfrm>
            <a:off x="8610599" y="1542764"/>
            <a:ext cx="3126535" cy="2159000"/>
          </a:xfrm>
          <a:prstGeom prst="rect">
            <a:avLst/>
          </a:prstGeom>
        </p:spPr>
      </p:pic>
      <p:pic>
        <p:nvPicPr>
          <p:cNvPr id="6" name="Picture 5"/>
          <p:cNvPicPr>
            <a:picLocks noChangeAspect="1"/>
          </p:cNvPicPr>
          <p:nvPr/>
        </p:nvPicPr>
        <p:blipFill>
          <a:blip r:embed="rId4"/>
          <a:stretch>
            <a:fillRect/>
          </a:stretch>
        </p:blipFill>
        <p:spPr>
          <a:xfrm>
            <a:off x="4991100" y="1822867"/>
            <a:ext cx="3379367" cy="1598793"/>
          </a:xfrm>
          <a:prstGeom prst="rect">
            <a:avLst/>
          </a:prstGeom>
        </p:spPr>
      </p:pic>
      <p:pic>
        <p:nvPicPr>
          <p:cNvPr id="7" name="Picture 6"/>
          <p:cNvPicPr>
            <a:picLocks noChangeAspect="1"/>
          </p:cNvPicPr>
          <p:nvPr/>
        </p:nvPicPr>
        <p:blipFill>
          <a:blip r:embed="rId5"/>
          <a:stretch>
            <a:fillRect/>
          </a:stretch>
        </p:blipFill>
        <p:spPr>
          <a:xfrm>
            <a:off x="4991100" y="3932923"/>
            <a:ext cx="2837745" cy="2378977"/>
          </a:xfrm>
          <a:prstGeom prst="rect">
            <a:avLst/>
          </a:prstGeom>
        </p:spPr>
      </p:pic>
      <p:pic>
        <p:nvPicPr>
          <p:cNvPr id="4" name="Picture 3">
            <a:extLst>
              <a:ext uri="{FF2B5EF4-FFF2-40B4-BE49-F238E27FC236}">
                <a16:creationId xmlns:a16="http://schemas.microsoft.com/office/drawing/2014/main" id="{AC56B558-B830-4743-A5EA-4F4A8B3E182F}"/>
              </a:ext>
            </a:extLst>
          </p:cNvPr>
          <p:cNvPicPr>
            <a:picLocks noChangeAspect="1"/>
          </p:cNvPicPr>
          <p:nvPr/>
        </p:nvPicPr>
        <p:blipFill>
          <a:blip r:embed="rId6"/>
          <a:stretch>
            <a:fillRect/>
          </a:stretch>
        </p:blipFill>
        <p:spPr>
          <a:xfrm>
            <a:off x="8610599" y="4001294"/>
            <a:ext cx="2837745" cy="2194523"/>
          </a:xfrm>
          <a:prstGeom prst="rect">
            <a:avLst/>
          </a:prstGeom>
        </p:spPr>
      </p:pic>
    </p:spTree>
    <p:extLst>
      <p:ext uri="{BB962C8B-B14F-4D97-AF65-F5344CB8AC3E}">
        <p14:creationId xmlns:p14="http://schemas.microsoft.com/office/powerpoint/2010/main" val="333074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are the consequences of using electronic cigarettes? </a:t>
            </a:r>
          </a:p>
        </p:txBody>
      </p:sp>
      <p:sp>
        <p:nvSpPr>
          <p:cNvPr id="3" name="Content Placeholder 2"/>
          <p:cNvSpPr>
            <a:spLocks noGrp="1"/>
          </p:cNvSpPr>
          <p:nvPr>
            <p:ph idx="1"/>
          </p:nvPr>
        </p:nvSpPr>
        <p:spPr>
          <a:xfrm>
            <a:off x="838200" y="1825625"/>
            <a:ext cx="8099738" cy="4351338"/>
          </a:xfrm>
        </p:spPr>
        <p:txBody>
          <a:bodyPr>
            <a:normAutofit fontScale="92500"/>
          </a:bodyPr>
          <a:lstStyle/>
          <a:p>
            <a:r>
              <a:rPr lang="en-US" dirty="0"/>
              <a:t>Electronic cigarettes are still relatively new, so long-term longitudinal studies on their effects are not yet available </a:t>
            </a:r>
          </a:p>
          <a:p>
            <a:r>
              <a:rPr lang="en-US" dirty="0"/>
              <a:t>Some studies have detected known carcinogens, such as TSNAs, benzene, and heavy metals</a:t>
            </a:r>
          </a:p>
          <a:p>
            <a:r>
              <a:rPr lang="en-US" dirty="0"/>
              <a:t>Other studies have shown significantly altered protein expression in cells exposed to electronic cigarette vapor </a:t>
            </a:r>
          </a:p>
          <a:p>
            <a:r>
              <a:rPr lang="en-US" dirty="0"/>
              <a:t>The compounds found in the vapor can vary widely from one device to another and depend on the composition of e-liquid, type of device, and the heating system used </a:t>
            </a:r>
          </a:p>
        </p:txBody>
      </p:sp>
      <p:pic>
        <p:nvPicPr>
          <p:cNvPr id="4" name="Picture 3"/>
          <p:cNvPicPr>
            <a:picLocks noChangeAspect="1"/>
          </p:cNvPicPr>
          <p:nvPr/>
        </p:nvPicPr>
        <p:blipFill>
          <a:blip r:embed="rId3"/>
          <a:stretch>
            <a:fillRect/>
          </a:stretch>
        </p:blipFill>
        <p:spPr>
          <a:xfrm>
            <a:off x="9203501" y="1825624"/>
            <a:ext cx="2843213" cy="1895475"/>
          </a:xfrm>
          <a:prstGeom prst="rect">
            <a:avLst/>
          </a:prstGeom>
        </p:spPr>
      </p:pic>
      <p:pic>
        <p:nvPicPr>
          <p:cNvPr id="5" name="Picture 4"/>
          <p:cNvPicPr>
            <a:picLocks noChangeAspect="1"/>
          </p:cNvPicPr>
          <p:nvPr/>
        </p:nvPicPr>
        <p:blipFill>
          <a:blip r:embed="rId4"/>
          <a:stretch>
            <a:fillRect/>
          </a:stretch>
        </p:blipFill>
        <p:spPr>
          <a:xfrm rot="19679313">
            <a:off x="9592505" y="4110102"/>
            <a:ext cx="2058050" cy="2058050"/>
          </a:xfrm>
          <a:prstGeom prst="rect">
            <a:avLst/>
          </a:prstGeom>
        </p:spPr>
      </p:pic>
    </p:spTree>
    <p:extLst>
      <p:ext uri="{BB962C8B-B14F-4D97-AF65-F5344CB8AC3E}">
        <p14:creationId xmlns:p14="http://schemas.microsoft.com/office/powerpoint/2010/main" val="387206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of the Study: </a:t>
            </a:r>
          </a:p>
        </p:txBody>
      </p:sp>
      <p:sp>
        <p:nvSpPr>
          <p:cNvPr id="3" name="Content Placeholder 2"/>
          <p:cNvSpPr>
            <a:spLocks noGrp="1"/>
          </p:cNvSpPr>
          <p:nvPr>
            <p:ph idx="1"/>
          </p:nvPr>
        </p:nvSpPr>
        <p:spPr/>
        <p:txBody>
          <a:bodyPr/>
          <a:lstStyle/>
          <a:p>
            <a:pPr marL="514350" marR="0" lvl="0" indent="-514350" defTabSz="914400" eaLnBrk="1" fontAlgn="auto" latinLnBrk="0" hangingPunct="1">
              <a:lnSpc>
                <a:spcPct val="100000"/>
              </a:lnSpc>
              <a:spcBef>
                <a:spcPts val="0"/>
              </a:spcBef>
              <a:spcAft>
                <a:spcPts val="0"/>
              </a:spcAft>
              <a:buClrTx/>
              <a:buSzTx/>
              <a:buFontTx/>
              <a:buAutoNum type="arabicPeriod"/>
              <a:tabLst/>
              <a:defRPr/>
            </a:pPr>
            <a:r>
              <a:rPr lang="en-US" dirty="0"/>
              <a:t>To determine if e-cigarette liquid possesses mutagenic properties </a:t>
            </a:r>
          </a:p>
          <a:p>
            <a:pPr marL="514350" marR="0" lvl="0" indent="-514350" defTabSz="914400" eaLnBrk="1" fontAlgn="auto" latinLnBrk="0" hangingPunct="1">
              <a:lnSpc>
                <a:spcPct val="100000"/>
              </a:lnSpc>
              <a:spcBef>
                <a:spcPts val="0"/>
              </a:spcBef>
              <a:spcAft>
                <a:spcPts val="0"/>
              </a:spcAft>
              <a:buClrTx/>
              <a:buSzTx/>
              <a:buFontTx/>
              <a:buAutoNum type="arabicPeriod"/>
              <a:tabLst/>
              <a:defRPr/>
            </a:pPr>
            <a:r>
              <a:rPr lang="en-US" dirty="0"/>
              <a:t>If the e-cigarette liquid is shown to be mutagenic, to determine the mesons by which it produces mutations </a:t>
            </a:r>
          </a:p>
          <a:p>
            <a:pPr marL="514350" marR="0" lvl="0" indent="-514350" defTabSz="914400" eaLnBrk="1" fontAlgn="auto" latinLnBrk="0" hangingPunct="1">
              <a:lnSpc>
                <a:spcPct val="100000"/>
              </a:lnSpc>
              <a:spcBef>
                <a:spcPts val="0"/>
              </a:spcBef>
              <a:spcAft>
                <a:spcPts val="0"/>
              </a:spcAft>
              <a:buClrTx/>
              <a:buSzTx/>
              <a:buFontTx/>
              <a:buAutoNum type="arabicPeriod"/>
              <a:tabLst/>
              <a:defRPr/>
            </a:pPr>
            <a:r>
              <a:rPr lang="en-US" dirty="0"/>
              <a:t>To compare what effect, if any, flavoring compounds have on the mutagenicity of e-cigarette liquid </a:t>
            </a:r>
          </a:p>
          <a:p>
            <a:pPr marL="514350" marR="0" lvl="0" indent="-514350" defTabSz="914400" eaLnBrk="1" fontAlgn="auto" latinLnBrk="0" hangingPunct="1">
              <a:lnSpc>
                <a:spcPct val="100000"/>
              </a:lnSpc>
              <a:spcBef>
                <a:spcPts val="0"/>
              </a:spcBef>
              <a:spcAft>
                <a:spcPts val="0"/>
              </a:spcAft>
              <a:buClrTx/>
              <a:buSzTx/>
              <a:buFontTx/>
              <a:buAutoNum type="arabicPeriod"/>
              <a:tabLst/>
              <a:defRPr/>
            </a:pPr>
            <a:r>
              <a:rPr lang="en-US" dirty="0"/>
              <a:t>To compare what affect, if any, the processes of aerosolization and heating have on the mutagenicity of e-cigarette liquid </a:t>
            </a:r>
          </a:p>
        </p:txBody>
      </p:sp>
    </p:spTree>
    <p:extLst>
      <p:ext uri="{BB962C8B-B14F-4D97-AF65-F5344CB8AC3E}">
        <p14:creationId xmlns:p14="http://schemas.microsoft.com/office/powerpoint/2010/main" val="161168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will these goals be accomplished </a:t>
            </a:r>
          </a:p>
        </p:txBody>
      </p:sp>
      <p:sp>
        <p:nvSpPr>
          <p:cNvPr id="3" name="Content Placeholder 2"/>
          <p:cNvSpPr>
            <a:spLocks noGrp="1"/>
          </p:cNvSpPr>
          <p:nvPr>
            <p:ph idx="1"/>
          </p:nvPr>
        </p:nvSpPr>
        <p:spPr>
          <a:xfrm>
            <a:off x="838200" y="1825625"/>
            <a:ext cx="6591300" cy="4351338"/>
          </a:xfrm>
        </p:spPr>
        <p:txBody>
          <a:bodyPr/>
          <a:lstStyle/>
          <a:p>
            <a:r>
              <a:rPr lang="en-US" dirty="0"/>
              <a:t>Using the Ames test, developed in the 1970s by Bruce Ames and his team at UC Berkeley </a:t>
            </a:r>
          </a:p>
          <a:p>
            <a:r>
              <a:rPr lang="en-US" dirty="0"/>
              <a:t>Uses bacteria with mutations in genes required for amino acid synthesis(usually histidine or tryptophan) </a:t>
            </a:r>
          </a:p>
          <a:p>
            <a:r>
              <a:rPr lang="en-US" dirty="0"/>
              <a:t>The bacteria are exposed to the substance that is suspected of causing mutations </a:t>
            </a:r>
          </a:p>
          <a:p>
            <a:r>
              <a:rPr lang="en-US" dirty="0"/>
              <a:t>The number of reverse mutants is related to the mutagenicity of the compound </a:t>
            </a:r>
          </a:p>
          <a:p>
            <a:endParaRPr lang="en-US" dirty="0"/>
          </a:p>
        </p:txBody>
      </p:sp>
      <p:pic>
        <p:nvPicPr>
          <p:cNvPr id="4" name="Picture 3"/>
          <p:cNvPicPr>
            <a:picLocks noChangeAspect="1"/>
          </p:cNvPicPr>
          <p:nvPr/>
        </p:nvPicPr>
        <p:blipFill>
          <a:blip r:embed="rId3"/>
          <a:stretch>
            <a:fillRect/>
          </a:stretch>
        </p:blipFill>
        <p:spPr>
          <a:xfrm>
            <a:off x="7581900" y="2003425"/>
            <a:ext cx="4229100" cy="3810000"/>
          </a:xfrm>
          <a:prstGeom prst="rect">
            <a:avLst/>
          </a:prstGeom>
        </p:spPr>
      </p:pic>
    </p:spTree>
    <p:extLst>
      <p:ext uri="{BB962C8B-B14F-4D97-AF65-F5344CB8AC3E}">
        <p14:creationId xmlns:p14="http://schemas.microsoft.com/office/powerpoint/2010/main" val="1233967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Materials: </a:t>
            </a:r>
          </a:p>
        </p:txBody>
      </p:sp>
      <p:sp>
        <p:nvSpPr>
          <p:cNvPr id="3" name="Content Placeholder 2"/>
          <p:cNvSpPr>
            <a:spLocks noGrp="1"/>
          </p:cNvSpPr>
          <p:nvPr>
            <p:ph idx="1"/>
          </p:nvPr>
        </p:nvSpPr>
        <p:spPr>
          <a:xfrm>
            <a:off x="838200" y="1825625"/>
            <a:ext cx="6463936" cy="4351338"/>
          </a:xfrm>
        </p:spPr>
        <p:txBody>
          <a:bodyPr>
            <a:normAutofit fontScale="92500" lnSpcReduction="20000"/>
          </a:bodyPr>
          <a:lstStyle/>
          <a:p>
            <a:r>
              <a:rPr lang="en-US" dirty="0"/>
              <a:t>1 </a:t>
            </a:r>
            <a:r>
              <a:rPr lang="en-US" dirty="0" err="1"/>
              <a:t>Muta</a:t>
            </a:r>
            <a:r>
              <a:rPr lang="en-US" dirty="0"/>
              <a:t>-Chrome Plate test kit </a:t>
            </a:r>
          </a:p>
          <a:p>
            <a:r>
              <a:rPr lang="en-US" dirty="0"/>
              <a:t>Syringe filters &amp; Syringes </a:t>
            </a:r>
          </a:p>
          <a:p>
            <a:r>
              <a:rPr lang="en-US" dirty="0"/>
              <a:t>Glassware </a:t>
            </a:r>
          </a:p>
          <a:p>
            <a:r>
              <a:rPr lang="en-US" dirty="0"/>
              <a:t>Heating mantle </a:t>
            </a:r>
          </a:p>
          <a:p>
            <a:r>
              <a:rPr lang="en-US" dirty="0"/>
              <a:t>Juul Labs electronic cigarette pods (3 flavors) </a:t>
            </a:r>
          </a:p>
          <a:p>
            <a:r>
              <a:rPr lang="en-US" dirty="0"/>
              <a:t>Micropipettes and Tips </a:t>
            </a:r>
          </a:p>
          <a:p>
            <a:r>
              <a:rPr lang="en-US" dirty="0"/>
              <a:t> serological pipettes</a:t>
            </a:r>
          </a:p>
          <a:p>
            <a:r>
              <a:rPr lang="en-US" dirty="0"/>
              <a:t>Sterile 50 ml tubes  </a:t>
            </a:r>
          </a:p>
          <a:p>
            <a:r>
              <a:rPr lang="en-US" dirty="0"/>
              <a:t>Sterile 96-well microplates </a:t>
            </a:r>
          </a:p>
          <a:p>
            <a:r>
              <a:rPr lang="en-US" dirty="0"/>
              <a:t>Incubators</a:t>
            </a:r>
          </a:p>
          <a:p>
            <a:endParaRPr lang="en-US" dirty="0"/>
          </a:p>
          <a:p>
            <a:endParaRPr lang="en-US" dirty="0"/>
          </a:p>
          <a:p>
            <a:endParaRPr lang="en-US" dirty="0"/>
          </a:p>
          <a:p>
            <a:endParaRPr lang="en-US" dirty="0"/>
          </a:p>
        </p:txBody>
      </p:sp>
      <p:pic>
        <p:nvPicPr>
          <p:cNvPr id="4" name="Picture 3"/>
          <p:cNvPicPr>
            <a:picLocks noChangeAspect="1"/>
          </p:cNvPicPr>
          <p:nvPr/>
        </p:nvPicPr>
        <p:blipFill>
          <a:blip r:embed="rId3"/>
          <a:stretch>
            <a:fillRect/>
          </a:stretch>
        </p:blipFill>
        <p:spPr>
          <a:xfrm>
            <a:off x="7346913" y="0"/>
            <a:ext cx="2221182" cy="2429805"/>
          </a:xfrm>
          <a:prstGeom prst="rect">
            <a:avLst/>
          </a:prstGeom>
        </p:spPr>
      </p:pic>
      <p:pic>
        <p:nvPicPr>
          <p:cNvPr id="5" name="Picture 4"/>
          <p:cNvPicPr>
            <a:picLocks noChangeAspect="1"/>
          </p:cNvPicPr>
          <p:nvPr/>
        </p:nvPicPr>
        <p:blipFill>
          <a:blip r:embed="rId4"/>
          <a:stretch>
            <a:fillRect/>
          </a:stretch>
        </p:blipFill>
        <p:spPr>
          <a:xfrm>
            <a:off x="9568095" y="114"/>
            <a:ext cx="2103120" cy="2429691"/>
          </a:xfrm>
          <a:prstGeom prst="rect">
            <a:avLst/>
          </a:prstGeom>
        </p:spPr>
      </p:pic>
      <p:pic>
        <p:nvPicPr>
          <p:cNvPr id="7" name="Picture 6"/>
          <p:cNvPicPr>
            <a:picLocks noChangeAspect="1"/>
          </p:cNvPicPr>
          <p:nvPr/>
        </p:nvPicPr>
        <p:blipFill>
          <a:blip r:embed="rId5"/>
          <a:stretch>
            <a:fillRect/>
          </a:stretch>
        </p:blipFill>
        <p:spPr>
          <a:xfrm>
            <a:off x="9568095" y="2429805"/>
            <a:ext cx="2103120" cy="2103120"/>
          </a:xfrm>
          <a:prstGeom prst="rect">
            <a:avLst/>
          </a:prstGeom>
        </p:spPr>
      </p:pic>
      <p:pic>
        <p:nvPicPr>
          <p:cNvPr id="8" name="Picture 7"/>
          <p:cNvPicPr>
            <a:picLocks noChangeAspect="1"/>
          </p:cNvPicPr>
          <p:nvPr/>
        </p:nvPicPr>
        <p:blipFill>
          <a:blip r:embed="rId6"/>
          <a:stretch>
            <a:fillRect/>
          </a:stretch>
        </p:blipFill>
        <p:spPr>
          <a:xfrm>
            <a:off x="7346913" y="2429805"/>
            <a:ext cx="2221182" cy="2128520"/>
          </a:xfrm>
          <a:prstGeom prst="rect">
            <a:avLst/>
          </a:prstGeom>
        </p:spPr>
      </p:pic>
      <p:pic>
        <p:nvPicPr>
          <p:cNvPr id="10" name="Picture 9"/>
          <p:cNvPicPr>
            <a:picLocks noChangeAspect="1"/>
          </p:cNvPicPr>
          <p:nvPr/>
        </p:nvPicPr>
        <p:blipFill>
          <a:blip r:embed="rId7"/>
          <a:stretch>
            <a:fillRect/>
          </a:stretch>
        </p:blipFill>
        <p:spPr>
          <a:xfrm>
            <a:off x="9584117" y="4532925"/>
            <a:ext cx="2087098" cy="2071075"/>
          </a:xfrm>
          <a:prstGeom prst="rect">
            <a:avLst/>
          </a:prstGeom>
        </p:spPr>
      </p:pic>
      <p:pic>
        <p:nvPicPr>
          <p:cNvPr id="11" name="Picture 10"/>
          <p:cNvPicPr>
            <a:picLocks noChangeAspect="1"/>
          </p:cNvPicPr>
          <p:nvPr/>
        </p:nvPicPr>
        <p:blipFill>
          <a:blip r:embed="rId8"/>
          <a:stretch>
            <a:fillRect/>
          </a:stretch>
        </p:blipFill>
        <p:spPr>
          <a:xfrm>
            <a:off x="7346913" y="4532925"/>
            <a:ext cx="2237204" cy="2071075"/>
          </a:xfrm>
          <a:prstGeom prst="rect">
            <a:avLst/>
          </a:prstGeom>
        </p:spPr>
      </p:pic>
    </p:spTree>
    <p:extLst>
      <p:ext uri="{BB962C8B-B14F-4D97-AF65-F5344CB8AC3E}">
        <p14:creationId xmlns:p14="http://schemas.microsoft.com/office/powerpoint/2010/main" val="66055238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277</TotalTime>
  <Words>1397</Words>
  <Application>Microsoft Macintosh PowerPoint</Application>
  <PresentationFormat>Widescreen</PresentationFormat>
  <Paragraphs>232</Paragraphs>
  <Slides>18</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The Mutagenic Potential of Electronic Cigarette Flavorings </vt:lpstr>
      <vt:lpstr>PowerPoint Presentation</vt:lpstr>
      <vt:lpstr>What Are Electronic Cigarettes ? </vt:lpstr>
      <vt:lpstr>Why Is this research important? </vt:lpstr>
      <vt:lpstr>What are the contents of the e-liquid? </vt:lpstr>
      <vt:lpstr>What are the consequences of using electronic cigarettes? </vt:lpstr>
      <vt:lpstr>Goals of the Study: </vt:lpstr>
      <vt:lpstr>How will these goals be accomplished </vt:lpstr>
      <vt:lpstr>Materials: </vt:lpstr>
      <vt:lpstr>PowerPoint Presentation</vt:lpstr>
      <vt:lpstr>Test Set-Up: </vt:lpstr>
      <vt:lpstr>Sample Set Up: </vt:lpstr>
      <vt:lpstr>Statistical Analysis </vt:lpstr>
      <vt:lpstr>Results: </vt:lpstr>
      <vt:lpstr>Results </vt:lpstr>
      <vt:lpstr>Conclusions </vt:lpstr>
      <vt:lpstr>References </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Mutagenic Potential of Electronic Cigarette Flavorings </dc:title>
  <dc:creator>Edinger, Garrett E</dc:creator>
  <cp:lastModifiedBy>Edinger, Garrett E</cp:lastModifiedBy>
  <cp:revision>8</cp:revision>
  <dcterms:created xsi:type="dcterms:W3CDTF">2020-04-13T22:03:50Z</dcterms:created>
  <dcterms:modified xsi:type="dcterms:W3CDTF">2020-04-14T02:41:17Z</dcterms:modified>
</cp:coreProperties>
</file>