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
  </p:notesMasterIdLst>
  <p:handoutMasterIdLst>
    <p:handoutMasterId r:id="rId4"/>
  </p:handoutMasterIdLst>
  <p:sldIdLst>
    <p:sldId id="259" r:id="rId2"/>
  </p:sldIdLst>
  <p:sldSz cx="27432000" cy="19202400"/>
  <p:notesSz cx="6980238" cy="9223375"/>
  <p:embeddedFontLst>
    <p:embeddedFont>
      <p:font typeface="Calibri" panose="020F0502020204030204" pitchFamily="34" charset="0"/>
      <p:regular r:id="rId5"/>
      <p:bold r:id="rId6"/>
      <p:italic r:id="rId7"/>
      <p:boldItalic r:id="rId8"/>
    </p:embeddedFont>
    <p:embeddedFont>
      <p:font typeface="Cambria Math" panose="02040503050406030204" pitchFamily="18" charset="0"/>
      <p:regular r:id="rId9"/>
    </p:embeddedFont>
  </p:embeddedFontLst>
  <p:defaultTextStyle>
    <a:defPPr>
      <a:defRPr lang="en-US"/>
    </a:defPPr>
    <a:lvl1pPr algn="l" rtl="0" eaLnBrk="0" fontAlgn="base" hangingPunct="0">
      <a:spcBef>
        <a:spcPct val="0"/>
      </a:spcBef>
      <a:spcAft>
        <a:spcPct val="0"/>
      </a:spcAft>
      <a:defRPr kern="1200">
        <a:solidFill>
          <a:schemeClr val="tx2"/>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2"/>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2"/>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2"/>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2"/>
        </a:solidFill>
        <a:latin typeface="Arial" charset="0"/>
        <a:ea typeface="ＭＳ Ｐゴシック" charset="0"/>
        <a:cs typeface="+mn-cs"/>
      </a:defRPr>
    </a:lvl5pPr>
    <a:lvl6pPr marL="2286000" algn="l" defTabSz="457200" rtl="0" eaLnBrk="1" latinLnBrk="0" hangingPunct="1">
      <a:defRPr kern="1200">
        <a:solidFill>
          <a:schemeClr val="tx2"/>
        </a:solidFill>
        <a:latin typeface="Arial" charset="0"/>
        <a:ea typeface="ＭＳ Ｐゴシック" charset="0"/>
        <a:cs typeface="+mn-cs"/>
      </a:defRPr>
    </a:lvl6pPr>
    <a:lvl7pPr marL="2743200" algn="l" defTabSz="457200" rtl="0" eaLnBrk="1" latinLnBrk="0" hangingPunct="1">
      <a:defRPr kern="1200">
        <a:solidFill>
          <a:schemeClr val="tx2"/>
        </a:solidFill>
        <a:latin typeface="Arial" charset="0"/>
        <a:ea typeface="ＭＳ Ｐゴシック" charset="0"/>
        <a:cs typeface="+mn-cs"/>
      </a:defRPr>
    </a:lvl7pPr>
    <a:lvl8pPr marL="3200400" algn="l" defTabSz="457200" rtl="0" eaLnBrk="1" latinLnBrk="0" hangingPunct="1">
      <a:defRPr kern="1200">
        <a:solidFill>
          <a:schemeClr val="tx2"/>
        </a:solidFill>
        <a:latin typeface="Arial" charset="0"/>
        <a:ea typeface="ＭＳ Ｐゴシック" charset="0"/>
        <a:cs typeface="+mn-cs"/>
      </a:defRPr>
    </a:lvl8pPr>
    <a:lvl9pPr marL="3657600" algn="l" defTabSz="457200" rtl="0" eaLnBrk="1" latinLnBrk="0" hangingPunct="1">
      <a:defRPr kern="1200">
        <a:solidFill>
          <a:schemeClr val="tx2"/>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11376">
          <p15:clr>
            <a:srgbClr val="A4A3A4"/>
          </p15:clr>
        </p15:guide>
        <p15:guide id="2" orient="horz" pos="11952">
          <p15:clr>
            <a:srgbClr val="A4A3A4"/>
          </p15:clr>
        </p15:guide>
        <p15:guide id="3" orient="horz" pos="2016">
          <p15:clr>
            <a:srgbClr val="A4A3A4"/>
          </p15:clr>
        </p15:guide>
        <p15:guide id="4" orient="horz" pos="2160">
          <p15:clr>
            <a:srgbClr val="A4A3A4"/>
          </p15:clr>
        </p15:guide>
        <p15:guide id="5" orient="horz" pos="144">
          <p15:clr>
            <a:srgbClr val="A4A3A4"/>
          </p15:clr>
        </p15:guide>
        <p15:guide id="6" orient="horz" pos="2736">
          <p15:clr>
            <a:srgbClr val="A4A3A4"/>
          </p15:clr>
        </p15:guide>
        <p15:guide id="7" orient="horz" pos="432">
          <p15:clr>
            <a:srgbClr val="A4A3A4"/>
          </p15:clr>
        </p15:guide>
        <p15:guide id="8" orient="horz" pos="6192">
          <p15:clr>
            <a:srgbClr val="A4A3A4"/>
          </p15:clr>
        </p15:guide>
        <p15:guide id="9" pos="12816">
          <p15:clr>
            <a:srgbClr val="A4A3A4"/>
          </p15:clr>
        </p15:guide>
        <p15:guide id="10" pos="4464">
          <p15:clr>
            <a:srgbClr val="A4A3A4"/>
          </p15:clr>
        </p15:guide>
        <p15:guide id="11" pos="13104">
          <p15:clr>
            <a:srgbClr val="A4A3A4"/>
          </p15:clr>
        </p15:guide>
        <p15:guide id="12" pos="8496">
          <p15:clr>
            <a:srgbClr val="A4A3A4"/>
          </p15:clr>
        </p15:guide>
        <p15:guide id="13" pos="144">
          <p15:clr>
            <a:srgbClr val="A4A3A4"/>
          </p15:clr>
        </p15:guide>
        <p15:guide id="14" pos="8784">
          <p15:clr>
            <a:srgbClr val="A4A3A4"/>
          </p15:clr>
        </p15:guide>
        <p15:guide id="15" pos="4176">
          <p15:clr>
            <a:srgbClr val="A4A3A4"/>
          </p15:clr>
        </p15:guide>
        <p15:guide id="16" pos="171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800040"/>
    <a:srgbClr val="FFFFFF"/>
    <a:srgbClr val="FF8000"/>
    <a:srgbClr val="FFFFE9"/>
    <a:srgbClr val="E9EFFF"/>
    <a:srgbClr val="A7CBFF"/>
    <a:srgbClr val="85B6FF"/>
    <a:srgbClr val="63A2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707" autoAdjust="0"/>
    <p:restoredTop sz="50000" autoAdjust="0"/>
  </p:normalViewPr>
  <p:slideViewPr>
    <p:cSldViewPr>
      <p:cViewPr>
        <p:scale>
          <a:sx n="48" d="100"/>
          <a:sy n="48" d="100"/>
        </p:scale>
        <p:origin x="1248" y="-664"/>
      </p:cViewPr>
      <p:guideLst>
        <p:guide orient="horz" pos="11376"/>
        <p:guide orient="horz" pos="11952"/>
        <p:guide orient="horz" pos="2016"/>
        <p:guide orient="horz" pos="2160"/>
        <p:guide orient="horz" pos="144"/>
        <p:guide orient="horz" pos="2736"/>
        <p:guide orient="horz" pos="432"/>
        <p:guide orient="horz" pos="6192"/>
        <p:guide pos="12816"/>
        <p:guide pos="4464"/>
        <p:guide pos="13104"/>
        <p:guide pos="8496"/>
        <p:guide pos="144"/>
        <p:guide pos="8784"/>
        <p:guide pos="4176"/>
        <p:guide pos="171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handoutMaster" Target="handoutMasters/handoutMaster1.xml"/><Relationship Id="rId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241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mn-ea"/>
              </a:defRPr>
            </a:lvl1pPr>
          </a:lstStyle>
          <a:p>
            <a:pPr>
              <a:defRPr/>
            </a:pPr>
            <a:endParaRPr lang="en-US"/>
          </a:p>
        </p:txBody>
      </p:sp>
      <p:sp>
        <p:nvSpPr>
          <p:cNvPr id="30723" name="Rectangle 3"/>
          <p:cNvSpPr>
            <a:spLocks noGrp="1" noChangeArrowheads="1"/>
          </p:cNvSpPr>
          <p:nvPr>
            <p:ph type="dt" sz="quarter" idx="1"/>
          </p:nvPr>
        </p:nvSpPr>
        <p:spPr bwMode="auto">
          <a:xfrm>
            <a:off x="3954463" y="0"/>
            <a:ext cx="3024187"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n-ea"/>
              </a:defRPr>
            </a:lvl1pPr>
          </a:lstStyle>
          <a:p>
            <a:pPr>
              <a:defRPr/>
            </a:pPr>
            <a:endParaRPr lang="en-US"/>
          </a:p>
        </p:txBody>
      </p:sp>
      <p:sp>
        <p:nvSpPr>
          <p:cNvPr id="30724" name="Rectangle 4"/>
          <p:cNvSpPr>
            <a:spLocks noGrp="1" noChangeArrowheads="1"/>
          </p:cNvSpPr>
          <p:nvPr>
            <p:ph type="ftr" sz="quarter" idx="2"/>
          </p:nvPr>
        </p:nvSpPr>
        <p:spPr bwMode="auto">
          <a:xfrm>
            <a:off x="0" y="8759825"/>
            <a:ext cx="30241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mn-ea"/>
              </a:defRPr>
            </a:lvl1pPr>
          </a:lstStyle>
          <a:p>
            <a:pPr>
              <a:defRPr/>
            </a:pPr>
            <a:endParaRPr lang="en-US"/>
          </a:p>
        </p:txBody>
      </p:sp>
      <p:sp>
        <p:nvSpPr>
          <p:cNvPr id="30725" name="Rectangle 5"/>
          <p:cNvSpPr>
            <a:spLocks noGrp="1" noChangeArrowheads="1"/>
          </p:cNvSpPr>
          <p:nvPr>
            <p:ph type="sldNum" sz="quarter" idx="3"/>
          </p:nvPr>
        </p:nvSpPr>
        <p:spPr bwMode="auto">
          <a:xfrm>
            <a:off x="3954463" y="8759825"/>
            <a:ext cx="3024187"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409D0CA9-EB7F-3042-8B33-2701229DBF83}" type="slidenum">
              <a:rPr lang="en-US"/>
              <a:pPr/>
              <a:t>‹#›</a:t>
            </a:fld>
            <a:endParaRPr lang="en-US"/>
          </a:p>
        </p:txBody>
      </p:sp>
    </p:spTree>
    <p:extLst>
      <p:ext uri="{BB962C8B-B14F-4D97-AF65-F5344CB8AC3E}">
        <p14:creationId xmlns:p14="http://schemas.microsoft.com/office/powerpoint/2010/main" val="173843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241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mn-ea"/>
              </a:defRPr>
            </a:lvl1pPr>
          </a:lstStyle>
          <a:p>
            <a:pPr>
              <a:defRPr/>
            </a:pPr>
            <a:endParaRPr lang="en-US"/>
          </a:p>
        </p:txBody>
      </p:sp>
      <p:sp>
        <p:nvSpPr>
          <p:cNvPr id="29699" name="Rectangle 3"/>
          <p:cNvSpPr>
            <a:spLocks noGrp="1" noChangeArrowheads="1"/>
          </p:cNvSpPr>
          <p:nvPr>
            <p:ph type="dt" idx="1"/>
          </p:nvPr>
        </p:nvSpPr>
        <p:spPr bwMode="auto">
          <a:xfrm>
            <a:off x="3954463" y="0"/>
            <a:ext cx="3024187"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n-ea"/>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020763" y="692150"/>
            <a:ext cx="4938712" cy="34575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701" name="Rectangle 5"/>
          <p:cNvSpPr>
            <a:spLocks noGrp="1" noChangeArrowheads="1"/>
          </p:cNvSpPr>
          <p:nvPr>
            <p:ph type="body" sz="quarter" idx="3"/>
          </p:nvPr>
        </p:nvSpPr>
        <p:spPr bwMode="auto">
          <a:xfrm>
            <a:off x="698500" y="4381500"/>
            <a:ext cx="5583238" cy="414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759825"/>
            <a:ext cx="30241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mn-ea"/>
              </a:defRPr>
            </a:lvl1pPr>
          </a:lstStyle>
          <a:p>
            <a:pPr>
              <a:defRPr/>
            </a:pPr>
            <a:endParaRPr lang="en-US"/>
          </a:p>
        </p:txBody>
      </p:sp>
      <p:sp>
        <p:nvSpPr>
          <p:cNvPr id="29703" name="Rectangle 7"/>
          <p:cNvSpPr>
            <a:spLocks noGrp="1" noChangeArrowheads="1"/>
          </p:cNvSpPr>
          <p:nvPr>
            <p:ph type="sldNum" sz="quarter" idx="5"/>
          </p:nvPr>
        </p:nvSpPr>
        <p:spPr bwMode="auto">
          <a:xfrm>
            <a:off x="3954463" y="8759825"/>
            <a:ext cx="3024187"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0F3C2C48-A1CC-A042-B0BA-0F3200EBB99D}" type="slidenum">
              <a:rPr lang="en-US"/>
              <a:pPr/>
              <a:t>‹#›</a:t>
            </a:fld>
            <a:endParaRPr lang="en-US"/>
          </a:p>
        </p:txBody>
      </p:sp>
    </p:spTree>
    <p:extLst>
      <p:ext uri="{BB962C8B-B14F-4D97-AF65-F5344CB8AC3E}">
        <p14:creationId xmlns:p14="http://schemas.microsoft.com/office/powerpoint/2010/main" val="1422812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965825"/>
            <a:ext cx="23317200" cy="411480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114800" y="10880725"/>
            <a:ext cx="19202400" cy="49085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5514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768350"/>
            <a:ext cx="24688800" cy="3200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371600" y="4479925"/>
            <a:ext cx="24688800" cy="12673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72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768350"/>
            <a:ext cx="6172200" cy="163845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768350"/>
            <a:ext cx="18364200" cy="163845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965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768350"/>
            <a:ext cx="24688800" cy="3200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71600" y="4479925"/>
            <a:ext cx="24688800" cy="126730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17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8" y="12339638"/>
            <a:ext cx="23317200" cy="38131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166938" y="8139113"/>
            <a:ext cx="23317200" cy="420052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2893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768350"/>
            <a:ext cx="24688800" cy="3200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371600" y="4479925"/>
            <a:ext cx="12268200" cy="126730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92200" y="4479925"/>
            <a:ext cx="12268200" cy="126730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261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768350"/>
            <a:ext cx="24688800" cy="3200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4298950"/>
            <a:ext cx="12120563" cy="17907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6089650"/>
            <a:ext cx="12120563" cy="11063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5" y="4298950"/>
            <a:ext cx="12125325" cy="17907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3935075" y="6089650"/>
            <a:ext cx="12125325" cy="11063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551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768350"/>
            <a:ext cx="24688800" cy="32004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8788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87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765175"/>
            <a:ext cx="9024938" cy="325278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0725150" y="765175"/>
            <a:ext cx="15335250" cy="163877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4017963"/>
            <a:ext cx="9024938" cy="131349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046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3" y="13441363"/>
            <a:ext cx="16459200" cy="158750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376863" y="1716088"/>
            <a:ext cx="16459200" cy="115204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376863" y="15028863"/>
            <a:ext cx="16459200" cy="2252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861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ext Box 38"/>
          <p:cNvSpPr txBox="1">
            <a:spLocks noChangeArrowheads="1"/>
          </p:cNvSpPr>
          <p:nvPr userDrawn="1"/>
        </p:nvSpPr>
        <p:spPr bwMode="auto">
          <a:xfrm>
            <a:off x="9334500" y="3600450"/>
            <a:ext cx="8753475"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6" tIns="45713" rIns="91426" bIns="45713">
            <a:spAutoFit/>
          </a:bodyPr>
          <a:lstStyle>
            <a:lvl1pPr algn="ctr" defTabSz="2193925">
              <a:defRPr>
                <a:solidFill>
                  <a:schemeClr val="tx2"/>
                </a:solidFill>
                <a:latin typeface="Arial" charset="0"/>
                <a:ea typeface="ＭＳ Ｐゴシック" charset="0"/>
              </a:defRPr>
            </a:lvl1pPr>
            <a:lvl2pPr marL="742950" indent="-285750" algn="ctr" defTabSz="2193925">
              <a:defRPr>
                <a:solidFill>
                  <a:schemeClr val="tx2"/>
                </a:solidFill>
                <a:latin typeface="Arial" charset="0"/>
                <a:ea typeface="ＭＳ Ｐゴシック" charset="0"/>
              </a:defRPr>
            </a:lvl2pPr>
            <a:lvl3pPr marL="1143000" indent="-228600" algn="ctr" defTabSz="2193925">
              <a:defRPr>
                <a:solidFill>
                  <a:schemeClr val="tx2"/>
                </a:solidFill>
                <a:latin typeface="Arial" charset="0"/>
                <a:ea typeface="ＭＳ Ｐゴシック" charset="0"/>
              </a:defRPr>
            </a:lvl3pPr>
            <a:lvl4pPr marL="1600200" indent="-228600" algn="ctr" defTabSz="2193925">
              <a:defRPr>
                <a:solidFill>
                  <a:schemeClr val="tx2"/>
                </a:solidFill>
                <a:latin typeface="Arial" charset="0"/>
                <a:ea typeface="ＭＳ Ｐゴシック" charset="0"/>
              </a:defRPr>
            </a:lvl4pPr>
            <a:lvl5pPr marL="2057400" indent="-228600" algn="ctr" defTabSz="2193925">
              <a:defRPr>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a:solidFill>
                  <a:schemeClr val="tx2"/>
                </a:solidFill>
                <a:latin typeface="Arial" charset="0"/>
                <a:ea typeface="ＭＳ Ｐゴシック" charset="0"/>
              </a:defRPr>
            </a:lvl9pPr>
          </a:lstStyle>
          <a:p>
            <a:pPr eaLnBrk="1" hangingPunct="1">
              <a:spcBef>
                <a:spcPct val="50000"/>
              </a:spcBef>
            </a:pPr>
            <a:endParaRPr lang="en-US" sz="29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3925" rtl="0" eaLnBrk="0" fontAlgn="base" hangingPunct="0">
        <a:spcBef>
          <a:spcPct val="0"/>
        </a:spcBef>
        <a:spcAft>
          <a:spcPct val="0"/>
        </a:spcAft>
        <a:defRPr sz="6500" b="1">
          <a:solidFill>
            <a:schemeClr val="bg1"/>
          </a:solidFill>
          <a:latin typeface="+mj-lt"/>
          <a:ea typeface="ＭＳ Ｐゴシック" charset="0"/>
          <a:cs typeface="+mj-cs"/>
        </a:defRPr>
      </a:lvl1pPr>
      <a:lvl2pPr algn="ctr" defTabSz="2193925" rtl="0" eaLnBrk="0" fontAlgn="base" hangingPunct="0">
        <a:spcBef>
          <a:spcPct val="0"/>
        </a:spcBef>
        <a:spcAft>
          <a:spcPct val="0"/>
        </a:spcAft>
        <a:defRPr sz="6500" b="1">
          <a:solidFill>
            <a:schemeClr val="bg1"/>
          </a:solidFill>
          <a:latin typeface="Arial" charset="0"/>
          <a:ea typeface="ＭＳ Ｐゴシック" charset="0"/>
        </a:defRPr>
      </a:lvl2pPr>
      <a:lvl3pPr algn="ctr" defTabSz="2193925" rtl="0" eaLnBrk="0" fontAlgn="base" hangingPunct="0">
        <a:spcBef>
          <a:spcPct val="0"/>
        </a:spcBef>
        <a:spcAft>
          <a:spcPct val="0"/>
        </a:spcAft>
        <a:defRPr sz="6500" b="1">
          <a:solidFill>
            <a:schemeClr val="bg1"/>
          </a:solidFill>
          <a:latin typeface="Arial" charset="0"/>
          <a:ea typeface="ＭＳ Ｐゴシック" charset="0"/>
        </a:defRPr>
      </a:lvl3pPr>
      <a:lvl4pPr algn="ctr" defTabSz="2193925" rtl="0" eaLnBrk="0" fontAlgn="base" hangingPunct="0">
        <a:spcBef>
          <a:spcPct val="0"/>
        </a:spcBef>
        <a:spcAft>
          <a:spcPct val="0"/>
        </a:spcAft>
        <a:defRPr sz="6500" b="1">
          <a:solidFill>
            <a:schemeClr val="bg1"/>
          </a:solidFill>
          <a:latin typeface="Arial" charset="0"/>
          <a:ea typeface="ＭＳ Ｐゴシック" charset="0"/>
        </a:defRPr>
      </a:lvl4pPr>
      <a:lvl5pPr algn="ctr" defTabSz="2193925" rtl="0" eaLnBrk="0" fontAlgn="base" hangingPunct="0">
        <a:spcBef>
          <a:spcPct val="0"/>
        </a:spcBef>
        <a:spcAft>
          <a:spcPct val="0"/>
        </a:spcAft>
        <a:defRPr sz="6500" b="1">
          <a:solidFill>
            <a:schemeClr val="bg1"/>
          </a:solidFill>
          <a:latin typeface="Arial" charset="0"/>
          <a:ea typeface="ＭＳ Ｐゴシック" charset="0"/>
        </a:defRPr>
      </a:lvl5pPr>
      <a:lvl6pPr marL="457200" algn="ctr" defTabSz="2193925" rtl="0" fontAlgn="base">
        <a:spcBef>
          <a:spcPct val="0"/>
        </a:spcBef>
        <a:spcAft>
          <a:spcPct val="0"/>
        </a:spcAft>
        <a:defRPr sz="6500" b="1">
          <a:solidFill>
            <a:schemeClr val="bg1"/>
          </a:solidFill>
          <a:latin typeface="Arial" charset="0"/>
        </a:defRPr>
      </a:lvl6pPr>
      <a:lvl7pPr marL="914400" algn="ctr" defTabSz="2193925" rtl="0" fontAlgn="base">
        <a:spcBef>
          <a:spcPct val="0"/>
        </a:spcBef>
        <a:spcAft>
          <a:spcPct val="0"/>
        </a:spcAft>
        <a:defRPr sz="6500" b="1">
          <a:solidFill>
            <a:schemeClr val="bg1"/>
          </a:solidFill>
          <a:latin typeface="Arial" charset="0"/>
        </a:defRPr>
      </a:lvl7pPr>
      <a:lvl8pPr marL="1371600" algn="ctr" defTabSz="2193925" rtl="0" fontAlgn="base">
        <a:spcBef>
          <a:spcPct val="0"/>
        </a:spcBef>
        <a:spcAft>
          <a:spcPct val="0"/>
        </a:spcAft>
        <a:defRPr sz="6500" b="1">
          <a:solidFill>
            <a:schemeClr val="bg1"/>
          </a:solidFill>
          <a:latin typeface="Arial" charset="0"/>
        </a:defRPr>
      </a:lvl8pPr>
      <a:lvl9pPr marL="1828800" algn="ctr" defTabSz="2193925" rtl="0" fontAlgn="base">
        <a:spcBef>
          <a:spcPct val="0"/>
        </a:spcBef>
        <a:spcAft>
          <a:spcPct val="0"/>
        </a:spcAft>
        <a:defRPr sz="6500" b="1">
          <a:solidFill>
            <a:schemeClr val="bg1"/>
          </a:solidFill>
          <a:latin typeface="Arial" charset="0"/>
        </a:defRPr>
      </a:lvl9pPr>
    </p:titleStyle>
    <p:bodyStyle>
      <a:lvl1pPr marL="822325" indent="-822325" algn="l" defTabSz="2193925" rtl="0" eaLnBrk="0" fontAlgn="base" hangingPunct="0">
        <a:spcBef>
          <a:spcPct val="20000"/>
        </a:spcBef>
        <a:spcAft>
          <a:spcPct val="0"/>
        </a:spcAft>
        <a:defRPr sz="1700">
          <a:solidFill>
            <a:schemeClr val="tx1"/>
          </a:solidFill>
          <a:latin typeface="+mn-lt"/>
          <a:ea typeface="ＭＳ Ｐゴシック" charset="0"/>
          <a:cs typeface="+mn-cs"/>
        </a:defRPr>
      </a:lvl1pPr>
      <a:lvl2pPr marL="1782763" indent="-685800" algn="l" defTabSz="2193925" rtl="0" eaLnBrk="0" fontAlgn="base" hangingPunct="0">
        <a:spcBef>
          <a:spcPct val="20000"/>
        </a:spcBef>
        <a:spcAft>
          <a:spcPct val="0"/>
        </a:spcAft>
        <a:buChar char="–"/>
        <a:defRPr sz="3600">
          <a:solidFill>
            <a:schemeClr val="tx1"/>
          </a:solidFill>
          <a:latin typeface="+mn-lt"/>
          <a:ea typeface="ＭＳ Ｐゴシック" charset="0"/>
        </a:defRPr>
      </a:lvl2pPr>
      <a:lvl3pPr marL="2743200" indent="-549275" algn="l" defTabSz="2193925" rtl="0" eaLnBrk="0" fontAlgn="base" hangingPunct="0">
        <a:spcBef>
          <a:spcPct val="20000"/>
        </a:spcBef>
        <a:spcAft>
          <a:spcPct val="0"/>
        </a:spcAft>
        <a:buChar char="•"/>
        <a:defRPr sz="3100">
          <a:solidFill>
            <a:schemeClr val="tx1"/>
          </a:solidFill>
          <a:latin typeface="+mn-lt"/>
          <a:ea typeface="ＭＳ Ｐゴシック" charset="0"/>
        </a:defRPr>
      </a:lvl3pPr>
      <a:lvl4pPr marL="3840163" indent="-547688" algn="l" defTabSz="2193925" rtl="0" eaLnBrk="0" fontAlgn="base" hangingPunct="0">
        <a:spcBef>
          <a:spcPct val="20000"/>
        </a:spcBef>
        <a:spcAft>
          <a:spcPct val="0"/>
        </a:spcAft>
        <a:buChar char="–"/>
        <a:defRPr sz="2400">
          <a:solidFill>
            <a:schemeClr val="tx1"/>
          </a:solidFill>
          <a:latin typeface="+mn-lt"/>
          <a:ea typeface="ＭＳ Ｐゴシック" charset="0"/>
        </a:defRPr>
      </a:lvl4pPr>
      <a:lvl5pPr marL="4937125" indent="-547688" algn="l" defTabSz="2193925" rtl="0" eaLnBrk="0" fontAlgn="base" hangingPunct="0">
        <a:spcBef>
          <a:spcPct val="20000"/>
        </a:spcBef>
        <a:spcAft>
          <a:spcPct val="0"/>
        </a:spcAft>
        <a:buChar char="»"/>
        <a:defRPr sz="2400">
          <a:solidFill>
            <a:schemeClr val="tx1"/>
          </a:solidFill>
          <a:latin typeface="+mn-lt"/>
          <a:ea typeface="ＭＳ Ｐゴシック" charset="0"/>
        </a:defRPr>
      </a:lvl5pPr>
      <a:lvl6pPr marL="5394325" indent="-547688" algn="l" defTabSz="2193925" rtl="0" fontAlgn="base">
        <a:spcBef>
          <a:spcPct val="20000"/>
        </a:spcBef>
        <a:spcAft>
          <a:spcPct val="0"/>
        </a:spcAft>
        <a:buChar char="»"/>
        <a:defRPr sz="2400">
          <a:solidFill>
            <a:schemeClr val="tx1"/>
          </a:solidFill>
          <a:latin typeface="+mn-lt"/>
        </a:defRPr>
      </a:lvl6pPr>
      <a:lvl7pPr marL="5851525" indent="-547688" algn="l" defTabSz="2193925" rtl="0" fontAlgn="base">
        <a:spcBef>
          <a:spcPct val="20000"/>
        </a:spcBef>
        <a:spcAft>
          <a:spcPct val="0"/>
        </a:spcAft>
        <a:buChar char="»"/>
        <a:defRPr sz="2400">
          <a:solidFill>
            <a:schemeClr val="tx1"/>
          </a:solidFill>
          <a:latin typeface="+mn-lt"/>
        </a:defRPr>
      </a:lvl7pPr>
      <a:lvl8pPr marL="6308725" indent="-547688" algn="l" defTabSz="2193925" rtl="0" fontAlgn="base">
        <a:spcBef>
          <a:spcPct val="20000"/>
        </a:spcBef>
        <a:spcAft>
          <a:spcPct val="0"/>
        </a:spcAft>
        <a:buChar char="»"/>
        <a:defRPr sz="2400">
          <a:solidFill>
            <a:schemeClr val="tx1"/>
          </a:solidFill>
          <a:latin typeface="+mn-lt"/>
        </a:defRPr>
      </a:lvl8pPr>
      <a:lvl9pPr marL="6765925" indent="-547688" algn="l" defTabSz="2193925"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JPG"/><Relationship Id="rId18" Type="http://schemas.openxmlformats.org/officeDocument/2006/relationships/image" Target="../media/image14.jpg"/><Relationship Id="rId26" Type="http://schemas.openxmlformats.org/officeDocument/2006/relationships/image" Target="../media/image22.emf"/><Relationship Id="rId3" Type="http://schemas.openxmlformats.org/officeDocument/2006/relationships/image" Target="../media/image2.png"/><Relationship Id="rId21" Type="http://schemas.openxmlformats.org/officeDocument/2006/relationships/image" Target="../media/image17.emf"/><Relationship Id="rId7" Type="http://schemas.openxmlformats.org/officeDocument/2006/relationships/image" Target="../media/image5.jpeg"/><Relationship Id="rId12" Type="http://schemas.microsoft.com/office/2007/relationships/hdphoto" Target="../media/hdphoto2.wdp"/><Relationship Id="rId17" Type="http://schemas.openxmlformats.org/officeDocument/2006/relationships/image" Target="../media/image13.JPG"/><Relationship Id="rId25" Type="http://schemas.openxmlformats.org/officeDocument/2006/relationships/image" Target="../media/image21.emf"/><Relationship Id="rId2" Type="http://schemas.openxmlformats.org/officeDocument/2006/relationships/notesSlide" Target="../notesSlides/notesSlide1.xml"/><Relationship Id="rId16" Type="http://schemas.openxmlformats.org/officeDocument/2006/relationships/image" Target="../media/image12.jpeg"/><Relationship Id="rId20" Type="http://schemas.openxmlformats.org/officeDocument/2006/relationships/image" Target="../media/image16.emf"/><Relationship Id="rId1" Type="http://schemas.openxmlformats.org/officeDocument/2006/relationships/slideLayout" Target="../slideLayouts/slideLayout4.xml"/><Relationship Id="rId6" Type="http://schemas.openxmlformats.org/officeDocument/2006/relationships/image" Target="../media/image4.jpeg"/><Relationship Id="rId11" Type="http://schemas.openxmlformats.org/officeDocument/2006/relationships/image" Target="../media/image8.png"/><Relationship Id="rId24" Type="http://schemas.openxmlformats.org/officeDocument/2006/relationships/image" Target="../media/image20.emf"/><Relationship Id="rId5" Type="http://schemas.openxmlformats.org/officeDocument/2006/relationships/image" Target="../media/image3.jpeg"/><Relationship Id="rId15" Type="http://schemas.openxmlformats.org/officeDocument/2006/relationships/image" Target="../media/image11.jpeg"/><Relationship Id="rId23" Type="http://schemas.openxmlformats.org/officeDocument/2006/relationships/image" Target="../media/image19.emf"/><Relationship Id="rId10" Type="http://schemas.microsoft.com/office/2007/relationships/hdphoto" Target="../media/hdphoto1.wdp"/><Relationship Id="rId19" Type="http://schemas.openxmlformats.org/officeDocument/2006/relationships/image" Target="../media/image15.jp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0.jpeg"/><Relationship Id="rId22" Type="http://schemas.openxmlformats.org/officeDocument/2006/relationships/image" Target="../media/image18.emf"/><Relationship Id="rId27"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Text Box 21"/>
          <p:cNvSpPr txBox="1">
            <a:spLocks noChangeArrowheads="1"/>
          </p:cNvSpPr>
          <p:nvPr/>
        </p:nvSpPr>
        <p:spPr bwMode="auto">
          <a:xfrm>
            <a:off x="304800" y="4267200"/>
            <a:ext cx="6477000" cy="82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91426" tIns="45713" rIns="91426" bIns="45713">
            <a:spAutoFit/>
          </a:bodyPr>
          <a:lstStyle>
            <a:lvl1pPr algn="ctr" defTabSz="2193925">
              <a:defRPr>
                <a:solidFill>
                  <a:schemeClr val="tx2"/>
                </a:solidFill>
                <a:latin typeface="Arial" charset="0"/>
                <a:ea typeface="ＭＳ Ｐゴシック" charset="0"/>
              </a:defRPr>
            </a:lvl1pPr>
            <a:lvl2pPr marL="742950" indent="-285750" algn="ctr" defTabSz="2193925">
              <a:defRPr>
                <a:solidFill>
                  <a:schemeClr val="tx2"/>
                </a:solidFill>
                <a:latin typeface="Arial" charset="0"/>
                <a:ea typeface="ＭＳ Ｐゴシック" charset="0"/>
              </a:defRPr>
            </a:lvl2pPr>
            <a:lvl3pPr marL="1143000" indent="-228600" algn="ctr" defTabSz="2193925">
              <a:defRPr>
                <a:solidFill>
                  <a:schemeClr val="tx2"/>
                </a:solidFill>
                <a:latin typeface="Arial" charset="0"/>
                <a:ea typeface="ＭＳ Ｐゴシック" charset="0"/>
              </a:defRPr>
            </a:lvl3pPr>
            <a:lvl4pPr marL="1600200" indent="-228600" algn="ctr" defTabSz="2193925">
              <a:defRPr>
                <a:solidFill>
                  <a:schemeClr val="tx2"/>
                </a:solidFill>
                <a:latin typeface="Arial" charset="0"/>
                <a:ea typeface="ＭＳ Ｐゴシック" charset="0"/>
              </a:defRPr>
            </a:lvl4pPr>
            <a:lvl5pPr marL="2057400" indent="-228600" algn="ctr" defTabSz="2193925">
              <a:defRPr>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a:solidFill>
                  <a:schemeClr val="tx2"/>
                </a:solidFill>
                <a:latin typeface="Arial" charset="0"/>
                <a:ea typeface="ＭＳ Ｐゴシック" charset="0"/>
              </a:defRPr>
            </a:lvl9pPr>
          </a:lstStyle>
          <a:p>
            <a:pPr algn="l" eaLnBrk="1" hangingPunct="1">
              <a:spcBef>
                <a:spcPct val="50000"/>
              </a:spcBef>
            </a:pPr>
            <a:endParaRPr lang="en-US" sz="1900" dirty="0">
              <a:solidFill>
                <a:schemeClr val="tx1"/>
              </a:solidFill>
            </a:endParaRPr>
          </a:p>
          <a:p>
            <a:pPr algn="l" eaLnBrk="1" hangingPunct="1">
              <a:spcBef>
                <a:spcPct val="50000"/>
              </a:spcBef>
            </a:pPr>
            <a:endParaRPr lang="en-US" sz="1900" dirty="0">
              <a:solidFill>
                <a:schemeClr val="tx1"/>
              </a:solidFill>
            </a:endParaRPr>
          </a:p>
        </p:txBody>
      </p:sp>
      <p:sp>
        <p:nvSpPr>
          <p:cNvPr id="4104" name="AutoShape 59"/>
          <p:cNvSpPr>
            <a:spLocks noChangeArrowheads="1"/>
          </p:cNvSpPr>
          <p:nvPr/>
        </p:nvSpPr>
        <p:spPr bwMode="auto">
          <a:xfrm>
            <a:off x="381000" y="3352800"/>
            <a:ext cx="6400800" cy="685800"/>
          </a:xfrm>
          <a:prstGeom prst="roundRect">
            <a:avLst>
              <a:gd name="adj" fmla="val 16667"/>
            </a:avLst>
          </a:prstGeom>
          <a:solidFill>
            <a:schemeClr val="accent2">
              <a:lumMod val="75000"/>
            </a:schemeClr>
          </a:solidFill>
          <a:ln w="25400">
            <a:solidFill>
              <a:srgbClr val="000000"/>
            </a:solidFill>
            <a:round/>
            <a:headEnd/>
            <a:tailEnd/>
          </a:ln>
        </p:spPr>
        <p:txBody>
          <a:bodyPr wrap="none" anchor="ctr"/>
          <a:lstStyle/>
          <a:p>
            <a:pPr algn="ctr" eaLnBrk="1" hangingPunct="1"/>
            <a:r>
              <a:rPr lang="en-US" sz="3600" b="1" dirty="0">
                <a:solidFill>
                  <a:schemeClr val="bg1"/>
                </a:solidFill>
              </a:rPr>
              <a:t>Abstract</a:t>
            </a:r>
          </a:p>
        </p:txBody>
      </p:sp>
      <p:sp>
        <p:nvSpPr>
          <p:cNvPr id="4105" name="AutoShape 55"/>
          <p:cNvSpPr>
            <a:spLocks noChangeArrowheads="1"/>
          </p:cNvSpPr>
          <p:nvPr/>
        </p:nvSpPr>
        <p:spPr bwMode="auto">
          <a:xfrm>
            <a:off x="3657600" y="228600"/>
            <a:ext cx="20345400" cy="2743200"/>
          </a:xfrm>
          <a:prstGeom prst="roundRect">
            <a:avLst>
              <a:gd name="adj" fmla="val 16667"/>
            </a:avLst>
          </a:prstGeom>
          <a:solidFill>
            <a:schemeClr val="accent2">
              <a:lumMod val="75000"/>
            </a:schemeClr>
          </a:solidFill>
          <a:ln w="25400">
            <a:solidFill>
              <a:srgbClr val="000000"/>
            </a:solidFill>
            <a:round/>
            <a:headEnd/>
            <a:tailEnd/>
          </a:ln>
        </p:spPr>
        <p:txBody>
          <a:bodyPr wrap="none" anchor="ctr"/>
          <a:lstStyle/>
          <a:p>
            <a:pPr algn="ctr" eaLnBrk="1" hangingPunct="1"/>
            <a:endParaRPr lang="en-US">
              <a:solidFill>
                <a:schemeClr val="accent1">
                  <a:lumMod val="25000"/>
                </a:schemeClr>
              </a:solidFill>
            </a:endParaRPr>
          </a:p>
        </p:txBody>
      </p:sp>
      <p:sp>
        <p:nvSpPr>
          <p:cNvPr id="4106" name="Rectangle 2"/>
          <p:cNvSpPr>
            <a:spLocks noGrp="1" noChangeArrowheads="1"/>
          </p:cNvSpPr>
          <p:nvPr>
            <p:ph type="title"/>
          </p:nvPr>
        </p:nvSpPr>
        <p:spPr bwMode="auto">
          <a:xfrm>
            <a:off x="3796844" y="328177"/>
            <a:ext cx="19135725" cy="233011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t>Solvent Based Recovery of Post Consumer Polystyrene for Interior Windows </a:t>
            </a:r>
            <a:br>
              <a:rPr lang="en-US" dirty="0"/>
            </a:br>
            <a:r>
              <a:rPr lang="en-US" sz="2800" dirty="0">
                <a:latin typeface="Arial" charset="0"/>
              </a:rPr>
              <a:t>Laura </a:t>
            </a:r>
            <a:r>
              <a:rPr lang="en-US" sz="2800" dirty="0" err="1">
                <a:latin typeface="Arial" charset="0"/>
              </a:rPr>
              <a:t>Bermol</a:t>
            </a:r>
            <a:r>
              <a:rPr lang="en-US" sz="2800" dirty="0">
                <a:latin typeface="Arial" charset="0"/>
              </a:rPr>
              <a:t>* </a:t>
            </a:r>
            <a:r>
              <a:rPr lang="en-US" sz="2800" b="0" dirty="0">
                <a:latin typeface="Arial" charset="0"/>
              </a:rPr>
              <a:t>, </a:t>
            </a:r>
            <a:r>
              <a:rPr lang="en-US" sz="2800" dirty="0">
                <a:latin typeface="Arial" charset="0"/>
              </a:rPr>
              <a:t>Tennyson </a:t>
            </a:r>
            <a:r>
              <a:rPr lang="en-US" sz="2800" dirty="0" err="1">
                <a:latin typeface="Arial" charset="0"/>
              </a:rPr>
              <a:t>Doane</a:t>
            </a:r>
            <a:r>
              <a:rPr lang="en-US" sz="2800" b="0" dirty="0">
                <a:latin typeface="Arial" charset="0"/>
              </a:rPr>
              <a:t>;</a:t>
            </a:r>
            <a:br>
              <a:rPr lang="en-US" sz="2800" b="0" dirty="0">
                <a:latin typeface="Arial" charset="0"/>
              </a:rPr>
            </a:br>
            <a:r>
              <a:rPr lang="en-US" sz="2800" b="0" dirty="0">
                <a:latin typeface="Arial" charset="0"/>
              </a:rPr>
              <a:t> Department of Chemistry and Biology, Eastern Nazarene College, Quincy, MA</a:t>
            </a:r>
            <a:endParaRPr lang="en-US" sz="2800" dirty="0">
              <a:latin typeface="Arial" charset="0"/>
            </a:endParaRPr>
          </a:p>
        </p:txBody>
      </p:sp>
      <p:sp>
        <p:nvSpPr>
          <p:cNvPr id="4110" name="Text Box 7"/>
          <p:cNvSpPr txBox="1">
            <a:spLocks noChangeArrowheads="1"/>
          </p:cNvSpPr>
          <p:nvPr/>
        </p:nvSpPr>
        <p:spPr bwMode="auto">
          <a:xfrm>
            <a:off x="18162588" y="3429000"/>
            <a:ext cx="4468812"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6" tIns="45713" rIns="91426" bIns="45713">
            <a:spAutoFit/>
          </a:bodyPr>
          <a:lstStyle>
            <a:lvl1pPr algn="ctr" defTabSz="2193925">
              <a:defRPr>
                <a:solidFill>
                  <a:schemeClr val="tx2"/>
                </a:solidFill>
                <a:latin typeface="Arial" charset="0"/>
                <a:ea typeface="ＭＳ Ｐゴシック" charset="0"/>
              </a:defRPr>
            </a:lvl1pPr>
            <a:lvl2pPr marL="742950" indent="-285750" algn="ctr" defTabSz="2193925">
              <a:defRPr>
                <a:solidFill>
                  <a:schemeClr val="tx2"/>
                </a:solidFill>
                <a:latin typeface="Arial" charset="0"/>
                <a:ea typeface="ＭＳ Ｐゴシック" charset="0"/>
              </a:defRPr>
            </a:lvl2pPr>
            <a:lvl3pPr marL="1143000" indent="-228600" algn="ctr" defTabSz="2193925">
              <a:defRPr>
                <a:solidFill>
                  <a:schemeClr val="tx2"/>
                </a:solidFill>
                <a:latin typeface="Arial" charset="0"/>
                <a:ea typeface="ＭＳ Ｐゴシック" charset="0"/>
              </a:defRPr>
            </a:lvl3pPr>
            <a:lvl4pPr marL="1600200" indent="-228600" algn="ctr" defTabSz="2193925">
              <a:defRPr>
                <a:solidFill>
                  <a:schemeClr val="tx2"/>
                </a:solidFill>
                <a:latin typeface="Arial" charset="0"/>
                <a:ea typeface="ＭＳ Ｐゴシック" charset="0"/>
              </a:defRPr>
            </a:lvl4pPr>
            <a:lvl5pPr marL="2057400" indent="-228600" algn="ctr" defTabSz="2193925">
              <a:defRPr>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a:solidFill>
                  <a:schemeClr val="tx2"/>
                </a:solidFill>
                <a:latin typeface="Arial" charset="0"/>
                <a:ea typeface="ＭＳ Ｐゴシック" charset="0"/>
              </a:defRPr>
            </a:lvl9pPr>
          </a:lstStyle>
          <a:p>
            <a:pPr eaLnBrk="1" hangingPunct="1">
              <a:spcBef>
                <a:spcPct val="50000"/>
              </a:spcBef>
            </a:pPr>
            <a:r>
              <a:rPr lang="en-US" sz="3600" b="1">
                <a:solidFill>
                  <a:schemeClr val="bg1"/>
                </a:solidFill>
              </a:rPr>
              <a:t>Results Cont’d</a:t>
            </a:r>
          </a:p>
        </p:txBody>
      </p:sp>
      <p:sp>
        <p:nvSpPr>
          <p:cNvPr id="4112" name="Rectangle 10"/>
          <p:cNvSpPr>
            <a:spLocks noChangeArrowheads="1"/>
          </p:cNvSpPr>
          <p:nvPr/>
        </p:nvSpPr>
        <p:spPr bwMode="auto">
          <a:xfrm>
            <a:off x="13814835" y="16122948"/>
            <a:ext cx="13312366" cy="1828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6" tIns="45713" rIns="91426" bIns="45713"/>
          <a:lstStyle/>
          <a:p>
            <a:r>
              <a:rPr lang="en-US" sz="1700" dirty="0"/>
              <a:t>1.Adhikary, S., </a:t>
            </a:r>
            <a:r>
              <a:rPr lang="en-US" sz="1700" dirty="0" err="1"/>
              <a:t>Rudzionis</a:t>
            </a:r>
            <a:r>
              <a:rPr lang="en-US" sz="1700" dirty="0"/>
              <a:t>, Z., &amp; </a:t>
            </a:r>
            <a:r>
              <a:rPr lang="en-US" sz="1700" dirty="0" err="1"/>
              <a:t>Zubrus</a:t>
            </a:r>
            <a:r>
              <a:rPr lang="en-US" sz="1700" dirty="0"/>
              <a:t>, M. Investigations of the Influence of Polystyrene </a:t>
            </a:r>
          </a:p>
          <a:p>
            <a:r>
              <a:rPr lang="en-US" sz="1700" dirty="0"/>
              <a:t>Foamed Granules on the Properties of Lightweight Concrete, </a:t>
            </a:r>
            <a:r>
              <a:rPr lang="en-US" sz="1700" i="1" dirty="0"/>
              <a:t>Journal of Applied Engineering Sciences </a:t>
            </a:r>
            <a:r>
              <a:rPr lang="en-US" sz="1700" b="1" dirty="0"/>
              <a:t>2019</a:t>
            </a:r>
            <a:r>
              <a:rPr lang="en-US" sz="1700" dirty="0"/>
              <a:t>, 9(1), 19-24.</a:t>
            </a:r>
          </a:p>
          <a:p>
            <a:r>
              <a:rPr lang="en-US" sz="1700" dirty="0"/>
              <a:t> 2. Chen, B.; Liu, J.; Chen, L.Z. Experimental Study of Lightweight Expanded Polystyrene </a:t>
            </a:r>
          </a:p>
          <a:p>
            <a:r>
              <a:rPr lang="en-US" sz="1700" dirty="0"/>
              <a:t>Aggregate Concrete Containing Silica Fume and Polypropylene Fibers. J. Shanghai </a:t>
            </a:r>
            <a:r>
              <a:rPr lang="en-US" sz="1700" dirty="0" err="1"/>
              <a:t>Jiaotong</a:t>
            </a:r>
            <a:r>
              <a:rPr lang="en-US" sz="1700" dirty="0"/>
              <a:t> </a:t>
            </a:r>
            <a:r>
              <a:rPr lang="en-US" sz="1700" i="1" dirty="0"/>
              <a:t>Univ. Sci</a:t>
            </a:r>
            <a:r>
              <a:rPr lang="en-US" sz="1700" dirty="0"/>
              <a:t>. </a:t>
            </a:r>
            <a:r>
              <a:rPr lang="en-US" sz="1700" b="1" dirty="0"/>
              <a:t>2010</a:t>
            </a:r>
            <a:r>
              <a:rPr lang="en-US" sz="1700" dirty="0"/>
              <a:t>, 15, 129–137.</a:t>
            </a:r>
          </a:p>
          <a:p>
            <a:r>
              <a:rPr lang="en-US" sz="1700" dirty="0"/>
              <a:t> 3.María Teresa </a:t>
            </a:r>
            <a:r>
              <a:rPr lang="en-US" sz="1700" dirty="0" err="1"/>
              <a:t>García</a:t>
            </a:r>
            <a:r>
              <a:rPr lang="en-US" sz="1700" dirty="0"/>
              <a:t>, Ignacio </a:t>
            </a:r>
            <a:r>
              <a:rPr lang="en-US" sz="1700" dirty="0" err="1"/>
              <a:t>Gracia</a:t>
            </a:r>
            <a:r>
              <a:rPr lang="en-US" sz="1700" dirty="0"/>
              <a:t>, </a:t>
            </a:r>
            <a:r>
              <a:rPr lang="en-US" sz="1700" dirty="0" err="1"/>
              <a:t>Gema</a:t>
            </a:r>
            <a:r>
              <a:rPr lang="en-US" sz="1700" dirty="0"/>
              <a:t> Duque, Antonio de Lucas, Juan Francisco </a:t>
            </a:r>
          </a:p>
          <a:p>
            <a:r>
              <a:rPr lang="en-US" sz="1700" dirty="0" err="1"/>
              <a:t>Rodríguez</a:t>
            </a:r>
            <a:r>
              <a:rPr lang="en-US" sz="1700" dirty="0"/>
              <a:t>. Study of the solubility and stability of polystyrene wastes in dissolution recycling, </a:t>
            </a:r>
            <a:r>
              <a:rPr lang="en-US" sz="1700" i="1" dirty="0"/>
              <a:t>Waste Management</a:t>
            </a:r>
            <a:r>
              <a:rPr lang="en-US" sz="1700" dirty="0"/>
              <a:t>  </a:t>
            </a:r>
            <a:r>
              <a:rPr lang="en-US" sz="1700" b="1" dirty="0"/>
              <a:t>2009</a:t>
            </a:r>
            <a:r>
              <a:rPr lang="en-US" sz="1700" dirty="0"/>
              <a:t>, 1814-1818.</a:t>
            </a:r>
          </a:p>
        </p:txBody>
      </p:sp>
      <p:sp>
        <p:nvSpPr>
          <p:cNvPr id="4113" name="Rectangle 13"/>
          <p:cNvSpPr>
            <a:spLocks noChangeArrowheads="1"/>
          </p:cNvSpPr>
          <p:nvPr/>
        </p:nvSpPr>
        <p:spPr bwMode="auto">
          <a:xfrm>
            <a:off x="285750" y="11023600"/>
            <a:ext cx="6648450" cy="414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6" tIns="45713" rIns="91426" bIns="45713"/>
          <a:lstStyle/>
          <a:p>
            <a:pPr marL="822325" indent="-822325" defTabSz="2193925" eaLnBrk="1" hangingPunct="1">
              <a:spcBef>
                <a:spcPct val="20000"/>
              </a:spcBef>
            </a:pPr>
            <a:endParaRPr lang="en-US" sz="1700">
              <a:solidFill>
                <a:schemeClr val="tx1"/>
              </a:solidFill>
            </a:endParaRPr>
          </a:p>
        </p:txBody>
      </p:sp>
      <p:sp>
        <p:nvSpPr>
          <p:cNvPr id="4115" name="Rectangle 27"/>
          <p:cNvSpPr>
            <a:spLocks noChangeArrowheads="1"/>
          </p:cNvSpPr>
          <p:nvPr/>
        </p:nvSpPr>
        <p:spPr bwMode="auto">
          <a:xfrm>
            <a:off x="228600" y="18288000"/>
            <a:ext cx="22860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91426" tIns="45713" rIns="91426" bIns="45713" anchor="ctr"/>
          <a:lstStyle/>
          <a:p>
            <a:pPr algn="ctr" defTabSz="2193925" eaLnBrk="1" hangingPunct="1"/>
            <a:endParaRPr lang="en-US" sz="2400" b="1" i="1">
              <a:solidFill>
                <a:schemeClr val="bg1"/>
              </a:solidFill>
            </a:endParaRPr>
          </a:p>
        </p:txBody>
      </p:sp>
      <p:sp>
        <p:nvSpPr>
          <p:cNvPr id="4116" name="AutoShape 51"/>
          <p:cNvSpPr>
            <a:spLocks noChangeArrowheads="1"/>
          </p:cNvSpPr>
          <p:nvPr/>
        </p:nvSpPr>
        <p:spPr bwMode="auto">
          <a:xfrm>
            <a:off x="914400" y="685800"/>
            <a:ext cx="3429000" cy="2057400"/>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eaLnBrk="1" hangingPunct="1"/>
            <a:endParaRPr lang="en-US"/>
          </a:p>
        </p:txBody>
      </p:sp>
      <p:pic>
        <p:nvPicPr>
          <p:cNvPr id="4117" name="Picture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6350" y="114300"/>
            <a:ext cx="3295650"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18" name="Picture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3581400"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2" name="Text Box 249"/>
          <p:cNvSpPr txBox="1">
            <a:spLocks noChangeArrowheads="1"/>
          </p:cNvSpPr>
          <p:nvPr/>
        </p:nvSpPr>
        <p:spPr bwMode="auto">
          <a:xfrm>
            <a:off x="13861993" y="13565266"/>
            <a:ext cx="13265207"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a:defRPr>
                <a:solidFill>
                  <a:schemeClr val="tx2"/>
                </a:solidFill>
                <a:latin typeface="Arial" charset="0"/>
                <a:ea typeface="ＭＳ Ｐゴシック" charset="0"/>
              </a:defRPr>
            </a:lvl1pPr>
            <a:lvl2pPr marL="742950" indent="-285750" algn="ctr">
              <a:defRPr>
                <a:solidFill>
                  <a:schemeClr val="tx2"/>
                </a:solidFill>
                <a:latin typeface="Arial" charset="0"/>
                <a:ea typeface="ＭＳ Ｐゴシック" charset="0"/>
              </a:defRPr>
            </a:lvl2pPr>
            <a:lvl3pPr marL="1143000" indent="-228600" algn="ctr">
              <a:defRPr>
                <a:solidFill>
                  <a:schemeClr val="tx2"/>
                </a:solidFill>
                <a:latin typeface="Arial" charset="0"/>
                <a:ea typeface="ＭＳ Ｐゴシック" charset="0"/>
              </a:defRPr>
            </a:lvl3pPr>
            <a:lvl4pPr marL="1600200" indent="-228600" algn="ctr">
              <a:defRPr>
                <a:solidFill>
                  <a:schemeClr val="tx2"/>
                </a:solidFill>
                <a:latin typeface="Arial" charset="0"/>
                <a:ea typeface="ＭＳ Ｐゴシック" charset="0"/>
              </a:defRPr>
            </a:lvl4pPr>
            <a:lvl5pPr marL="2057400" indent="-228600" algn="ctr">
              <a:defRPr>
                <a:solidFill>
                  <a:schemeClr val="tx2"/>
                </a:solidFill>
                <a:latin typeface="Arial" charset="0"/>
                <a:ea typeface="ＭＳ Ｐゴシック" charset="0"/>
              </a:defRPr>
            </a:lvl5pPr>
            <a:lvl6pPr marL="2514600" indent="-228600" algn="ctr" eaLnBrk="0" fontAlgn="base" hangingPunct="0">
              <a:spcBef>
                <a:spcPct val="0"/>
              </a:spcBef>
              <a:spcAft>
                <a:spcPct val="0"/>
              </a:spcAft>
              <a:defRPr>
                <a:solidFill>
                  <a:schemeClr val="tx2"/>
                </a:solidFill>
                <a:latin typeface="Arial" charset="0"/>
                <a:ea typeface="ＭＳ Ｐゴシック" charset="0"/>
              </a:defRPr>
            </a:lvl6pPr>
            <a:lvl7pPr marL="2971800" indent="-228600" algn="ctr" eaLnBrk="0" fontAlgn="base" hangingPunct="0">
              <a:spcBef>
                <a:spcPct val="0"/>
              </a:spcBef>
              <a:spcAft>
                <a:spcPct val="0"/>
              </a:spcAft>
              <a:defRPr>
                <a:solidFill>
                  <a:schemeClr val="tx2"/>
                </a:solidFill>
                <a:latin typeface="Arial" charset="0"/>
                <a:ea typeface="ＭＳ Ｐゴシック" charset="0"/>
              </a:defRPr>
            </a:lvl7pPr>
            <a:lvl8pPr marL="3429000" indent="-228600" algn="ctr" eaLnBrk="0" fontAlgn="base" hangingPunct="0">
              <a:spcBef>
                <a:spcPct val="0"/>
              </a:spcBef>
              <a:spcAft>
                <a:spcPct val="0"/>
              </a:spcAft>
              <a:defRPr>
                <a:solidFill>
                  <a:schemeClr val="tx2"/>
                </a:solidFill>
                <a:latin typeface="Arial" charset="0"/>
                <a:ea typeface="ＭＳ Ｐゴシック" charset="0"/>
              </a:defRPr>
            </a:lvl8pPr>
            <a:lvl9pPr marL="3886200" indent="-228600" algn="ctr" eaLnBrk="0" fontAlgn="base" hangingPunct="0">
              <a:spcBef>
                <a:spcPct val="0"/>
              </a:spcBef>
              <a:spcAft>
                <a:spcPct val="0"/>
              </a:spcAft>
              <a:defRPr>
                <a:solidFill>
                  <a:schemeClr val="tx2"/>
                </a:solidFill>
                <a:latin typeface="Arial" charset="0"/>
                <a:ea typeface="ＭＳ Ｐゴシック" charset="0"/>
              </a:defRPr>
            </a:lvl9pPr>
          </a:lstStyle>
          <a:p>
            <a:pPr algn="l"/>
            <a:r>
              <a:rPr lang="en-US" dirty="0"/>
              <a:t>The expanded polystyrene was distilled successfully, and films were made. The thickness of the films depends on the ratio of solvent and EPS. The more solvent the thinner the films become. The solvents that were tested were found to all dissolve the polystyrene except for the xylene. Isoprene showed the best results for transparent films, but due to isoprene becoming gaseous when in the distillation process was performed, toluene was chosen to finish the distillation process. Toluene was used to create the transparent films and was successful in the distillation process. The transparent sheets were clear and there were minimal air bubbles present. This procedure can be improved by finding the right solvent to </a:t>
            </a:r>
            <a:r>
              <a:rPr lang="en-US"/>
              <a:t>polystyrene ratio.</a:t>
            </a:r>
            <a:endParaRPr lang="en-US" dirty="0"/>
          </a:p>
        </p:txBody>
      </p:sp>
      <p:sp>
        <p:nvSpPr>
          <p:cNvPr id="56" name="AutoShape 59"/>
          <p:cNvSpPr>
            <a:spLocks noChangeArrowheads="1"/>
          </p:cNvSpPr>
          <p:nvPr/>
        </p:nvSpPr>
        <p:spPr bwMode="auto">
          <a:xfrm>
            <a:off x="285750" y="6808579"/>
            <a:ext cx="6400800" cy="685800"/>
          </a:xfrm>
          <a:prstGeom prst="roundRect">
            <a:avLst>
              <a:gd name="adj" fmla="val 16667"/>
            </a:avLst>
          </a:prstGeom>
          <a:solidFill>
            <a:schemeClr val="accent2">
              <a:lumMod val="75000"/>
            </a:schemeClr>
          </a:solidFill>
          <a:ln w="25400">
            <a:solidFill>
              <a:srgbClr val="000000"/>
            </a:solidFill>
            <a:round/>
            <a:headEnd/>
            <a:tailEnd/>
          </a:ln>
        </p:spPr>
        <p:txBody>
          <a:bodyPr wrap="none" anchor="ctr"/>
          <a:lstStyle/>
          <a:p>
            <a:pPr algn="ctr" eaLnBrk="1" hangingPunct="1"/>
            <a:r>
              <a:rPr lang="en-US" sz="3600" b="1" dirty="0">
                <a:solidFill>
                  <a:srgbClr val="FFFFFF"/>
                </a:solidFill>
              </a:rPr>
              <a:t>Experimental</a:t>
            </a:r>
          </a:p>
        </p:txBody>
      </p:sp>
      <p:sp>
        <p:nvSpPr>
          <p:cNvPr id="71" name="AutoShape 59"/>
          <p:cNvSpPr>
            <a:spLocks noChangeArrowheads="1"/>
          </p:cNvSpPr>
          <p:nvPr/>
        </p:nvSpPr>
        <p:spPr bwMode="auto">
          <a:xfrm>
            <a:off x="7144690" y="3352800"/>
            <a:ext cx="6400800" cy="685800"/>
          </a:xfrm>
          <a:prstGeom prst="roundRect">
            <a:avLst>
              <a:gd name="adj" fmla="val 16667"/>
            </a:avLst>
          </a:prstGeom>
          <a:solidFill>
            <a:schemeClr val="accent2">
              <a:lumMod val="75000"/>
            </a:schemeClr>
          </a:solidFill>
          <a:ln w="25400">
            <a:solidFill>
              <a:srgbClr val="000000"/>
            </a:solidFill>
            <a:round/>
            <a:headEnd/>
            <a:tailEnd/>
          </a:ln>
        </p:spPr>
        <p:txBody>
          <a:bodyPr wrap="none" anchor="ctr"/>
          <a:lstStyle/>
          <a:p>
            <a:pPr algn="ctr" eaLnBrk="1" hangingPunct="1"/>
            <a:r>
              <a:rPr lang="en-US" sz="3600" b="1" dirty="0">
                <a:solidFill>
                  <a:schemeClr val="bg1"/>
                </a:solidFill>
              </a:rPr>
              <a:t>Apparatus Design </a:t>
            </a:r>
          </a:p>
        </p:txBody>
      </p:sp>
      <p:sp>
        <p:nvSpPr>
          <p:cNvPr id="72" name="AutoShape 59"/>
          <p:cNvSpPr>
            <a:spLocks noChangeArrowheads="1"/>
          </p:cNvSpPr>
          <p:nvPr/>
        </p:nvSpPr>
        <p:spPr bwMode="auto">
          <a:xfrm>
            <a:off x="7109920" y="9224546"/>
            <a:ext cx="6400800" cy="685800"/>
          </a:xfrm>
          <a:prstGeom prst="roundRect">
            <a:avLst>
              <a:gd name="adj" fmla="val 16667"/>
            </a:avLst>
          </a:prstGeom>
          <a:solidFill>
            <a:schemeClr val="accent2">
              <a:lumMod val="75000"/>
            </a:schemeClr>
          </a:solidFill>
          <a:ln w="25400">
            <a:solidFill>
              <a:srgbClr val="000000"/>
            </a:solidFill>
            <a:round/>
            <a:headEnd/>
            <a:tailEnd/>
          </a:ln>
        </p:spPr>
        <p:txBody>
          <a:bodyPr wrap="none" anchor="ctr"/>
          <a:lstStyle/>
          <a:p>
            <a:pPr algn="ctr" eaLnBrk="1" hangingPunct="1"/>
            <a:r>
              <a:rPr lang="en-US" sz="3600" b="1" dirty="0">
                <a:solidFill>
                  <a:schemeClr val="bg1"/>
                </a:solidFill>
              </a:rPr>
              <a:t>Microscopy</a:t>
            </a:r>
          </a:p>
        </p:txBody>
      </p:sp>
      <p:sp>
        <p:nvSpPr>
          <p:cNvPr id="73" name="AutoShape 59"/>
          <p:cNvSpPr>
            <a:spLocks noChangeArrowheads="1"/>
          </p:cNvSpPr>
          <p:nvPr/>
        </p:nvSpPr>
        <p:spPr bwMode="auto">
          <a:xfrm>
            <a:off x="13886512" y="3367102"/>
            <a:ext cx="12173888" cy="685800"/>
          </a:xfrm>
          <a:prstGeom prst="roundRect">
            <a:avLst>
              <a:gd name="adj" fmla="val 16667"/>
            </a:avLst>
          </a:prstGeom>
          <a:solidFill>
            <a:schemeClr val="accent2">
              <a:lumMod val="75000"/>
            </a:schemeClr>
          </a:solidFill>
          <a:ln w="25400">
            <a:solidFill>
              <a:srgbClr val="000000"/>
            </a:solidFill>
            <a:round/>
            <a:headEnd/>
            <a:tailEnd/>
          </a:ln>
        </p:spPr>
        <p:txBody>
          <a:bodyPr wrap="none" anchor="ctr"/>
          <a:lstStyle/>
          <a:p>
            <a:pPr algn="ctr" eaLnBrk="1" hangingPunct="1"/>
            <a:r>
              <a:rPr lang="en-US" sz="3600" b="1" dirty="0">
                <a:solidFill>
                  <a:schemeClr val="bg1"/>
                </a:solidFill>
              </a:rPr>
              <a:t>IR Spectroscopy</a:t>
            </a:r>
          </a:p>
        </p:txBody>
      </p:sp>
      <p:sp>
        <p:nvSpPr>
          <p:cNvPr id="75" name="AutoShape 59"/>
          <p:cNvSpPr>
            <a:spLocks noChangeArrowheads="1"/>
          </p:cNvSpPr>
          <p:nvPr/>
        </p:nvSpPr>
        <p:spPr bwMode="auto">
          <a:xfrm>
            <a:off x="13941228" y="12878124"/>
            <a:ext cx="13106400" cy="609600"/>
          </a:xfrm>
          <a:prstGeom prst="roundRect">
            <a:avLst>
              <a:gd name="adj" fmla="val 16667"/>
            </a:avLst>
          </a:prstGeom>
          <a:solidFill>
            <a:schemeClr val="accent2">
              <a:lumMod val="75000"/>
            </a:schemeClr>
          </a:solidFill>
          <a:ln w="25400">
            <a:solidFill>
              <a:srgbClr val="000000"/>
            </a:solidFill>
            <a:round/>
            <a:headEnd/>
            <a:tailEnd/>
          </a:ln>
        </p:spPr>
        <p:txBody>
          <a:bodyPr wrap="none" anchor="ctr"/>
          <a:lstStyle/>
          <a:p>
            <a:pPr algn="ctr" eaLnBrk="1" hangingPunct="1"/>
            <a:r>
              <a:rPr lang="en-US" sz="3600" b="1" dirty="0">
                <a:solidFill>
                  <a:schemeClr val="bg1"/>
                </a:solidFill>
              </a:rPr>
              <a:t>Conclusions</a:t>
            </a:r>
          </a:p>
        </p:txBody>
      </p:sp>
      <p:sp>
        <p:nvSpPr>
          <p:cNvPr id="76" name="AutoShape 59"/>
          <p:cNvSpPr>
            <a:spLocks noChangeArrowheads="1"/>
          </p:cNvSpPr>
          <p:nvPr/>
        </p:nvSpPr>
        <p:spPr bwMode="auto">
          <a:xfrm>
            <a:off x="13944600" y="15392400"/>
            <a:ext cx="13106400" cy="609600"/>
          </a:xfrm>
          <a:prstGeom prst="roundRect">
            <a:avLst>
              <a:gd name="adj" fmla="val 16667"/>
            </a:avLst>
          </a:prstGeom>
          <a:solidFill>
            <a:schemeClr val="accent2">
              <a:lumMod val="75000"/>
            </a:schemeClr>
          </a:solidFill>
          <a:ln w="25400">
            <a:solidFill>
              <a:srgbClr val="000000"/>
            </a:solidFill>
            <a:round/>
            <a:headEnd/>
            <a:tailEnd/>
          </a:ln>
        </p:spPr>
        <p:txBody>
          <a:bodyPr wrap="none" anchor="ctr"/>
          <a:lstStyle/>
          <a:p>
            <a:pPr algn="ctr" eaLnBrk="1" hangingPunct="1"/>
            <a:r>
              <a:rPr lang="en-US" sz="3600" b="1" dirty="0">
                <a:solidFill>
                  <a:schemeClr val="bg1"/>
                </a:solidFill>
              </a:rPr>
              <a:t>References</a:t>
            </a:r>
          </a:p>
        </p:txBody>
      </p:sp>
      <p:sp>
        <p:nvSpPr>
          <p:cNvPr id="77" name="AutoShape 59"/>
          <p:cNvSpPr>
            <a:spLocks noChangeArrowheads="1"/>
          </p:cNvSpPr>
          <p:nvPr/>
        </p:nvSpPr>
        <p:spPr bwMode="auto">
          <a:xfrm>
            <a:off x="304800" y="18135600"/>
            <a:ext cx="26670000" cy="609600"/>
          </a:xfrm>
          <a:prstGeom prst="roundRect">
            <a:avLst>
              <a:gd name="adj" fmla="val 16667"/>
            </a:avLst>
          </a:prstGeom>
          <a:solidFill>
            <a:schemeClr val="accent2">
              <a:lumMod val="75000"/>
            </a:schemeClr>
          </a:solidFill>
          <a:ln w="25400">
            <a:solidFill>
              <a:srgbClr val="000000"/>
            </a:solidFill>
            <a:round/>
            <a:headEnd/>
            <a:tailEnd/>
          </a:ln>
        </p:spPr>
        <p:txBody>
          <a:bodyPr wrap="none" anchor="ctr"/>
          <a:lstStyle/>
          <a:p>
            <a:pPr algn="ctr" eaLnBrk="1" hangingPunct="1"/>
            <a:r>
              <a:rPr lang="en-US" sz="2400" b="1" dirty="0">
                <a:solidFill>
                  <a:schemeClr val="bg1"/>
                </a:solidFill>
              </a:rPr>
              <a:t>Contact Information:  </a:t>
            </a:r>
            <a:r>
              <a:rPr lang="en-US" sz="2400" b="1" dirty="0" err="1">
                <a:solidFill>
                  <a:schemeClr val="bg1"/>
                </a:solidFill>
              </a:rPr>
              <a:t>Laura.I.Bermol-Diaz@enc.edu</a:t>
            </a:r>
            <a:r>
              <a:rPr lang="en-US" sz="2400" b="1" dirty="0">
                <a:solidFill>
                  <a:schemeClr val="bg1"/>
                </a:solidFill>
              </a:rPr>
              <a:t>, 508-617-7088</a:t>
            </a:r>
          </a:p>
        </p:txBody>
      </p:sp>
      <mc:AlternateContent xmlns:mc="http://schemas.openxmlformats.org/markup-compatibility/2006" xmlns:a14="http://schemas.microsoft.com/office/drawing/2010/main">
        <mc:Choice Requires="a14">
          <p:sp>
            <p:nvSpPr>
              <p:cNvPr id="97" name="Text Box 21"/>
              <p:cNvSpPr txBox="1">
                <a:spLocks noChangeArrowheads="1"/>
              </p:cNvSpPr>
              <p:nvPr/>
            </p:nvSpPr>
            <p:spPr bwMode="auto">
              <a:xfrm>
                <a:off x="325474" y="7644138"/>
                <a:ext cx="6400800" cy="2062089"/>
              </a:xfrm>
              <a:prstGeom prst="rect">
                <a:avLst/>
              </a:prstGeom>
              <a:noFill/>
              <a:ln>
                <a:noFill/>
              </a:ln>
              <a:extLst>
                <a:ext uri="{909E8E84-426E-40dd-AFC4-6F175D3DCCD1}">
                  <a14:hiddenFill xmlns="">
                    <a:solidFill>
                      <a:srgbClr val="FFFFFF"/>
                    </a:solidFill>
                  </a14:hiddenFill>
                </a:ext>
                <a:ext uri="{91240B29-F687-4f45-9708-019B960494DF}">
                  <a14:hiddenLine xmlns="" w="25400">
                    <a:solidFill>
                      <a:srgbClr val="000000"/>
                    </a:solidFill>
                    <a:miter lim="800000"/>
                    <a:headEnd/>
                    <a:tailEnd/>
                  </a14:hiddenLine>
                </a:ext>
              </a:extLst>
            </p:spPr>
            <p:txBody>
              <a:bodyPr lIns="91426" tIns="45713" rIns="91426" bIns="45713">
                <a:spAutoFit/>
              </a:bodyPr>
              <a:lstStyle>
                <a:lvl1pPr algn="ctr" defTabSz="2193925">
                  <a:defRPr>
                    <a:solidFill>
                      <a:schemeClr val="tx2"/>
                    </a:solidFill>
                    <a:latin typeface="Arial" charset="0"/>
                    <a:ea typeface="ＭＳ Ｐゴシック" charset="0"/>
                  </a:defRPr>
                </a:lvl1pPr>
                <a:lvl2pPr marL="742950" indent="-285750" algn="ctr" defTabSz="2193925">
                  <a:defRPr>
                    <a:solidFill>
                      <a:schemeClr val="tx2"/>
                    </a:solidFill>
                    <a:latin typeface="Arial" charset="0"/>
                    <a:ea typeface="ＭＳ Ｐゴシック" charset="0"/>
                  </a:defRPr>
                </a:lvl2pPr>
                <a:lvl3pPr marL="1143000" indent="-228600" algn="ctr" defTabSz="2193925">
                  <a:defRPr>
                    <a:solidFill>
                      <a:schemeClr val="tx2"/>
                    </a:solidFill>
                    <a:latin typeface="Arial" charset="0"/>
                    <a:ea typeface="ＭＳ Ｐゴシック" charset="0"/>
                  </a:defRPr>
                </a:lvl3pPr>
                <a:lvl4pPr marL="1600200" indent="-228600" algn="ctr" defTabSz="2193925">
                  <a:defRPr>
                    <a:solidFill>
                      <a:schemeClr val="tx2"/>
                    </a:solidFill>
                    <a:latin typeface="Arial" charset="0"/>
                    <a:ea typeface="ＭＳ Ｐゴシック" charset="0"/>
                  </a:defRPr>
                </a:lvl4pPr>
                <a:lvl5pPr marL="2057400" indent="-228600" algn="ctr" defTabSz="2193925">
                  <a:defRPr>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a:solidFill>
                      <a:schemeClr val="tx2"/>
                    </a:solidFill>
                    <a:latin typeface="Arial" charset="0"/>
                    <a:ea typeface="ＭＳ Ｐゴシック" charset="0"/>
                  </a:defRPr>
                </a:lvl9pPr>
              </a:lstStyle>
              <a:p>
                <a:pPr algn="l" eaLnBrk="1" hangingPunct="1">
                  <a:spcBef>
                    <a:spcPct val="50000"/>
                  </a:spcBef>
                </a:pPr>
                <a:r>
                  <a:rPr lang="en-US" sz="1600" dirty="0">
                    <a:latin typeface="Times New Roman" panose="02020603050405020304" pitchFamily="18" charset="0"/>
                    <a:cs typeface="Times New Roman" panose="02020603050405020304" pitchFamily="18" charset="0"/>
                  </a:rPr>
                  <a:t>The following solvents: mesitylene, carvone, eugenol, hexane, xylene, 2-propanol, cinnamaldehyde, toluene, acetone and isoprene were tested in the dissolution of polystyrene. Initial testing was done to observe the best solvent to use in the distillation process of expanded polystyrene (EPS). Once the best solvent was determined the EPS was placed in the distillation apparatus and 10mL of toluene was added. The distillation was done at a constant heat 120</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latin typeface="Times New Roman" panose="02020603050405020304" pitchFamily="18" charset="0"/>
                    <a:cs typeface="Times New Roman" panose="02020603050405020304" pitchFamily="18" charset="0"/>
                  </a:rPr>
                  <a:t>C for 2 hours. The films that were created were thin and the structure changed when looking at the amount of air bubbles present</a:t>
                </a:r>
                <a:r>
                  <a:rPr lang="en-US" sz="1600" dirty="0"/>
                  <a:t>. </a:t>
                </a:r>
                <a:endParaRPr lang="en-US" sz="1600" dirty="0">
                  <a:solidFill>
                    <a:schemeClr val="tx1"/>
                  </a:solidFill>
                </a:endParaRPr>
              </a:p>
            </p:txBody>
          </p:sp>
        </mc:Choice>
        <mc:Fallback xmlns="">
          <p:sp>
            <p:nvSpPr>
              <p:cNvPr id="97" name="Text Box 21"/>
              <p:cNvSpPr txBox="1">
                <a:spLocks noRot="1" noChangeAspect="1" noMove="1" noResize="1" noEditPoints="1" noAdjustHandles="1" noChangeArrowheads="1" noChangeShapeType="1" noTextEdit="1"/>
              </p:cNvSpPr>
              <p:nvPr/>
            </p:nvSpPr>
            <p:spPr bwMode="auto">
              <a:xfrm>
                <a:off x="325474" y="7644138"/>
                <a:ext cx="6400800" cy="2062089"/>
              </a:xfrm>
              <a:prstGeom prst="rect">
                <a:avLst/>
              </a:prstGeom>
              <a:blipFill>
                <a:blip r:embed="rId4"/>
                <a:stretch>
                  <a:fillRect l="-396" t="-613" r="-396" b="-3067"/>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p:sp>
        <p:nvSpPr>
          <p:cNvPr id="114" name="TextBox 113"/>
          <p:cNvSpPr txBox="1"/>
          <p:nvPr/>
        </p:nvSpPr>
        <p:spPr>
          <a:xfrm>
            <a:off x="4351347" y="16891000"/>
            <a:ext cx="261610" cy="276999"/>
          </a:xfrm>
          <a:prstGeom prst="rect">
            <a:avLst/>
          </a:prstGeom>
          <a:solidFill>
            <a:schemeClr val="bg1"/>
          </a:solidFill>
        </p:spPr>
        <p:txBody>
          <a:bodyPr wrap="none" rtlCol="0">
            <a:spAutoFit/>
          </a:bodyPr>
          <a:lstStyle/>
          <a:p>
            <a:r>
              <a:rPr lang="en-US" sz="1200" dirty="0"/>
              <a:t>I</a:t>
            </a:r>
            <a:r>
              <a:rPr lang="en-US" sz="1200" baseline="30000" dirty="0"/>
              <a:t>-</a:t>
            </a:r>
            <a:endParaRPr lang="en-US" sz="1200" dirty="0"/>
          </a:p>
        </p:txBody>
      </p:sp>
      <p:sp>
        <p:nvSpPr>
          <p:cNvPr id="122" name="Text Box 21">
            <a:extLst>
              <a:ext uri="{FF2B5EF4-FFF2-40B4-BE49-F238E27FC236}">
                <a16:creationId xmlns:a16="http://schemas.microsoft.com/office/drawing/2014/main" id="{7DF45BE3-EEA2-2444-8402-9AD350B8D9E6}"/>
              </a:ext>
            </a:extLst>
          </p:cNvPr>
          <p:cNvSpPr txBox="1">
            <a:spLocks noChangeArrowheads="1"/>
          </p:cNvSpPr>
          <p:nvPr/>
        </p:nvSpPr>
        <p:spPr bwMode="auto">
          <a:xfrm>
            <a:off x="362485" y="4014379"/>
            <a:ext cx="6456099" cy="2862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91426" tIns="45713" rIns="91426" bIns="45713">
            <a:spAutoFit/>
          </a:bodyPr>
          <a:lstStyle>
            <a:lvl1pPr algn="ctr" defTabSz="2193925">
              <a:defRPr>
                <a:solidFill>
                  <a:schemeClr val="tx2"/>
                </a:solidFill>
                <a:latin typeface="Arial" charset="0"/>
                <a:ea typeface="ＭＳ Ｐゴシック" charset="0"/>
              </a:defRPr>
            </a:lvl1pPr>
            <a:lvl2pPr marL="742950" indent="-285750" algn="ctr" defTabSz="2193925">
              <a:defRPr>
                <a:solidFill>
                  <a:schemeClr val="tx2"/>
                </a:solidFill>
                <a:latin typeface="Arial" charset="0"/>
                <a:ea typeface="ＭＳ Ｐゴシック" charset="0"/>
              </a:defRPr>
            </a:lvl2pPr>
            <a:lvl3pPr marL="1143000" indent="-228600" algn="ctr" defTabSz="2193925">
              <a:defRPr>
                <a:solidFill>
                  <a:schemeClr val="tx2"/>
                </a:solidFill>
                <a:latin typeface="Arial" charset="0"/>
                <a:ea typeface="ＭＳ Ｐゴシック" charset="0"/>
              </a:defRPr>
            </a:lvl3pPr>
            <a:lvl4pPr marL="1600200" indent="-228600" algn="ctr" defTabSz="2193925">
              <a:defRPr>
                <a:solidFill>
                  <a:schemeClr val="tx2"/>
                </a:solidFill>
                <a:latin typeface="Arial" charset="0"/>
                <a:ea typeface="ＭＳ Ｐゴシック" charset="0"/>
              </a:defRPr>
            </a:lvl4pPr>
            <a:lvl5pPr marL="2057400" indent="-228600" algn="ctr" defTabSz="2193925">
              <a:defRPr>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a:solidFill>
                  <a:schemeClr val="tx2"/>
                </a:solidFill>
                <a:latin typeface="Arial" charset="0"/>
                <a:ea typeface="ＭＳ Ｐゴシック" charset="0"/>
              </a:defRPr>
            </a:lvl9pPr>
          </a:lstStyle>
          <a:p>
            <a:pPr algn="l"/>
            <a:r>
              <a:rPr lang="en-US" dirty="0">
                <a:latin typeface="Times New Roman" panose="02020603050405020304" pitchFamily="18" charset="0"/>
                <a:cs typeface="Times New Roman" panose="02020603050405020304" pitchFamily="18" charset="0"/>
              </a:rPr>
              <a:t>The recycling process of polystyrene has been difficult, due to its harmful effects on environment and the economy. This work aims to create a recycling process that optimizes (a) transparency of the film, (b) a low boiling point solvent to minimize energy consumption, and (c) apparatus for the distillation process. In this work the distillation of polystyrene was tested in solvents before continuing the work with toluene. The experimental results for this work indicate that the toluene was the best when distilling polystyrene due to its properties and aiding in the glass-like transition of polystyrene. </a:t>
            </a:r>
          </a:p>
        </p:txBody>
      </p:sp>
      <p:pic>
        <p:nvPicPr>
          <p:cNvPr id="1028" name="Content Placeholder 4" descr="A picture containing monitor, sitting, light, dark&#10;&#10;Description automatically generated">
            <a:extLst>
              <a:ext uri="{FF2B5EF4-FFF2-40B4-BE49-F238E27FC236}">
                <a16:creationId xmlns:a16="http://schemas.microsoft.com/office/drawing/2014/main" id="{0C0466F2-4F9D-1E47-B417-19A87F47C8B5}"/>
              </a:ext>
            </a:extLst>
          </p:cNvPr>
          <p:cNvPicPr>
            <a:picLocks noGrp="1" noChangeAspect="1" noChangeArrowheads="1"/>
          </p:cNvPicPr>
          <p:nvPr/>
        </p:nvPicPr>
        <p:blipFill rotWithShape="1">
          <a:blip r:embed="rId5">
            <a:extLst>
              <a:ext uri="{28A0092B-C50C-407E-A947-70E740481C1C}">
                <a14:useLocalDpi xmlns:a14="http://schemas.microsoft.com/office/drawing/2010/main" val="0"/>
              </a:ext>
            </a:extLst>
          </a:blip>
          <a:srcRect l="7874" t="23661" r="15694" b="23008"/>
          <a:stretch/>
        </p:blipFill>
        <p:spPr bwMode="auto">
          <a:xfrm>
            <a:off x="7270565" y="10411427"/>
            <a:ext cx="2437861" cy="18548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1">
            <a:extLst>
              <a:ext uri="{FF2B5EF4-FFF2-40B4-BE49-F238E27FC236}">
                <a16:creationId xmlns:a16="http://schemas.microsoft.com/office/drawing/2014/main" id="{DD1B6FEC-E585-B249-BB8D-59D30A3E6298}"/>
              </a:ext>
            </a:extLst>
          </p:cNvPr>
          <p:cNvSpPr txBox="1">
            <a:spLocks noChangeArrowheads="1"/>
          </p:cNvSpPr>
          <p:nvPr/>
        </p:nvSpPr>
        <p:spPr bwMode="auto">
          <a:xfrm>
            <a:off x="7375309" y="10107746"/>
            <a:ext cx="16866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10x magnification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1027" name="Picture 10" descr="A picture containing light, dark, monitor, blue&#10;&#10;Description automatically generated">
            <a:extLst>
              <a:ext uri="{FF2B5EF4-FFF2-40B4-BE49-F238E27FC236}">
                <a16:creationId xmlns:a16="http://schemas.microsoft.com/office/drawing/2014/main" id="{8C434AED-17C3-C44F-861E-0E9326A06B2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236" t="23981" r="20345" b="26646"/>
          <a:stretch/>
        </p:blipFill>
        <p:spPr bwMode="auto">
          <a:xfrm>
            <a:off x="10131525" y="10444285"/>
            <a:ext cx="2717438" cy="1848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2">
            <a:extLst>
              <a:ext uri="{FF2B5EF4-FFF2-40B4-BE49-F238E27FC236}">
                <a16:creationId xmlns:a16="http://schemas.microsoft.com/office/drawing/2014/main" id="{D6EA9F72-6DE0-5C49-BAA9-40981133484E}"/>
              </a:ext>
            </a:extLst>
          </p:cNvPr>
          <p:cNvSpPr txBox="1">
            <a:spLocks noChangeArrowheads="1"/>
          </p:cNvSpPr>
          <p:nvPr/>
        </p:nvSpPr>
        <p:spPr bwMode="auto">
          <a:xfrm>
            <a:off x="10157095" y="9940263"/>
            <a:ext cx="24378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40x magnification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0234522C-D3AB-3048-94CE-4B87EA3B1ED3}"/>
              </a:ext>
            </a:extLst>
          </p:cNvPr>
          <p:cNvSpPr>
            <a:spLocks noChangeArrowheads="1"/>
          </p:cNvSpPr>
          <p:nvPr/>
        </p:nvSpPr>
        <p:spPr bwMode="auto">
          <a:xfrm rot="10800000" flipV="1">
            <a:off x="7048644" y="9930612"/>
            <a:ext cx="703470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Figure 3: Styrofoam (control</a:t>
            </a:r>
            <a:r>
              <a:rPr lang="en-US" altLang="en-US" sz="1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Figure 4: Styrofoam pellet (control)</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20EB1FDC-76D1-AE4D-A3D8-AC61CEF732FC}"/>
              </a:ext>
            </a:extLst>
          </p:cNvPr>
          <p:cNvSpPr>
            <a:spLocks noChangeArrowheads="1"/>
          </p:cNvSpPr>
          <p:nvPr/>
        </p:nvSpPr>
        <p:spPr bwMode="auto">
          <a:xfrm>
            <a:off x="7457303" y="13560425"/>
            <a:ext cx="2743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5" name="Content Placeholder 4">
            <a:extLst>
              <a:ext uri="{FF2B5EF4-FFF2-40B4-BE49-F238E27FC236}">
                <a16:creationId xmlns:a16="http://schemas.microsoft.com/office/drawing/2014/main" id="{D251F3A6-29DA-7D41-9F47-09ACEF590585}"/>
              </a:ext>
            </a:extLst>
          </p:cNvPr>
          <p:cNvPicPr>
            <a:picLocks noGrp="1" noChangeAspect="1" noChangeArrowheads="1"/>
          </p:cNvPicPr>
          <p:nvPr/>
        </p:nvPicPr>
        <p:blipFill rotWithShape="1">
          <a:blip r:embed="rId7">
            <a:extLst>
              <a:ext uri="{28A0092B-C50C-407E-A947-70E740481C1C}">
                <a14:useLocalDpi xmlns:a14="http://schemas.microsoft.com/office/drawing/2010/main" val="0"/>
              </a:ext>
            </a:extLst>
          </a:blip>
          <a:srcRect l="8092" t="20836" r="21580" b="16879"/>
          <a:stretch/>
        </p:blipFill>
        <p:spPr bwMode="auto">
          <a:xfrm>
            <a:off x="7144690" y="12829951"/>
            <a:ext cx="2563736" cy="224500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5">
            <a:extLst>
              <a:ext uri="{FF2B5EF4-FFF2-40B4-BE49-F238E27FC236}">
                <a16:creationId xmlns:a16="http://schemas.microsoft.com/office/drawing/2014/main" id="{9391B295-7770-8846-B941-8823CFFACAF0}"/>
              </a:ext>
            </a:extLst>
          </p:cNvPr>
          <p:cNvSpPr txBox="1">
            <a:spLocks noChangeArrowheads="1"/>
          </p:cNvSpPr>
          <p:nvPr/>
        </p:nvSpPr>
        <p:spPr bwMode="auto">
          <a:xfrm>
            <a:off x="7143371" y="12450155"/>
            <a:ext cx="20407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10x magnification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1036" name="Picture 7" descr="A picture containing sitting, monitor, large, red&#10;&#10;Description automatically generated">
            <a:extLst>
              <a:ext uri="{FF2B5EF4-FFF2-40B4-BE49-F238E27FC236}">
                <a16:creationId xmlns:a16="http://schemas.microsoft.com/office/drawing/2014/main" id="{164A23DD-8410-A748-B7C8-6547FF6F94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953" t="24021" r="17878" b="22353"/>
          <a:stretch/>
        </p:blipFill>
        <p:spPr bwMode="auto">
          <a:xfrm>
            <a:off x="10131525" y="12829950"/>
            <a:ext cx="2717438" cy="21742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8">
            <a:extLst>
              <a:ext uri="{FF2B5EF4-FFF2-40B4-BE49-F238E27FC236}">
                <a16:creationId xmlns:a16="http://schemas.microsoft.com/office/drawing/2014/main" id="{CC621B55-59BE-9241-A7EF-7D89B868B8FB}"/>
              </a:ext>
            </a:extLst>
          </p:cNvPr>
          <p:cNvSpPr txBox="1">
            <a:spLocks noChangeArrowheads="1"/>
          </p:cNvSpPr>
          <p:nvPr/>
        </p:nvSpPr>
        <p:spPr bwMode="auto">
          <a:xfrm>
            <a:off x="10131525" y="12297700"/>
            <a:ext cx="1906977" cy="59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40x magnification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118760B1-D614-654F-80B1-DD251BB8590C}"/>
              </a:ext>
            </a:extLst>
          </p:cNvPr>
          <p:cNvSpPr>
            <a:spLocks noChangeArrowheads="1"/>
          </p:cNvSpPr>
          <p:nvPr/>
        </p:nvSpPr>
        <p:spPr bwMode="auto">
          <a:xfrm rot="10800000" flipV="1">
            <a:off x="7048643" y="12236132"/>
            <a:ext cx="55940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Figure 5: Isoprene Film	</a:t>
            </a:r>
            <a:r>
              <a:rPr lang="en-US" altLang="en-US" sz="1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Figure 6: Isoprene Film</a:t>
            </a:r>
            <a:endParaRPr lang="en-US" altLang="en-US"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p:txBody>
      </p:sp>
      <p:graphicFrame>
        <p:nvGraphicFramePr>
          <p:cNvPr id="22" name="Table 21">
            <a:extLst>
              <a:ext uri="{FF2B5EF4-FFF2-40B4-BE49-F238E27FC236}">
                <a16:creationId xmlns:a16="http://schemas.microsoft.com/office/drawing/2014/main" id="{41B8CA18-E2B4-3B49-B01B-C9B1A8E4D123}"/>
              </a:ext>
            </a:extLst>
          </p:cNvPr>
          <p:cNvGraphicFramePr>
            <a:graphicFrameLocks noGrp="1"/>
          </p:cNvGraphicFramePr>
          <p:nvPr>
            <p:extLst>
              <p:ext uri="{D42A27DB-BD31-4B8C-83A1-F6EECF244321}">
                <p14:modId xmlns:p14="http://schemas.microsoft.com/office/powerpoint/2010/main" val="1334183419"/>
              </p:ext>
            </p:extLst>
          </p:nvPr>
        </p:nvGraphicFramePr>
        <p:xfrm>
          <a:off x="258018" y="10312449"/>
          <a:ext cx="6285042" cy="7137348"/>
        </p:xfrm>
        <a:graphic>
          <a:graphicData uri="http://schemas.openxmlformats.org/drawingml/2006/table">
            <a:tbl>
              <a:tblPr firstRow="1" firstCol="1" bandRow="1"/>
              <a:tblGrid>
                <a:gridCol w="1494582">
                  <a:extLst>
                    <a:ext uri="{9D8B030D-6E8A-4147-A177-3AD203B41FA5}">
                      <a16:colId xmlns:a16="http://schemas.microsoft.com/office/drawing/2014/main" val="3775652648"/>
                    </a:ext>
                  </a:extLst>
                </a:gridCol>
                <a:gridCol w="838200">
                  <a:extLst>
                    <a:ext uri="{9D8B030D-6E8A-4147-A177-3AD203B41FA5}">
                      <a16:colId xmlns:a16="http://schemas.microsoft.com/office/drawing/2014/main" val="3483836657"/>
                    </a:ext>
                  </a:extLst>
                </a:gridCol>
                <a:gridCol w="1250492">
                  <a:extLst>
                    <a:ext uri="{9D8B030D-6E8A-4147-A177-3AD203B41FA5}">
                      <a16:colId xmlns:a16="http://schemas.microsoft.com/office/drawing/2014/main" val="4053727729"/>
                    </a:ext>
                  </a:extLst>
                </a:gridCol>
                <a:gridCol w="655166">
                  <a:extLst>
                    <a:ext uri="{9D8B030D-6E8A-4147-A177-3AD203B41FA5}">
                      <a16:colId xmlns:a16="http://schemas.microsoft.com/office/drawing/2014/main" val="1048721227"/>
                    </a:ext>
                  </a:extLst>
                </a:gridCol>
                <a:gridCol w="1091187">
                  <a:extLst>
                    <a:ext uri="{9D8B030D-6E8A-4147-A177-3AD203B41FA5}">
                      <a16:colId xmlns:a16="http://schemas.microsoft.com/office/drawing/2014/main" val="210631351"/>
                    </a:ext>
                  </a:extLst>
                </a:gridCol>
                <a:gridCol w="955415">
                  <a:extLst>
                    <a:ext uri="{9D8B030D-6E8A-4147-A177-3AD203B41FA5}">
                      <a16:colId xmlns:a16="http://schemas.microsoft.com/office/drawing/2014/main" val="1309684992"/>
                    </a:ext>
                  </a:extLst>
                </a:gridCol>
              </a:tblGrid>
              <a:tr h="1164601">
                <a:tc>
                  <a:txBody>
                    <a:bodyPr/>
                    <a:lstStyle/>
                    <a:p>
                      <a:pPr marL="0" marR="0">
                        <a:spcBef>
                          <a:spcPts val="0"/>
                        </a:spcBef>
                        <a:spcAft>
                          <a:spcPts val="0"/>
                        </a:spcAft>
                      </a:pPr>
                      <a:r>
                        <a:rPr lang="en-US" sz="1400" dirty="0">
                          <a:effectLst/>
                        </a:rPr>
                        <a:t>Solvent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Boiling Point (</a:t>
                      </a:r>
                      <a:r>
                        <a:rPr lang="en-US" sz="1400" dirty="0">
                          <a:effectLst/>
                          <a:sym typeface="Symbol" pitchFamily="2" charset="2"/>
                        </a:rPr>
                        <a:t></a:t>
                      </a:r>
                      <a:r>
                        <a:rPr lang="en-US" sz="1400" dirty="0">
                          <a:effectLst/>
                        </a:rPr>
                        <a: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Vaporization</a:t>
                      </a:r>
                    </a:p>
                    <a:p>
                      <a:pPr marL="0" marR="0">
                        <a:spcBef>
                          <a:spcPts val="0"/>
                        </a:spcBef>
                        <a:spcAft>
                          <a:spcPts val="0"/>
                        </a:spcAft>
                      </a:pPr>
                      <a:r>
                        <a:rPr lang="en-US" sz="1400" dirty="0">
                          <a:effectLst/>
                        </a:rPr>
                        <a:t> (kJ/mol)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C=C </a:t>
                      </a:r>
                    </a:p>
                    <a:p>
                      <a:pPr marL="0" marR="0">
                        <a:spcBef>
                          <a:spcPts val="0"/>
                        </a:spcBef>
                        <a:spcAft>
                          <a:spcPts val="0"/>
                        </a:spcAft>
                      </a:pPr>
                      <a:r>
                        <a:rPr lang="en-US" sz="1400" dirty="0">
                          <a:effectLst/>
                        </a:rPr>
                        <a:t>bonds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Aromatic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Soluble </a:t>
                      </a:r>
                    </a:p>
                  </a:txBody>
                  <a:tcPr marL="68580" marR="68580" marT="0" marB="0"/>
                </a:tc>
                <a:extLst>
                  <a:ext uri="{0D108BD9-81ED-4DB2-BD59-A6C34878D82A}">
                    <a16:rowId xmlns:a16="http://schemas.microsoft.com/office/drawing/2014/main" val="2428033"/>
                  </a:ext>
                </a:extLst>
              </a:tr>
              <a:tr h="472395">
                <a:tc>
                  <a:txBody>
                    <a:bodyPr/>
                    <a:lstStyle/>
                    <a:p>
                      <a:pPr marL="0" marR="0">
                        <a:spcBef>
                          <a:spcPts val="0"/>
                        </a:spcBef>
                        <a:spcAft>
                          <a:spcPts val="0"/>
                        </a:spcAft>
                      </a:pPr>
                      <a:r>
                        <a:rPr lang="en-US" sz="1400">
                          <a:effectLst/>
                        </a:rPr>
                        <a:t>Mesitylene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164.7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38.7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2345233545"/>
                  </a:ext>
                </a:extLst>
              </a:tr>
              <a:tr h="472395">
                <a:tc>
                  <a:txBody>
                    <a:bodyPr/>
                    <a:lstStyle/>
                    <a:p>
                      <a:pPr marL="0" marR="0">
                        <a:spcBef>
                          <a:spcPts val="0"/>
                        </a:spcBef>
                        <a:spcAft>
                          <a:spcPts val="0"/>
                        </a:spcAft>
                      </a:pPr>
                      <a:r>
                        <a:rPr lang="en-US" sz="1400">
                          <a:effectLst/>
                        </a:rPr>
                        <a:t>Toluene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110.6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38.14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1730616518"/>
                  </a:ext>
                </a:extLst>
              </a:tr>
              <a:tr h="708593">
                <a:tc>
                  <a:txBody>
                    <a:bodyPr/>
                    <a:lstStyle/>
                    <a:p>
                      <a:pPr marL="0" marR="0">
                        <a:spcBef>
                          <a:spcPts val="0"/>
                        </a:spcBef>
                        <a:spcAft>
                          <a:spcPts val="0"/>
                        </a:spcAft>
                      </a:pPr>
                      <a:r>
                        <a:rPr lang="en-US" sz="1400" dirty="0">
                          <a:effectLst/>
                        </a:rPr>
                        <a:t>Carvone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42.89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3850613940"/>
                  </a:ext>
                </a:extLst>
              </a:tr>
              <a:tr h="708593">
                <a:tc>
                  <a:txBody>
                    <a:bodyPr/>
                    <a:lstStyle/>
                    <a:p>
                      <a:pPr marL="0" marR="0">
                        <a:spcBef>
                          <a:spcPts val="0"/>
                        </a:spcBef>
                        <a:spcAft>
                          <a:spcPts val="0"/>
                        </a:spcAft>
                      </a:pPr>
                      <a:r>
                        <a:rPr lang="en-US" sz="1400">
                          <a:effectLst/>
                        </a:rPr>
                        <a:t>Eugenol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66.30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2145692412"/>
                  </a:ext>
                </a:extLst>
              </a:tr>
              <a:tr h="472395">
                <a:tc>
                  <a:txBody>
                    <a:bodyPr/>
                    <a:lstStyle/>
                    <a:p>
                      <a:pPr marL="0" marR="0">
                        <a:spcBef>
                          <a:spcPts val="0"/>
                        </a:spcBef>
                        <a:spcAft>
                          <a:spcPts val="0"/>
                        </a:spcAft>
                      </a:pPr>
                      <a:r>
                        <a:rPr lang="en-US" sz="1400">
                          <a:effectLst/>
                        </a:rPr>
                        <a:t>Hexane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28.85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tc>
                <a:extLst>
                  <a:ext uri="{0D108BD9-81ED-4DB2-BD59-A6C34878D82A}">
                    <a16:rowId xmlns:a16="http://schemas.microsoft.com/office/drawing/2014/main" val="2787151749"/>
                  </a:ext>
                </a:extLst>
              </a:tr>
              <a:tr h="472395">
                <a:tc>
                  <a:txBody>
                    <a:bodyPr/>
                    <a:lstStyle/>
                    <a:p>
                      <a:pPr marL="0" marR="0">
                        <a:spcBef>
                          <a:spcPts val="0"/>
                        </a:spcBef>
                        <a:spcAft>
                          <a:spcPts val="0"/>
                        </a:spcAft>
                      </a:pPr>
                      <a:r>
                        <a:rPr lang="en-US" sz="1400">
                          <a:effectLst/>
                        </a:rPr>
                        <a:t>Xylene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3994865673"/>
                  </a:ext>
                </a:extLst>
              </a:tr>
              <a:tr h="472395">
                <a:tc>
                  <a:txBody>
                    <a:bodyPr/>
                    <a:lstStyle/>
                    <a:p>
                      <a:pPr marL="0" marR="0">
                        <a:spcBef>
                          <a:spcPts val="0"/>
                        </a:spcBef>
                        <a:spcAft>
                          <a:spcPts val="0"/>
                        </a:spcAft>
                      </a:pPr>
                      <a:r>
                        <a:rPr lang="en-US" sz="1400">
                          <a:effectLst/>
                        </a:rPr>
                        <a:t>Acetone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132.8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4131644857"/>
                  </a:ext>
                </a:extLst>
              </a:tr>
              <a:tr h="708593">
                <a:tc>
                  <a:txBody>
                    <a:bodyPr/>
                    <a:lstStyle/>
                    <a:p>
                      <a:pPr marL="0" marR="0">
                        <a:spcBef>
                          <a:spcPts val="0"/>
                        </a:spcBef>
                        <a:spcAft>
                          <a:spcPts val="0"/>
                        </a:spcAft>
                      </a:pPr>
                      <a:r>
                        <a:rPr lang="en-US" sz="1400">
                          <a:effectLst/>
                        </a:rPr>
                        <a:t>2-Propanol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82.5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2900540791"/>
                  </a:ext>
                </a:extLst>
              </a:tr>
              <a:tr h="776400">
                <a:tc>
                  <a:txBody>
                    <a:bodyPr/>
                    <a:lstStyle/>
                    <a:p>
                      <a:pPr marL="0" marR="0">
                        <a:spcBef>
                          <a:spcPts val="0"/>
                        </a:spcBef>
                        <a:spcAft>
                          <a:spcPts val="0"/>
                        </a:spcAft>
                      </a:pPr>
                      <a:r>
                        <a:rPr lang="en-US" sz="1400">
                          <a:effectLst/>
                        </a:rPr>
                        <a:t>Cinnamaldehyde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44.58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2175944988"/>
                  </a:ext>
                </a:extLst>
              </a:tr>
              <a:tr h="708593">
                <a:tc>
                  <a:txBody>
                    <a:bodyPr/>
                    <a:lstStyle/>
                    <a:p>
                      <a:pPr marL="0" marR="0">
                        <a:spcBef>
                          <a:spcPts val="0"/>
                        </a:spcBef>
                        <a:spcAft>
                          <a:spcPts val="0"/>
                        </a:spcAft>
                      </a:pPr>
                      <a:r>
                        <a:rPr lang="en-US" sz="1400">
                          <a:effectLst/>
                        </a:rPr>
                        <a:t>Isoprene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34.07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3649866676"/>
                  </a:ext>
                </a:extLst>
              </a:tr>
            </a:tbl>
          </a:graphicData>
        </a:graphic>
      </p:graphicFrame>
      <p:sp>
        <p:nvSpPr>
          <p:cNvPr id="23" name="Rectangle 16">
            <a:extLst>
              <a:ext uri="{FF2B5EF4-FFF2-40B4-BE49-F238E27FC236}">
                <a16:creationId xmlns:a16="http://schemas.microsoft.com/office/drawing/2014/main" id="{22C14F92-3F0C-6347-9183-3C28CC7673B5}"/>
              </a:ext>
            </a:extLst>
          </p:cNvPr>
          <p:cNvSpPr>
            <a:spLocks noChangeArrowheads="1"/>
          </p:cNvSpPr>
          <p:nvPr/>
        </p:nvSpPr>
        <p:spPr bwMode="auto">
          <a:xfrm>
            <a:off x="362485" y="9863319"/>
            <a:ext cx="52355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1:</a:t>
            </a: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Solvents tested in the distillation of polystyrene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137" name="Content Placeholder 4" descr="A screenshot of a social media post&#10;&#10;Description automatically generated">
            <a:extLst>
              <a:ext uri="{FF2B5EF4-FFF2-40B4-BE49-F238E27FC236}">
                <a16:creationId xmlns:a16="http://schemas.microsoft.com/office/drawing/2014/main" id="{592DC590-C2E3-E546-8373-F1FDCECA3B04}"/>
              </a:ext>
            </a:extLst>
          </p:cNvPr>
          <p:cNvPicPr/>
          <p:nvPr/>
        </p:nvPicPr>
        <p:blipFill rotWithShape="1">
          <a:blip r:embed="rId9">
            <a:extLst>
              <a:ext uri="{BEBA8EAE-BF5A-486C-A8C5-ECC9F3942E4B}">
                <a14:imgProps xmlns:a14="http://schemas.microsoft.com/office/drawing/2010/main">
                  <a14:imgLayer r:embed="rId10">
                    <a14:imgEffect>
                      <a14:sharpenSoften amount="3000"/>
                    </a14:imgEffect>
                  </a14:imgLayer>
                </a14:imgProps>
              </a:ext>
            </a:extLst>
          </a:blip>
          <a:srcRect b="15561"/>
          <a:stretch/>
        </p:blipFill>
        <p:spPr>
          <a:xfrm>
            <a:off x="14031734" y="4748085"/>
            <a:ext cx="5508805" cy="3779114"/>
          </a:xfrm>
          <a:prstGeom prst="rect">
            <a:avLst/>
          </a:prstGeom>
        </p:spPr>
      </p:pic>
      <p:sp>
        <p:nvSpPr>
          <p:cNvPr id="27" name="Rectangle 26">
            <a:extLst>
              <a:ext uri="{FF2B5EF4-FFF2-40B4-BE49-F238E27FC236}">
                <a16:creationId xmlns:a16="http://schemas.microsoft.com/office/drawing/2014/main" id="{E183BBF4-88E2-C94B-87AB-34A4CEC9DD97}"/>
              </a:ext>
            </a:extLst>
          </p:cNvPr>
          <p:cNvSpPr/>
          <p:nvPr/>
        </p:nvSpPr>
        <p:spPr>
          <a:xfrm>
            <a:off x="14751372" y="4320953"/>
            <a:ext cx="3953149" cy="381180"/>
          </a:xfrm>
          <a:prstGeom prst="rect">
            <a:avLst/>
          </a:prstGeom>
        </p:spPr>
        <p:txBody>
          <a:bodyPr wrap="square">
            <a:spAutoFit/>
          </a:bodyPr>
          <a:lstStyle/>
          <a:p>
            <a:r>
              <a:rPr lang="en-US" i="1" dirty="0">
                <a:latin typeface="Times New Roman" panose="02020603050405020304" pitchFamily="18" charset="0"/>
                <a:ea typeface="Calibri" panose="020F0502020204030204" pitchFamily="34" charset="0"/>
                <a:cs typeface="Times New Roman" panose="02020603050405020304" pitchFamily="18" charset="0"/>
              </a:rPr>
              <a:t> Figure 11 : Styrofoam IR Spectra</a:t>
            </a:r>
            <a:endParaRPr lang="en-US" dirty="0"/>
          </a:p>
        </p:txBody>
      </p:sp>
      <p:pic>
        <p:nvPicPr>
          <p:cNvPr id="138" name="Content Placeholder 4" descr="A screenshot of a cell phone&#10;&#10;Description automatically generated">
            <a:extLst>
              <a:ext uri="{FF2B5EF4-FFF2-40B4-BE49-F238E27FC236}">
                <a16:creationId xmlns:a16="http://schemas.microsoft.com/office/drawing/2014/main" id="{E1604A00-7856-AE4E-BB03-03DA09C39BBE}"/>
              </a:ext>
            </a:extLst>
          </p:cNvPr>
          <p:cNvPicPr/>
          <p:nvPr/>
        </p:nvPicPr>
        <p:blipFill rotWithShape="1">
          <a:blip r:embed="rId11">
            <a:extLst>
              <a:ext uri="{BEBA8EAE-BF5A-486C-A8C5-ECC9F3942E4B}">
                <a14:imgProps xmlns:a14="http://schemas.microsoft.com/office/drawing/2010/main">
                  <a14:imgLayer r:embed="rId12">
                    <a14:imgEffect>
                      <a14:sharpenSoften amount="9000"/>
                    </a14:imgEffect>
                  </a14:imgLayer>
                </a14:imgProps>
              </a:ext>
            </a:extLst>
          </a:blip>
          <a:srcRect l="-229" t="2714" r="1602" b="15222"/>
          <a:stretch/>
        </p:blipFill>
        <p:spPr>
          <a:xfrm>
            <a:off x="19797895" y="4924949"/>
            <a:ext cx="5747199" cy="3749040"/>
          </a:xfrm>
          <a:prstGeom prst="rect">
            <a:avLst/>
          </a:prstGeom>
        </p:spPr>
      </p:pic>
      <p:sp>
        <p:nvSpPr>
          <p:cNvPr id="29" name="Rectangle 28">
            <a:extLst>
              <a:ext uri="{FF2B5EF4-FFF2-40B4-BE49-F238E27FC236}">
                <a16:creationId xmlns:a16="http://schemas.microsoft.com/office/drawing/2014/main" id="{18027683-3F43-7844-8E1D-85E632AF32BC}"/>
              </a:ext>
            </a:extLst>
          </p:cNvPr>
          <p:cNvSpPr/>
          <p:nvPr/>
        </p:nvSpPr>
        <p:spPr>
          <a:xfrm>
            <a:off x="20319219" y="4070350"/>
            <a:ext cx="3475900" cy="615553"/>
          </a:xfrm>
          <a:prstGeom prst="rect">
            <a:avLst/>
          </a:prstGeom>
        </p:spPr>
        <p:txBody>
          <a:bodyPr wrap="square">
            <a:spAutoFit/>
          </a:bodyPr>
          <a:lstStyle/>
          <a:p>
            <a:pPr marL="0" marR="0">
              <a:spcBef>
                <a:spcPts val="0"/>
              </a:spcBef>
              <a:spcAft>
                <a:spcPts val="0"/>
              </a:spcAft>
            </a:pPr>
            <a:r>
              <a:rPr lang="en-US" i="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i="1" dirty="0">
                <a:latin typeface="Times New Roman" panose="02020603050405020304" pitchFamily="18" charset="0"/>
                <a:ea typeface="Calibri" panose="020F0502020204030204" pitchFamily="34" charset="0"/>
                <a:cs typeface="Times New Roman" panose="02020603050405020304" pitchFamily="18" charset="0"/>
              </a:rPr>
              <a:t>Figure 12: Isoprene film IR Spectra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9" name="Content Placeholder 5" descr="A screenshot of a social media post&#10;&#10;Description automatically generated">
            <a:extLst>
              <a:ext uri="{FF2B5EF4-FFF2-40B4-BE49-F238E27FC236}">
                <a16:creationId xmlns:a16="http://schemas.microsoft.com/office/drawing/2014/main" id="{20990D7D-090E-5F44-B2EA-CE4D26145F1B}"/>
              </a:ext>
            </a:extLst>
          </p:cNvPr>
          <p:cNvPicPr/>
          <p:nvPr/>
        </p:nvPicPr>
        <p:blipFill rotWithShape="1">
          <a:blip r:embed="rId13"/>
          <a:srcRect l="1433" b="14538"/>
          <a:stretch/>
        </p:blipFill>
        <p:spPr>
          <a:xfrm>
            <a:off x="14213397" y="8992805"/>
            <a:ext cx="5580312" cy="3749040"/>
          </a:xfrm>
          <a:prstGeom prst="rect">
            <a:avLst/>
          </a:prstGeom>
        </p:spPr>
      </p:pic>
      <p:sp>
        <p:nvSpPr>
          <p:cNvPr id="38" name="Rectangle 37">
            <a:extLst>
              <a:ext uri="{FF2B5EF4-FFF2-40B4-BE49-F238E27FC236}">
                <a16:creationId xmlns:a16="http://schemas.microsoft.com/office/drawing/2014/main" id="{68A3458C-9205-304A-AF64-0A92031954EB}"/>
              </a:ext>
            </a:extLst>
          </p:cNvPr>
          <p:cNvSpPr/>
          <p:nvPr/>
        </p:nvSpPr>
        <p:spPr>
          <a:xfrm>
            <a:off x="14567935" y="8335019"/>
            <a:ext cx="3926563" cy="600164"/>
          </a:xfrm>
          <a:prstGeom prst="rect">
            <a:avLst/>
          </a:prstGeom>
        </p:spPr>
        <p:txBody>
          <a:bodyPr wrap="square">
            <a:spAutoFit/>
          </a:bodyPr>
          <a:lstStyle/>
          <a:p>
            <a:pPr marL="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i="1" dirty="0">
                <a:latin typeface="Times New Roman" panose="02020603050405020304" pitchFamily="18" charset="0"/>
                <a:ea typeface="Calibri" panose="020F0502020204030204" pitchFamily="34" charset="0"/>
                <a:cs typeface="Times New Roman" panose="02020603050405020304" pitchFamily="18" charset="0"/>
              </a:rPr>
              <a:t>Figure 13: Toluene Film IR Spectra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43" name="Content Placeholder 4" descr="A picture containing dark, white, black, animal&#10;&#10;Description automatically generated">
            <a:extLst>
              <a:ext uri="{FF2B5EF4-FFF2-40B4-BE49-F238E27FC236}">
                <a16:creationId xmlns:a16="http://schemas.microsoft.com/office/drawing/2014/main" id="{EAB039F0-78BB-F549-A69C-93535DF4AB1D}"/>
              </a:ext>
            </a:extLst>
          </p:cNvPr>
          <p:cNvPicPr>
            <a:picLocks noGrp="1" noChangeAspect="1" noChangeArrowheads="1"/>
          </p:cNvPicPr>
          <p:nvPr/>
        </p:nvPicPr>
        <p:blipFill rotWithShape="1">
          <a:blip r:embed="rId14">
            <a:extLst>
              <a:ext uri="{28A0092B-C50C-407E-A947-70E740481C1C}">
                <a14:useLocalDpi xmlns:a14="http://schemas.microsoft.com/office/drawing/2010/main" val="0"/>
              </a:ext>
            </a:extLst>
          </a:blip>
          <a:srcRect l="8991" t="23501" r="22510" b="24444"/>
          <a:stretch/>
        </p:blipFill>
        <p:spPr bwMode="auto">
          <a:xfrm>
            <a:off x="6932090" y="15674799"/>
            <a:ext cx="1866113" cy="22322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6" descr="A picture containing indoor, object, monitor, view&#10;&#10;Description automatically generated">
            <a:extLst>
              <a:ext uri="{FF2B5EF4-FFF2-40B4-BE49-F238E27FC236}">
                <a16:creationId xmlns:a16="http://schemas.microsoft.com/office/drawing/2014/main" id="{6C506B1E-F3D7-E547-9EE5-407B374DE60C}"/>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947" t="25640" r="21567" b="27087"/>
          <a:stretch/>
        </p:blipFill>
        <p:spPr bwMode="auto">
          <a:xfrm>
            <a:off x="9087679" y="15672226"/>
            <a:ext cx="1846102" cy="223477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8" descr="A picture containing sitting, black, light, red&#10;&#10;Description automatically generated">
            <a:extLst>
              <a:ext uri="{FF2B5EF4-FFF2-40B4-BE49-F238E27FC236}">
                <a16:creationId xmlns:a16="http://schemas.microsoft.com/office/drawing/2014/main" id="{9A34FA4A-CAD7-834F-9AAC-4327B1AD322E}"/>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0865" t="25399" r="18396" b="27017"/>
          <a:stretch/>
        </p:blipFill>
        <p:spPr bwMode="auto">
          <a:xfrm>
            <a:off x="11223257" y="15617328"/>
            <a:ext cx="2022773" cy="2240942"/>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20">
            <a:extLst>
              <a:ext uri="{FF2B5EF4-FFF2-40B4-BE49-F238E27FC236}">
                <a16:creationId xmlns:a16="http://schemas.microsoft.com/office/drawing/2014/main" id="{3E9ABC81-A5FF-4144-BCFB-C6E35219E4A7}"/>
              </a:ext>
            </a:extLst>
          </p:cNvPr>
          <p:cNvSpPr>
            <a:spLocks noChangeArrowheads="1"/>
          </p:cNvSpPr>
          <p:nvPr/>
        </p:nvSpPr>
        <p:spPr bwMode="auto">
          <a:xfrm>
            <a:off x="6932090" y="14844017"/>
            <a:ext cx="634167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Figure 7: Acetone Film     Figure 8: Acetone Film     Figure 9: Acetone film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22">
            <a:extLst>
              <a:ext uri="{FF2B5EF4-FFF2-40B4-BE49-F238E27FC236}">
                <a16:creationId xmlns:a16="http://schemas.microsoft.com/office/drawing/2014/main" id="{0D7E6CDB-66BC-7543-A9AB-F807E7799A22}"/>
              </a:ext>
            </a:extLst>
          </p:cNvPr>
          <p:cNvSpPr>
            <a:spLocks noChangeArrowheads="1"/>
          </p:cNvSpPr>
          <p:nvPr/>
        </p:nvSpPr>
        <p:spPr bwMode="auto">
          <a:xfrm>
            <a:off x="6347528" y="15438352"/>
            <a:ext cx="2743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8" name="TextBox 10">
            <a:extLst>
              <a:ext uri="{FF2B5EF4-FFF2-40B4-BE49-F238E27FC236}">
                <a16:creationId xmlns:a16="http://schemas.microsoft.com/office/drawing/2014/main" id="{5E9971FF-1523-A844-8BB6-34847134591F}"/>
              </a:ext>
            </a:extLst>
          </p:cNvPr>
          <p:cNvSpPr txBox="1"/>
          <p:nvPr/>
        </p:nvSpPr>
        <p:spPr>
          <a:xfrm>
            <a:off x="9021874" y="15324628"/>
            <a:ext cx="2350323" cy="338554"/>
          </a:xfrm>
          <a:prstGeom prst="rect">
            <a:avLst/>
          </a:prstGeom>
          <a:noFill/>
        </p:spPr>
        <p:txBody>
          <a:bodyPr wrap="none" rtlCol="0">
            <a:spAutoFit/>
          </a:bodyPr>
          <a:lstStyle/>
          <a:p>
            <a:pPr marL="0" marR="0">
              <a:spcBef>
                <a:spcPts val="0"/>
              </a:spcBef>
              <a:spcAft>
                <a:spcPts val="0"/>
              </a:spcAft>
            </a:pPr>
            <a:r>
              <a:rPr lang="en-US"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40x magnification of edge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 name="TextBox 9">
            <a:extLst>
              <a:ext uri="{FF2B5EF4-FFF2-40B4-BE49-F238E27FC236}">
                <a16:creationId xmlns:a16="http://schemas.microsoft.com/office/drawing/2014/main" id="{A47B44C8-86E0-474C-A90C-0E0FED93B22F}"/>
              </a:ext>
            </a:extLst>
          </p:cNvPr>
          <p:cNvSpPr txBox="1"/>
          <p:nvPr/>
        </p:nvSpPr>
        <p:spPr>
          <a:xfrm>
            <a:off x="7109920" y="15246596"/>
            <a:ext cx="1688283" cy="338554"/>
          </a:xfrm>
          <a:prstGeom prst="rect">
            <a:avLst/>
          </a:prstGeom>
          <a:noFill/>
        </p:spPr>
        <p:txBody>
          <a:bodyPr wrap="none" rtlCol="0">
            <a:spAutoFit/>
          </a:bodyPr>
          <a:lstStyle/>
          <a:p>
            <a:pPr marL="0" marR="0">
              <a:spcBef>
                <a:spcPts val="0"/>
              </a:spcBef>
              <a:spcAft>
                <a:spcPts val="0"/>
              </a:spcAft>
            </a:pPr>
            <a:r>
              <a:rPr lang="en-US"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10x magnification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6" name="TextBox 11">
            <a:extLst>
              <a:ext uri="{FF2B5EF4-FFF2-40B4-BE49-F238E27FC236}">
                <a16:creationId xmlns:a16="http://schemas.microsoft.com/office/drawing/2014/main" id="{F7970A3E-C120-7544-94A8-BCD5D8AED750}"/>
              </a:ext>
            </a:extLst>
          </p:cNvPr>
          <p:cNvSpPr txBox="1"/>
          <p:nvPr/>
        </p:nvSpPr>
        <p:spPr>
          <a:xfrm>
            <a:off x="11372977" y="15232822"/>
            <a:ext cx="1688283" cy="338554"/>
          </a:xfrm>
          <a:prstGeom prst="rect">
            <a:avLst/>
          </a:prstGeom>
          <a:noFill/>
        </p:spPr>
        <p:txBody>
          <a:bodyPr wrap="none" rtlCol="0">
            <a:spAutoFit/>
          </a:bodyPr>
          <a:lstStyle/>
          <a:p>
            <a:pPr marL="0" marR="0">
              <a:spcBef>
                <a:spcPts val="0"/>
              </a:spcBef>
              <a:spcAft>
                <a:spcPts val="0"/>
              </a:spcAft>
            </a:pPr>
            <a:r>
              <a:rPr lang="en-US"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40x magnification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0" name="Content Placeholder 4" descr="A screenshot of a social media post&#10;&#10;Description automatically generated">
            <a:extLst>
              <a:ext uri="{FF2B5EF4-FFF2-40B4-BE49-F238E27FC236}">
                <a16:creationId xmlns:a16="http://schemas.microsoft.com/office/drawing/2014/main" id="{6782EF95-5FD8-FC4D-8FF2-DB69671B8805}"/>
              </a:ext>
            </a:extLst>
          </p:cNvPr>
          <p:cNvPicPr/>
          <p:nvPr/>
        </p:nvPicPr>
        <p:blipFill rotWithShape="1">
          <a:blip r:embed="rId17"/>
          <a:srcRect l="412" b="15837"/>
          <a:stretch/>
        </p:blipFill>
        <p:spPr>
          <a:xfrm>
            <a:off x="20435293" y="8898255"/>
            <a:ext cx="5315125" cy="3749040"/>
          </a:xfrm>
          <a:prstGeom prst="rect">
            <a:avLst/>
          </a:prstGeom>
        </p:spPr>
      </p:pic>
      <p:sp>
        <p:nvSpPr>
          <p:cNvPr id="4101" name="Rectangle 4100">
            <a:extLst>
              <a:ext uri="{FF2B5EF4-FFF2-40B4-BE49-F238E27FC236}">
                <a16:creationId xmlns:a16="http://schemas.microsoft.com/office/drawing/2014/main" id="{2F62E4A3-1ECD-A946-9481-47216E23BC58}"/>
              </a:ext>
            </a:extLst>
          </p:cNvPr>
          <p:cNvSpPr/>
          <p:nvPr/>
        </p:nvSpPr>
        <p:spPr>
          <a:xfrm>
            <a:off x="20815846" y="8658035"/>
            <a:ext cx="3179521" cy="307777"/>
          </a:xfrm>
          <a:prstGeom prst="rect">
            <a:avLst/>
          </a:prstGeom>
        </p:spPr>
        <p:txBody>
          <a:bodyPr wrap="square">
            <a:spAutoFit/>
          </a:bodyPr>
          <a:lstStyle/>
          <a:p>
            <a:pPr marL="0" marR="0">
              <a:spcBef>
                <a:spcPts val="0"/>
              </a:spcBef>
              <a:spcAft>
                <a:spcPts val="0"/>
              </a:spcAft>
            </a:pPr>
            <a:r>
              <a:rPr lang="en-US" sz="1400" i="1" dirty="0">
                <a:latin typeface="Times New Roman" panose="02020603050405020304" pitchFamily="18" charset="0"/>
                <a:ea typeface="Calibri" panose="020F0502020204030204" pitchFamily="34" charset="0"/>
                <a:cs typeface="Times New Roman" panose="02020603050405020304" pitchFamily="18" charset="0"/>
              </a:rPr>
              <a:t>Figure 14: Acetone Film IR Spectra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07" name="TextBox 4106">
            <a:extLst>
              <a:ext uri="{FF2B5EF4-FFF2-40B4-BE49-F238E27FC236}">
                <a16:creationId xmlns:a16="http://schemas.microsoft.com/office/drawing/2014/main" id="{1A8BF768-4095-DA43-A7FF-AF56A3563959}"/>
              </a:ext>
            </a:extLst>
          </p:cNvPr>
          <p:cNvSpPr txBox="1"/>
          <p:nvPr/>
        </p:nvSpPr>
        <p:spPr>
          <a:xfrm>
            <a:off x="7143371" y="6140624"/>
            <a:ext cx="3642955" cy="338554"/>
          </a:xfrm>
          <a:prstGeom prst="rect">
            <a:avLst/>
          </a:prstGeom>
          <a:noFill/>
        </p:spPr>
        <p:txBody>
          <a:bodyPr wrap="square" rtlCol="0">
            <a:spAutoFit/>
          </a:bodyPr>
          <a:lstStyle/>
          <a:p>
            <a:r>
              <a:rPr lang="en-US" sz="1600" i="1" dirty="0">
                <a:latin typeface="Times New Roman" panose="02020603050405020304" pitchFamily="18" charset="0"/>
                <a:cs typeface="Times New Roman" panose="02020603050405020304" pitchFamily="18" charset="0"/>
              </a:rPr>
              <a:t>Figure 1: Cooking Sheets apparatus </a:t>
            </a:r>
          </a:p>
        </p:txBody>
      </p:sp>
      <p:sp>
        <p:nvSpPr>
          <p:cNvPr id="4119" name="TextBox 4118">
            <a:extLst>
              <a:ext uri="{FF2B5EF4-FFF2-40B4-BE49-F238E27FC236}">
                <a16:creationId xmlns:a16="http://schemas.microsoft.com/office/drawing/2014/main" id="{28D9A978-2DA1-3543-8F89-1CC2E3227C2E}"/>
              </a:ext>
            </a:extLst>
          </p:cNvPr>
          <p:cNvSpPr txBox="1"/>
          <p:nvPr/>
        </p:nvSpPr>
        <p:spPr>
          <a:xfrm>
            <a:off x="7123832" y="4074664"/>
            <a:ext cx="6325919" cy="2031325"/>
          </a:xfrm>
          <a:prstGeom prst="rect">
            <a:avLst/>
          </a:prstGeom>
          <a:noFill/>
        </p:spPr>
        <p:txBody>
          <a:bodyPr wrap="square" rtlCol="0">
            <a:spAutoFit/>
          </a:bodyPr>
          <a:lstStyle/>
          <a:p>
            <a:r>
              <a:rPr lang="en-US" dirty="0"/>
              <a:t>The first apparatus used consisted of two baking sheets with a drilled hole in the top baking sheet for the condenser to go through. This prototype was inefficient in creating a vacuum seal when distilling and the distillation process was hard to see. The second apparatus was done in a smaller scale with a mason jar with a drilled hole in the lid. This created a vacuum seal and the process was seen easily.</a:t>
            </a:r>
          </a:p>
        </p:txBody>
      </p:sp>
      <p:pic>
        <p:nvPicPr>
          <p:cNvPr id="3" name="Picture 2" descr="A picture containing indoor, man, small, open&#10;&#10;Description automatically generated">
            <a:extLst>
              <a:ext uri="{FF2B5EF4-FFF2-40B4-BE49-F238E27FC236}">
                <a16:creationId xmlns:a16="http://schemas.microsoft.com/office/drawing/2014/main" id="{86D35079-6925-D74B-BDE0-16289F446AD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400000">
            <a:off x="10591850" y="6479336"/>
            <a:ext cx="2652420" cy="2711403"/>
          </a:xfrm>
          <a:prstGeom prst="rect">
            <a:avLst/>
          </a:prstGeom>
        </p:spPr>
      </p:pic>
      <p:pic>
        <p:nvPicPr>
          <p:cNvPr id="5" name="Picture 4" descr="A picture containing indoor, refrigerator, sitting, mirror&#10;&#10;Description automatically generated">
            <a:extLst>
              <a:ext uri="{FF2B5EF4-FFF2-40B4-BE49-F238E27FC236}">
                <a16:creationId xmlns:a16="http://schemas.microsoft.com/office/drawing/2014/main" id="{0D1A86D8-6C7D-8A42-8141-9C6A93CE1B2E}"/>
              </a:ext>
            </a:extLst>
          </p:cNvPr>
          <p:cNvPicPr>
            <a:picLocks noChangeAspect="1"/>
          </p:cNvPicPr>
          <p:nvPr/>
        </p:nvPicPr>
        <p:blipFill rotWithShape="1">
          <a:blip r:embed="rId19">
            <a:extLst>
              <a:ext uri="{28A0092B-C50C-407E-A947-70E740481C1C}">
                <a14:useLocalDpi xmlns:a14="http://schemas.microsoft.com/office/drawing/2010/main" val="0"/>
              </a:ext>
            </a:extLst>
          </a:blip>
          <a:srcRect l="11345" r="23983"/>
          <a:stretch/>
        </p:blipFill>
        <p:spPr>
          <a:xfrm rot="5400000">
            <a:off x="7414176" y="6367163"/>
            <a:ext cx="2589269" cy="2845426"/>
          </a:xfrm>
          <a:prstGeom prst="rect">
            <a:avLst/>
          </a:prstGeom>
        </p:spPr>
      </p:pic>
      <p:sp>
        <p:nvSpPr>
          <p:cNvPr id="7" name="TextBox 6">
            <a:extLst>
              <a:ext uri="{FF2B5EF4-FFF2-40B4-BE49-F238E27FC236}">
                <a16:creationId xmlns:a16="http://schemas.microsoft.com/office/drawing/2014/main" id="{10581AD5-EDF0-E84D-B3C5-9BC5C4EC9D0A}"/>
              </a:ext>
            </a:extLst>
          </p:cNvPr>
          <p:cNvSpPr txBox="1"/>
          <p:nvPr/>
        </p:nvSpPr>
        <p:spPr>
          <a:xfrm>
            <a:off x="15652016" y="6272739"/>
            <a:ext cx="1191897"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Aromatic </a:t>
            </a:r>
          </a:p>
          <a:p>
            <a:r>
              <a:rPr lang="en-US" sz="1600" dirty="0">
                <a:latin typeface="Times New Roman" panose="02020603050405020304" pitchFamily="18" charset="0"/>
                <a:cs typeface="Times New Roman" panose="02020603050405020304" pitchFamily="18" charset="0"/>
              </a:rPr>
              <a:t>C-H</a:t>
            </a:r>
          </a:p>
        </p:txBody>
      </p:sp>
      <p:sp>
        <p:nvSpPr>
          <p:cNvPr id="11" name="TextBox 10">
            <a:extLst>
              <a:ext uri="{FF2B5EF4-FFF2-40B4-BE49-F238E27FC236}">
                <a16:creationId xmlns:a16="http://schemas.microsoft.com/office/drawing/2014/main" id="{974CA3D1-2B5B-F94D-BF3B-0F1B0A76284A}"/>
              </a:ext>
            </a:extLst>
          </p:cNvPr>
          <p:cNvSpPr txBox="1"/>
          <p:nvPr/>
        </p:nvSpPr>
        <p:spPr>
          <a:xfrm>
            <a:off x="14609451" y="5826178"/>
            <a:ext cx="1419280"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Aromatic </a:t>
            </a:r>
          </a:p>
          <a:p>
            <a:r>
              <a:rPr lang="en-US" sz="1600" dirty="0">
                <a:latin typeface="Times New Roman" panose="02020603050405020304" pitchFamily="18" charset="0"/>
                <a:cs typeface="Times New Roman" panose="02020603050405020304" pitchFamily="18" charset="0"/>
              </a:rPr>
              <a:t>C-H</a:t>
            </a:r>
          </a:p>
          <a:p>
            <a:endParaRPr lang="en-US" sz="1600"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C5DF9CD0-42EB-9947-A270-F6C29F89364C}"/>
              </a:ext>
            </a:extLst>
          </p:cNvPr>
          <p:cNvPicPr>
            <a:picLocks noChangeAspect="1"/>
          </p:cNvPicPr>
          <p:nvPr/>
        </p:nvPicPr>
        <p:blipFill>
          <a:blip r:embed="rId20"/>
          <a:stretch>
            <a:fillRect/>
          </a:stretch>
        </p:blipFill>
        <p:spPr>
          <a:xfrm>
            <a:off x="18308084" y="6048297"/>
            <a:ext cx="316253" cy="504501"/>
          </a:xfrm>
          <a:prstGeom prst="rect">
            <a:avLst/>
          </a:prstGeom>
        </p:spPr>
      </p:pic>
      <p:sp>
        <p:nvSpPr>
          <p:cNvPr id="16" name="TextBox 15">
            <a:extLst>
              <a:ext uri="{FF2B5EF4-FFF2-40B4-BE49-F238E27FC236}">
                <a16:creationId xmlns:a16="http://schemas.microsoft.com/office/drawing/2014/main" id="{37477EB2-4C34-194D-818A-397CFB3C971E}"/>
              </a:ext>
            </a:extLst>
          </p:cNvPr>
          <p:cNvSpPr txBox="1"/>
          <p:nvPr/>
        </p:nvSpPr>
        <p:spPr>
          <a:xfrm>
            <a:off x="10511310" y="6146795"/>
            <a:ext cx="2746649" cy="338554"/>
          </a:xfrm>
          <a:prstGeom prst="rect">
            <a:avLst/>
          </a:prstGeom>
          <a:noFill/>
        </p:spPr>
        <p:txBody>
          <a:bodyPr wrap="none" rtlCol="0">
            <a:spAutoFit/>
          </a:bodyPr>
          <a:lstStyle/>
          <a:p>
            <a:r>
              <a:rPr lang="en-US" sz="1600" i="1" dirty="0">
                <a:latin typeface="Times New Roman" panose="02020603050405020304" pitchFamily="18" charset="0"/>
                <a:cs typeface="Times New Roman" panose="02020603050405020304" pitchFamily="18" charset="0"/>
              </a:rPr>
              <a:t>Figure 2:Mason jar apparatus </a:t>
            </a:r>
          </a:p>
        </p:txBody>
      </p:sp>
      <p:pic>
        <p:nvPicPr>
          <p:cNvPr id="18" name="Picture 17">
            <a:extLst>
              <a:ext uri="{FF2B5EF4-FFF2-40B4-BE49-F238E27FC236}">
                <a16:creationId xmlns:a16="http://schemas.microsoft.com/office/drawing/2014/main" id="{F5FC83B5-16D4-9049-9F04-090ECC4540C6}"/>
              </a:ext>
            </a:extLst>
          </p:cNvPr>
          <p:cNvPicPr>
            <a:picLocks noChangeAspect="1"/>
          </p:cNvPicPr>
          <p:nvPr/>
        </p:nvPicPr>
        <p:blipFill>
          <a:blip r:embed="rId21"/>
          <a:stretch>
            <a:fillRect/>
          </a:stretch>
        </p:blipFill>
        <p:spPr>
          <a:xfrm>
            <a:off x="18619042" y="6038999"/>
            <a:ext cx="238698" cy="159132"/>
          </a:xfrm>
          <a:prstGeom prst="rect">
            <a:avLst/>
          </a:prstGeom>
        </p:spPr>
      </p:pic>
      <p:pic>
        <p:nvPicPr>
          <p:cNvPr id="19" name="Picture 18">
            <a:extLst>
              <a:ext uri="{FF2B5EF4-FFF2-40B4-BE49-F238E27FC236}">
                <a16:creationId xmlns:a16="http://schemas.microsoft.com/office/drawing/2014/main" id="{76709CD3-D21A-5D4B-86A4-70C502E0B20B}"/>
              </a:ext>
            </a:extLst>
          </p:cNvPr>
          <p:cNvPicPr>
            <a:picLocks noChangeAspect="1"/>
          </p:cNvPicPr>
          <p:nvPr/>
        </p:nvPicPr>
        <p:blipFill>
          <a:blip r:embed="rId22"/>
          <a:stretch>
            <a:fillRect/>
          </a:stretch>
        </p:blipFill>
        <p:spPr>
          <a:xfrm rot="18101588">
            <a:off x="17921581" y="5446269"/>
            <a:ext cx="396935" cy="264623"/>
          </a:xfrm>
          <a:prstGeom prst="rect">
            <a:avLst/>
          </a:prstGeom>
        </p:spPr>
      </p:pic>
      <p:sp>
        <p:nvSpPr>
          <p:cNvPr id="20" name="TextBox 19">
            <a:extLst>
              <a:ext uri="{FF2B5EF4-FFF2-40B4-BE49-F238E27FC236}">
                <a16:creationId xmlns:a16="http://schemas.microsoft.com/office/drawing/2014/main" id="{5017B3BB-967C-0A4B-A108-E380F2F3318A}"/>
              </a:ext>
            </a:extLst>
          </p:cNvPr>
          <p:cNvSpPr txBox="1"/>
          <p:nvPr/>
        </p:nvSpPr>
        <p:spPr>
          <a:xfrm>
            <a:off x="17969939" y="5711797"/>
            <a:ext cx="57099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CH2</a:t>
            </a:r>
          </a:p>
        </p:txBody>
      </p:sp>
      <p:pic>
        <p:nvPicPr>
          <p:cNvPr id="79" name="Picture 78">
            <a:extLst>
              <a:ext uri="{FF2B5EF4-FFF2-40B4-BE49-F238E27FC236}">
                <a16:creationId xmlns:a16="http://schemas.microsoft.com/office/drawing/2014/main" id="{CB0245A6-DF9C-F549-A759-E2524CCCE82A}"/>
              </a:ext>
            </a:extLst>
          </p:cNvPr>
          <p:cNvPicPr>
            <a:picLocks noChangeAspect="1"/>
          </p:cNvPicPr>
          <p:nvPr/>
        </p:nvPicPr>
        <p:blipFill>
          <a:blip r:embed="rId22"/>
          <a:stretch>
            <a:fillRect/>
          </a:stretch>
        </p:blipFill>
        <p:spPr>
          <a:xfrm rot="492108">
            <a:off x="15379836" y="5679383"/>
            <a:ext cx="377384" cy="251589"/>
          </a:xfrm>
          <a:prstGeom prst="rect">
            <a:avLst/>
          </a:prstGeom>
        </p:spPr>
      </p:pic>
      <p:pic>
        <p:nvPicPr>
          <p:cNvPr id="80" name="Picture 79">
            <a:extLst>
              <a:ext uri="{FF2B5EF4-FFF2-40B4-BE49-F238E27FC236}">
                <a16:creationId xmlns:a16="http://schemas.microsoft.com/office/drawing/2014/main" id="{F2FA2A68-B61E-4F45-B4A1-5595BFFFBDFE}"/>
              </a:ext>
            </a:extLst>
          </p:cNvPr>
          <p:cNvPicPr>
            <a:picLocks noChangeAspect="1"/>
          </p:cNvPicPr>
          <p:nvPr/>
        </p:nvPicPr>
        <p:blipFill>
          <a:blip r:embed="rId22"/>
          <a:stretch>
            <a:fillRect/>
          </a:stretch>
        </p:blipFill>
        <p:spPr>
          <a:xfrm rot="17977220">
            <a:off x="15831426" y="5984210"/>
            <a:ext cx="404103" cy="269401"/>
          </a:xfrm>
          <a:prstGeom prst="rect">
            <a:avLst/>
          </a:prstGeom>
        </p:spPr>
      </p:pic>
      <p:pic>
        <p:nvPicPr>
          <p:cNvPr id="81" name="Picture 80">
            <a:extLst>
              <a:ext uri="{FF2B5EF4-FFF2-40B4-BE49-F238E27FC236}">
                <a16:creationId xmlns:a16="http://schemas.microsoft.com/office/drawing/2014/main" id="{AB2C1E97-30F4-E641-A526-3CD33AA1E4C6}"/>
              </a:ext>
            </a:extLst>
          </p:cNvPr>
          <p:cNvPicPr>
            <a:picLocks noChangeAspect="1"/>
          </p:cNvPicPr>
          <p:nvPr/>
        </p:nvPicPr>
        <p:blipFill>
          <a:blip r:embed="rId22"/>
          <a:stretch>
            <a:fillRect/>
          </a:stretch>
        </p:blipFill>
        <p:spPr>
          <a:xfrm rot="17977220">
            <a:off x="17698523" y="6063836"/>
            <a:ext cx="459465" cy="306310"/>
          </a:xfrm>
          <a:prstGeom prst="rect">
            <a:avLst/>
          </a:prstGeom>
        </p:spPr>
      </p:pic>
      <p:sp>
        <p:nvSpPr>
          <p:cNvPr id="21" name="TextBox 20">
            <a:extLst>
              <a:ext uri="{FF2B5EF4-FFF2-40B4-BE49-F238E27FC236}">
                <a16:creationId xmlns:a16="http://schemas.microsoft.com/office/drawing/2014/main" id="{FE1E547E-1DD8-1F4D-ADA6-8F5DCECC48B9}"/>
              </a:ext>
            </a:extLst>
          </p:cNvPr>
          <p:cNvSpPr txBox="1"/>
          <p:nvPr/>
        </p:nvSpPr>
        <p:spPr>
          <a:xfrm>
            <a:off x="17591530" y="6447790"/>
            <a:ext cx="65312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C=C</a:t>
            </a:r>
          </a:p>
        </p:txBody>
      </p:sp>
      <p:sp>
        <p:nvSpPr>
          <p:cNvPr id="83" name="TextBox 82">
            <a:extLst>
              <a:ext uri="{FF2B5EF4-FFF2-40B4-BE49-F238E27FC236}">
                <a16:creationId xmlns:a16="http://schemas.microsoft.com/office/drawing/2014/main" id="{D3069F12-0104-7040-9D1E-EC82584FC6BB}"/>
              </a:ext>
            </a:extLst>
          </p:cNvPr>
          <p:cNvSpPr txBox="1"/>
          <p:nvPr/>
        </p:nvSpPr>
        <p:spPr>
          <a:xfrm>
            <a:off x="14781199" y="10079323"/>
            <a:ext cx="120183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Aromatic </a:t>
            </a:r>
          </a:p>
          <a:p>
            <a:r>
              <a:rPr lang="en-US" sz="1600" dirty="0">
                <a:latin typeface="Times New Roman" panose="02020603050405020304" pitchFamily="18" charset="0"/>
                <a:cs typeface="Times New Roman" panose="02020603050405020304" pitchFamily="18" charset="0"/>
              </a:rPr>
              <a:t>C-H</a:t>
            </a:r>
          </a:p>
        </p:txBody>
      </p:sp>
      <p:pic>
        <p:nvPicPr>
          <p:cNvPr id="84" name="Picture 83">
            <a:extLst>
              <a:ext uri="{FF2B5EF4-FFF2-40B4-BE49-F238E27FC236}">
                <a16:creationId xmlns:a16="http://schemas.microsoft.com/office/drawing/2014/main" id="{B2956E62-3E63-384C-8C39-8AEBB1F60E8D}"/>
              </a:ext>
            </a:extLst>
          </p:cNvPr>
          <p:cNvPicPr>
            <a:picLocks noChangeAspect="1"/>
          </p:cNvPicPr>
          <p:nvPr/>
        </p:nvPicPr>
        <p:blipFill>
          <a:blip r:embed="rId22"/>
          <a:stretch>
            <a:fillRect/>
          </a:stretch>
        </p:blipFill>
        <p:spPr>
          <a:xfrm rot="21425351">
            <a:off x="15541263" y="9875643"/>
            <a:ext cx="450217" cy="300144"/>
          </a:xfrm>
          <a:prstGeom prst="rect">
            <a:avLst/>
          </a:prstGeom>
        </p:spPr>
      </p:pic>
      <p:sp>
        <p:nvSpPr>
          <p:cNvPr id="85" name="TextBox 84">
            <a:extLst>
              <a:ext uri="{FF2B5EF4-FFF2-40B4-BE49-F238E27FC236}">
                <a16:creationId xmlns:a16="http://schemas.microsoft.com/office/drawing/2014/main" id="{F00F0236-6908-FA49-933E-ED9F935623B9}"/>
              </a:ext>
            </a:extLst>
          </p:cNvPr>
          <p:cNvSpPr txBox="1"/>
          <p:nvPr/>
        </p:nvSpPr>
        <p:spPr>
          <a:xfrm>
            <a:off x="15912648" y="10501493"/>
            <a:ext cx="983795"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C-H Aromatic</a:t>
            </a:r>
          </a:p>
        </p:txBody>
      </p:sp>
      <p:pic>
        <p:nvPicPr>
          <p:cNvPr id="86" name="Picture 85">
            <a:extLst>
              <a:ext uri="{FF2B5EF4-FFF2-40B4-BE49-F238E27FC236}">
                <a16:creationId xmlns:a16="http://schemas.microsoft.com/office/drawing/2014/main" id="{AD8782CA-3FB7-FC43-8275-F20370EEF51E}"/>
              </a:ext>
            </a:extLst>
          </p:cNvPr>
          <p:cNvPicPr>
            <a:picLocks noChangeAspect="1"/>
          </p:cNvPicPr>
          <p:nvPr/>
        </p:nvPicPr>
        <p:blipFill>
          <a:blip r:embed="rId22"/>
          <a:stretch>
            <a:fillRect/>
          </a:stretch>
        </p:blipFill>
        <p:spPr>
          <a:xfrm rot="14648358" flipV="1">
            <a:off x="15945583" y="10138096"/>
            <a:ext cx="402690" cy="268459"/>
          </a:xfrm>
          <a:prstGeom prst="rect">
            <a:avLst/>
          </a:prstGeom>
        </p:spPr>
      </p:pic>
      <p:sp>
        <p:nvSpPr>
          <p:cNvPr id="87" name="TextBox 86">
            <a:extLst>
              <a:ext uri="{FF2B5EF4-FFF2-40B4-BE49-F238E27FC236}">
                <a16:creationId xmlns:a16="http://schemas.microsoft.com/office/drawing/2014/main" id="{BFA12AA4-37FD-8E4D-9D24-C92ACC3D7151}"/>
              </a:ext>
            </a:extLst>
          </p:cNvPr>
          <p:cNvSpPr txBox="1"/>
          <p:nvPr/>
        </p:nvSpPr>
        <p:spPr>
          <a:xfrm>
            <a:off x="17679271" y="10688135"/>
            <a:ext cx="98379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C=C</a:t>
            </a:r>
          </a:p>
        </p:txBody>
      </p:sp>
      <p:pic>
        <p:nvPicPr>
          <p:cNvPr id="88" name="Picture 87">
            <a:extLst>
              <a:ext uri="{FF2B5EF4-FFF2-40B4-BE49-F238E27FC236}">
                <a16:creationId xmlns:a16="http://schemas.microsoft.com/office/drawing/2014/main" id="{AB1E2D00-3ABB-E44E-8365-7653563BC81B}"/>
              </a:ext>
            </a:extLst>
          </p:cNvPr>
          <p:cNvPicPr>
            <a:picLocks noChangeAspect="1"/>
          </p:cNvPicPr>
          <p:nvPr/>
        </p:nvPicPr>
        <p:blipFill>
          <a:blip r:embed="rId22"/>
          <a:stretch>
            <a:fillRect/>
          </a:stretch>
        </p:blipFill>
        <p:spPr>
          <a:xfrm rot="14630176" flipV="1">
            <a:off x="17895848" y="10396963"/>
            <a:ext cx="404842" cy="269894"/>
          </a:xfrm>
          <a:prstGeom prst="rect">
            <a:avLst/>
          </a:prstGeom>
        </p:spPr>
      </p:pic>
      <p:sp>
        <p:nvSpPr>
          <p:cNvPr id="89" name="TextBox 88">
            <a:extLst>
              <a:ext uri="{FF2B5EF4-FFF2-40B4-BE49-F238E27FC236}">
                <a16:creationId xmlns:a16="http://schemas.microsoft.com/office/drawing/2014/main" id="{F00B3E75-A035-C64D-9379-C0C61F43DD97}"/>
              </a:ext>
            </a:extLst>
          </p:cNvPr>
          <p:cNvSpPr txBox="1"/>
          <p:nvPr/>
        </p:nvSpPr>
        <p:spPr>
          <a:xfrm>
            <a:off x="18429950" y="10251236"/>
            <a:ext cx="72044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C-H</a:t>
            </a:r>
          </a:p>
        </p:txBody>
      </p:sp>
      <p:pic>
        <p:nvPicPr>
          <p:cNvPr id="90" name="Picture 89">
            <a:extLst>
              <a:ext uri="{FF2B5EF4-FFF2-40B4-BE49-F238E27FC236}">
                <a16:creationId xmlns:a16="http://schemas.microsoft.com/office/drawing/2014/main" id="{17699131-42E8-2B4B-8D31-4C63773D4A85}"/>
              </a:ext>
            </a:extLst>
          </p:cNvPr>
          <p:cNvPicPr>
            <a:picLocks noChangeAspect="1"/>
          </p:cNvPicPr>
          <p:nvPr/>
        </p:nvPicPr>
        <p:blipFill>
          <a:blip r:embed="rId22"/>
          <a:stretch>
            <a:fillRect/>
          </a:stretch>
        </p:blipFill>
        <p:spPr>
          <a:xfrm rot="18101588">
            <a:off x="18552281" y="9912003"/>
            <a:ext cx="438724" cy="292482"/>
          </a:xfrm>
          <a:prstGeom prst="rect">
            <a:avLst/>
          </a:prstGeom>
        </p:spPr>
      </p:pic>
      <p:pic>
        <p:nvPicPr>
          <p:cNvPr id="91" name="Picture 90">
            <a:extLst>
              <a:ext uri="{FF2B5EF4-FFF2-40B4-BE49-F238E27FC236}">
                <a16:creationId xmlns:a16="http://schemas.microsoft.com/office/drawing/2014/main" id="{44F5BF83-C10D-1046-AF0A-477A061CBFEC}"/>
              </a:ext>
            </a:extLst>
          </p:cNvPr>
          <p:cNvPicPr>
            <a:picLocks noChangeAspect="1"/>
          </p:cNvPicPr>
          <p:nvPr/>
        </p:nvPicPr>
        <p:blipFill>
          <a:blip r:embed="rId20"/>
          <a:stretch>
            <a:fillRect/>
          </a:stretch>
        </p:blipFill>
        <p:spPr>
          <a:xfrm>
            <a:off x="18619042" y="10854085"/>
            <a:ext cx="420090" cy="670146"/>
          </a:xfrm>
          <a:prstGeom prst="rect">
            <a:avLst/>
          </a:prstGeom>
        </p:spPr>
      </p:pic>
      <p:pic>
        <p:nvPicPr>
          <p:cNvPr id="92" name="Picture 91">
            <a:extLst>
              <a:ext uri="{FF2B5EF4-FFF2-40B4-BE49-F238E27FC236}">
                <a16:creationId xmlns:a16="http://schemas.microsoft.com/office/drawing/2014/main" id="{B6C632A6-5210-4447-B615-3F1066A42369}"/>
              </a:ext>
            </a:extLst>
          </p:cNvPr>
          <p:cNvPicPr>
            <a:picLocks noChangeAspect="1"/>
          </p:cNvPicPr>
          <p:nvPr/>
        </p:nvPicPr>
        <p:blipFill>
          <a:blip r:embed="rId21"/>
          <a:stretch>
            <a:fillRect/>
          </a:stretch>
        </p:blipFill>
        <p:spPr>
          <a:xfrm rot="15655891" flipV="1">
            <a:off x="18746803" y="10627129"/>
            <a:ext cx="471272" cy="314181"/>
          </a:xfrm>
          <a:prstGeom prst="rect">
            <a:avLst/>
          </a:prstGeom>
        </p:spPr>
      </p:pic>
      <p:pic>
        <p:nvPicPr>
          <p:cNvPr id="102" name="Picture 101">
            <a:extLst>
              <a:ext uri="{FF2B5EF4-FFF2-40B4-BE49-F238E27FC236}">
                <a16:creationId xmlns:a16="http://schemas.microsoft.com/office/drawing/2014/main" id="{FA140798-966B-5D43-9238-28E82675B761}"/>
              </a:ext>
            </a:extLst>
          </p:cNvPr>
          <p:cNvPicPr>
            <a:picLocks noChangeAspect="1"/>
          </p:cNvPicPr>
          <p:nvPr/>
        </p:nvPicPr>
        <p:blipFill>
          <a:blip r:embed="rId20"/>
          <a:stretch>
            <a:fillRect/>
          </a:stretch>
        </p:blipFill>
        <p:spPr>
          <a:xfrm>
            <a:off x="24158708" y="6372536"/>
            <a:ext cx="464443" cy="561322"/>
          </a:xfrm>
          <a:prstGeom prst="rect">
            <a:avLst/>
          </a:prstGeom>
        </p:spPr>
      </p:pic>
      <p:pic>
        <p:nvPicPr>
          <p:cNvPr id="103" name="Picture 102">
            <a:extLst>
              <a:ext uri="{FF2B5EF4-FFF2-40B4-BE49-F238E27FC236}">
                <a16:creationId xmlns:a16="http://schemas.microsoft.com/office/drawing/2014/main" id="{B2B0045F-EE61-AD45-B639-7BEF25767613}"/>
              </a:ext>
            </a:extLst>
          </p:cNvPr>
          <p:cNvPicPr>
            <a:picLocks noChangeAspect="1"/>
          </p:cNvPicPr>
          <p:nvPr/>
        </p:nvPicPr>
        <p:blipFill>
          <a:blip r:embed="rId21"/>
          <a:stretch>
            <a:fillRect/>
          </a:stretch>
        </p:blipFill>
        <p:spPr>
          <a:xfrm rot="20318767">
            <a:off x="24433661" y="6093957"/>
            <a:ext cx="647046" cy="431364"/>
          </a:xfrm>
          <a:prstGeom prst="rect">
            <a:avLst/>
          </a:prstGeom>
        </p:spPr>
      </p:pic>
      <p:sp>
        <p:nvSpPr>
          <p:cNvPr id="104" name="TextBox 103">
            <a:extLst>
              <a:ext uri="{FF2B5EF4-FFF2-40B4-BE49-F238E27FC236}">
                <a16:creationId xmlns:a16="http://schemas.microsoft.com/office/drawing/2014/main" id="{D7CB7A02-58D1-C240-B828-53AB2A20F9C8}"/>
              </a:ext>
            </a:extLst>
          </p:cNvPr>
          <p:cNvSpPr txBox="1"/>
          <p:nvPr/>
        </p:nvSpPr>
        <p:spPr>
          <a:xfrm>
            <a:off x="23567436" y="6838258"/>
            <a:ext cx="64032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C=C</a:t>
            </a:r>
          </a:p>
        </p:txBody>
      </p:sp>
      <p:pic>
        <p:nvPicPr>
          <p:cNvPr id="105" name="Picture 104">
            <a:extLst>
              <a:ext uri="{FF2B5EF4-FFF2-40B4-BE49-F238E27FC236}">
                <a16:creationId xmlns:a16="http://schemas.microsoft.com/office/drawing/2014/main" id="{75CAFED4-3114-9447-A19F-4F834B284512}"/>
              </a:ext>
            </a:extLst>
          </p:cNvPr>
          <p:cNvPicPr>
            <a:picLocks noChangeAspect="1"/>
          </p:cNvPicPr>
          <p:nvPr/>
        </p:nvPicPr>
        <p:blipFill>
          <a:blip r:embed="rId22"/>
          <a:stretch>
            <a:fillRect/>
          </a:stretch>
        </p:blipFill>
        <p:spPr>
          <a:xfrm rot="17977220">
            <a:off x="23591211" y="6335305"/>
            <a:ext cx="644307" cy="429538"/>
          </a:xfrm>
          <a:prstGeom prst="rect">
            <a:avLst/>
          </a:prstGeom>
        </p:spPr>
      </p:pic>
      <p:pic>
        <p:nvPicPr>
          <p:cNvPr id="107" name="Picture 106">
            <a:extLst>
              <a:ext uri="{FF2B5EF4-FFF2-40B4-BE49-F238E27FC236}">
                <a16:creationId xmlns:a16="http://schemas.microsoft.com/office/drawing/2014/main" id="{1AB73BC0-7361-2346-997B-ED55D1E24691}"/>
              </a:ext>
            </a:extLst>
          </p:cNvPr>
          <p:cNvPicPr>
            <a:picLocks noChangeAspect="1"/>
          </p:cNvPicPr>
          <p:nvPr/>
        </p:nvPicPr>
        <p:blipFill>
          <a:blip r:embed="rId22"/>
          <a:stretch>
            <a:fillRect/>
          </a:stretch>
        </p:blipFill>
        <p:spPr>
          <a:xfrm rot="17977220">
            <a:off x="21663651" y="6130638"/>
            <a:ext cx="515494" cy="343662"/>
          </a:xfrm>
          <a:prstGeom prst="rect">
            <a:avLst/>
          </a:prstGeom>
        </p:spPr>
      </p:pic>
      <p:sp>
        <p:nvSpPr>
          <p:cNvPr id="108" name="TextBox 107">
            <a:extLst>
              <a:ext uri="{FF2B5EF4-FFF2-40B4-BE49-F238E27FC236}">
                <a16:creationId xmlns:a16="http://schemas.microsoft.com/office/drawing/2014/main" id="{311BB8C6-4425-D149-9100-61D6FD6CE7D7}"/>
              </a:ext>
            </a:extLst>
          </p:cNvPr>
          <p:cNvSpPr txBox="1"/>
          <p:nvPr/>
        </p:nvSpPr>
        <p:spPr>
          <a:xfrm>
            <a:off x="21607846" y="6575623"/>
            <a:ext cx="1174287" cy="579326"/>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Aromatic C-H</a:t>
            </a:r>
          </a:p>
        </p:txBody>
      </p:sp>
      <p:sp>
        <p:nvSpPr>
          <p:cNvPr id="109" name="TextBox 108">
            <a:extLst>
              <a:ext uri="{FF2B5EF4-FFF2-40B4-BE49-F238E27FC236}">
                <a16:creationId xmlns:a16="http://schemas.microsoft.com/office/drawing/2014/main" id="{C292F0D7-A6F7-D847-9BA8-77E91E637D21}"/>
              </a:ext>
            </a:extLst>
          </p:cNvPr>
          <p:cNvSpPr txBox="1"/>
          <p:nvPr/>
        </p:nvSpPr>
        <p:spPr>
          <a:xfrm>
            <a:off x="20353655" y="5755795"/>
            <a:ext cx="1449552"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Aromatic </a:t>
            </a:r>
          </a:p>
          <a:p>
            <a:r>
              <a:rPr lang="en-US" sz="1600" dirty="0">
                <a:latin typeface="Times New Roman" panose="02020603050405020304" pitchFamily="18" charset="0"/>
                <a:cs typeface="Times New Roman" panose="02020603050405020304" pitchFamily="18" charset="0"/>
              </a:rPr>
              <a:t>C-H</a:t>
            </a:r>
          </a:p>
        </p:txBody>
      </p:sp>
      <p:pic>
        <p:nvPicPr>
          <p:cNvPr id="110" name="Picture 109">
            <a:extLst>
              <a:ext uri="{FF2B5EF4-FFF2-40B4-BE49-F238E27FC236}">
                <a16:creationId xmlns:a16="http://schemas.microsoft.com/office/drawing/2014/main" id="{6746250D-D5FB-F343-AAC6-9511C3B53427}"/>
              </a:ext>
            </a:extLst>
          </p:cNvPr>
          <p:cNvPicPr>
            <a:picLocks noChangeAspect="1"/>
          </p:cNvPicPr>
          <p:nvPr/>
        </p:nvPicPr>
        <p:blipFill>
          <a:blip r:embed="rId22"/>
          <a:stretch>
            <a:fillRect/>
          </a:stretch>
        </p:blipFill>
        <p:spPr>
          <a:xfrm rot="492108">
            <a:off x="21212468" y="5602093"/>
            <a:ext cx="516723" cy="344481"/>
          </a:xfrm>
          <a:prstGeom prst="rect">
            <a:avLst/>
          </a:prstGeom>
        </p:spPr>
      </p:pic>
      <p:sp>
        <p:nvSpPr>
          <p:cNvPr id="111" name="TextBox 110">
            <a:extLst>
              <a:ext uri="{FF2B5EF4-FFF2-40B4-BE49-F238E27FC236}">
                <a16:creationId xmlns:a16="http://schemas.microsoft.com/office/drawing/2014/main" id="{28C532AC-FE7B-DA4E-913D-701722C8318E}"/>
              </a:ext>
            </a:extLst>
          </p:cNvPr>
          <p:cNvSpPr txBox="1"/>
          <p:nvPr/>
        </p:nvSpPr>
        <p:spPr>
          <a:xfrm>
            <a:off x="21115501" y="10688135"/>
            <a:ext cx="106855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Aromatic </a:t>
            </a:r>
          </a:p>
          <a:p>
            <a:r>
              <a:rPr lang="en-US" sz="1600" dirty="0">
                <a:latin typeface="Times New Roman" panose="02020603050405020304" pitchFamily="18" charset="0"/>
                <a:cs typeface="Times New Roman" panose="02020603050405020304" pitchFamily="18" charset="0"/>
              </a:rPr>
              <a:t>C-H</a:t>
            </a:r>
          </a:p>
        </p:txBody>
      </p:sp>
      <p:pic>
        <p:nvPicPr>
          <p:cNvPr id="112" name="Picture 111">
            <a:extLst>
              <a:ext uri="{FF2B5EF4-FFF2-40B4-BE49-F238E27FC236}">
                <a16:creationId xmlns:a16="http://schemas.microsoft.com/office/drawing/2014/main" id="{3E6F27BD-3E61-1840-BEE2-E4DA1A87FC6D}"/>
              </a:ext>
            </a:extLst>
          </p:cNvPr>
          <p:cNvPicPr>
            <a:picLocks noChangeAspect="1"/>
          </p:cNvPicPr>
          <p:nvPr/>
        </p:nvPicPr>
        <p:blipFill>
          <a:blip r:embed="rId22"/>
          <a:stretch>
            <a:fillRect/>
          </a:stretch>
        </p:blipFill>
        <p:spPr>
          <a:xfrm rot="21156377">
            <a:off x="21708832" y="10451799"/>
            <a:ext cx="457500" cy="304999"/>
          </a:xfrm>
          <a:prstGeom prst="rect">
            <a:avLst/>
          </a:prstGeom>
        </p:spPr>
      </p:pic>
      <p:sp>
        <p:nvSpPr>
          <p:cNvPr id="113" name="TextBox 112">
            <a:extLst>
              <a:ext uri="{FF2B5EF4-FFF2-40B4-BE49-F238E27FC236}">
                <a16:creationId xmlns:a16="http://schemas.microsoft.com/office/drawing/2014/main" id="{6B01938C-B156-F947-87B6-E15E5059EFD9}"/>
              </a:ext>
            </a:extLst>
          </p:cNvPr>
          <p:cNvSpPr txBox="1"/>
          <p:nvPr/>
        </p:nvSpPr>
        <p:spPr>
          <a:xfrm>
            <a:off x="21919593" y="11037321"/>
            <a:ext cx="1302986"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Aromatic</a:t>
            </a:r>
          </a:p>
          <a:p>
            <a:r>
              <a:rPr lang="en-US" sz="1600" dirty="0">
                <a:latin typeface="Times New Roman" panose="02020603050405020304" pitchFamily="18" charset="0"/>
                <a:cs typeface="Times New Roman" panose="02020603050405020304" pitchFamily="18" charset="0"/>
              </a:rPr>
              <a:t> C-H</a:t>
            </a:r>
          </a:p>
        </p:txBody>
      </p:sp>
      <p:pic>
        <p:nvPicPr>
          <p:cNvPr id="115" name="Picture 114">
            <a:extLst>
              <a:ext uri="{FF2B5EF4-FFF2-40B4-BE49-F238E27FC236}">
                <a16:creationId xmlns:a16="http://schemas.microsoft.com/office/drawing/2014/main" id="{B385D523-DE10-C448-A184-9B76103A373B}"/>
              </a:ext>
            </a:extLst>
          </p:cNvPr>
          <p:cNvPicPr>
            <a:picLocks noChangeAspect="1"/>
          </p:cNvPicPr>
          <p:nvPr/>
        </p:nvPicPr>
        <p:blipFill>
          <a:blip r:embed="rId22"/>
          <a:stretch>
            <a:fillRect/>
          </a:stretch>
        </p:blipFill>
        <p:spPr>
          <a:xfrm rot="14375371" flipV="1">
            <a:off x="22138857" y="10799323"/>
            <a:ext cx="367334" cy="244889"/>
          </a:xfrm>
          <a:prstGeom prst="rect">
            <a:avLst/>
          </a:prstGeom>
        </p:spPr>
      </p:pic>
      <p:sp>
        <p:nvSpPr>
          <p:cNvPr id="116" name="TextBox 115">
            <a:extLst>
              <a:ext uri="{FF2B5EF4-FFF2-40B4-BE49-F238E27FC236}">
                <a16:creationId xmlns:a16="http://schemas.microsoft.com/office/drawing/2014/main" id="{B62C4A1D-C19F-B844-A8DF-1BFC3E49BFF3}"/>
              </a:ext>
            </a:extLst>
          </p:cNvPr>
          <p:cNvSpPr txBox="1"/>
          <p:nvPr/>
        </p:nvSpPr>
        <p:spPr>
          <a:xfrm>
            <a:off x="23947565" y="10968716"/>
            <a:ext cx="62562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C=C</a:t>
            </a:r>
          </a:p>
        </p:txBody>
      </p:sp>
      <p:pic>
        <p:nvPicPr>
          <p:cNvPr id="117" name="Picture 116">
            <a:extLst>
              <a:ext uri="{FF2B5EF4-FFF2-40B4-BE49-F238E27FC236}">
                <a16:creationId xmlns:a16="http://schemas.microsoft.com/office/drawing/2014/main" id="{CBDB11ED-1723-A543-9746-AAB5245E23E4}"/>
              </a:ext>
            </a:extLst>
          </p:cNvPr>
          <p:cNvPicPr>
            <a:picLocks noChangeAspect="1"/>
          </p:cNvPicPr>
          <p:nvPr/>
        </p:nvPicPr>
        <p:blipFill>
          <a:blip r:embed="rId22"/>
          <a:stretch>
            <a:fillRect/>
          </a:stretch>
        </p:blipFill>
        <p:spPr>
          <a:xfrm rot="14424576" flipV="1">
            <a:off x="24005773" y="10721456"/>
            <a:ext cx="283120" cy="188746"/>
          </a:xfrm>
          <a:prstGeom prst="rect">
            <a:avLst/>
          </a:prstGeom>
        </p:spPr>
      </p:pic>
      <p:pic>
        <p:nvPicPr>
          <p:cNvPr id="2" name="Picture 1">
            <a:extLst>
              <a:ext uri="{FF2B5EF4-FFF2-40B4-BE49-F238E27FC236}">
                <a16:creationId xmlns:a16="http://schemas.microsoft.com/office/drawing/2014/main" id="{40CD678A-DDB2-F549-8365-409DE4493F1E}"/>
              </a:ext>
            </a:extLst>
          </p:cNvPr>
          <p:cNvPicPr>
            <a:picLocks noChangeAspect="1"/>
          </p:cNvPicPr>
          <p:nvPr/>
        </p:nvPicPr>
        <p:blipFill>
          <a:blip r:embed="rId23"/>
          <a:stretch>
            <a:fillRect/>
          </a:stretch>
        </p:blipFill>
        <p:spPr>
          <a:xfrm>
            <a:off x="20985691" y="11315045"/>
            <a:ext cx="520700" cy="533400"/>
          </a:xfrm>
          <a:prstGeom prst="rect">
            <a:avLst/>
          </a:prstGeom>
        </p:spPr>
      </p:pic>
      <p:pic>
        <p:nvPicPr>
          <p:cNvPr id="101" name="Picture 100">
            <a:extLst>
              <a:ext uri="{FF2B5EF4-FFF2-40B4-BE49-F238E27FC236}">
                <a16:creationId xmlns:a16="http://schemas.microsoft.com/office/drawing/2014/main" id="{CF5342E5-B8E4-B04A-B634-7085D21D5830}"/>
              </a:ext>
            </a:extLst>
          </p:cNvPr>
          <p:cNvPicPr>
            <a:picLocks noChangeAspect="1"/>
          </p:cNvPicPr>
          <p:nvPr/>
        </p:nvPicPr>
        <p:blipFill>
          <a:blip r:embed="rId20"/>
          <a:stretch>
            <a:fillRect/>
          </a:stretch>
        </p:blipFill>
        <p:spPr>
          <a:xfrm>
            <a:off x="24523964" y="11033211"/>
            <a:ext cx="464443" cy="561322"/>
          </a:xfrm>
          <a:prstGeom prst="rect">
            <a:avLst/>
          </a:prstGeom>
        </p:spPr>
      </p:pic>
      <p:pic>
        <p:nvPicPr>
          <p:cNvPr id="118" name="Picture 117">
            <a:extLst>
              <a:ext uri="{FF2B5EF4-FFF2-40B4-BE49-F238E27FC236}">
                <a16:creationId xmlns:a16="http://schemas.microsoft.com/office/drawing/2014/main" id="{551D3FC4-FFD2-C445-B206-E0776D0F7392}"/>
              </a:ext>
            </a:extLst>
          </p:cNvPr>
          <p:cNvPicPr>
            <a:picLocks noChangeAspect="1"/>
          </p:cNvPicPr>
          <p:nvPr/>
        </p:nvPicPr>
        <p:blipFill>
          <a:blip r:embed="rId21"/>
          <a:stretch>
            <a:fillRect/>
          </a:stretch>
        </p:blipFill>
        <p:spPr>
          <a:xfrm rot="19337114">
            <a:off x="24673043" y="10638403"/>
            <a:ext cx="647046" cy="431364"/>
          </a:xfrm>
          <a:prstGeom prst="rect">
            <a:avLst/>
          </a:prstGeom>
        </p:spPr>
      </p:pic>
      <p:pic>
        <p:nvPicPr>
          <p:cNvPr id="4" name="Picture 3">
            <a:extLst>
              <a:ext uri="{FF2B5EF4-FFF2-40B4-BE49-F238E27FC236}">
                <a16:creationId xmlns:a16="http://schemas.microsoft.com/office/drawing/2014/main" id="{2B0F01C6-A2B0-614D-A221-809E965045A4}"/>
              </a:ext>
            </a:extLst>
          </p:cNvPr>
          <p:cNvPicPr>
            <a:picLocks noChangeAspect="1"/>
          </p:cNvPicPr>
          <p:nvPr/>
        </p:nvPicPr>
        <p:blipFill>
          <a:blip r:embed="rId24"/>
          <a:stretch>
            <a:fillRect/>
          </a:stretch>
        </p:blipFill>
        <p:spPr>
          <a:xfrm>
            <a:off x="15025951" y="11008100"/>
            <a:ext cx="533400" cy="850900"/>
          </a:xfrm>
          <a:prstGeom prst="rect">
            <a:avLst/>
          </a:prstGeom>
        </p:spPr>
      </p:pic>
      <p:sp>
        <p:nvSpPr>
          <p:cNvPr id="12" name="TextBox 11">
            <a:extLst>
              <a:ext uri="{FF2B5EF4-FFF2-40B4-BE49-F238E27FC236}">
                <a16:creationId xmlns:a16="http://schemas.microsoft.com/office/drawing/2014/main" id="{3436A4ED-8829-A745-9864-57EDAA44E187}"/>
              </a:ext>
            </a:extLst>
          </p:cNvPr>
          <p:cNvSpPr txBox="1"/>
          <p:nvPr/>
        </p:nvSpPr>
        <p:spPr>
          <a:xfrm>
            <a:off x="14862824" y="11855464"/>
            <a:ext cx="1009080" cy="338554"/>
          </a:xfrm>
          <a:prstGeom prst="rect">
            <a:avLst/>
          </a:prstGeom>
          <a:noFill/>
        </p:spPr>
        <p:txBody>
          <a:bodyPr wrap="square" rtlCol="0">
            <a:spAutoFit/>
          </a:bodyPr>
          <a:lstStyle/>
          <a:p>
            <a:r>
              <a:rPr lang="en-US" sz="1600" dirty="0">
                <a:solidFill>
                  <a:schemeClr val="accent2"/>
                </a:solidFill>
                <a:latin typeface="Times New Roman" panose="02020603050405020304" pitchFamily="18" charset="0"/>
                <a:cs typeface="Times New Roman" panose="02020603050405020304" pitchFamily="18" charset="0"/>
              </a:rPr>
              <a:t>Toluene</a:t>
            </a:r>
          </a:p>
        </p:txBody>
      </p:sp>
      <p:sp>
        <p:nvSpPr>
          <p:cNvPr id="24" name="TextBox 23">
            <a:extLst>
              <a:ext uri="{FF2B5EF4-FFF2-40B4-BE49-F238E27FC236}">
                <a16:creationId xmlns:a16="http://schemas.microsoft.com/office/drawing/2014/main" id="{CE0641A4-F4BE-6840-AF0C-16EAE905F998}"/>
              </a:ext>
            </a:extLst>
          </p:cNvPr>
          <p:cNvSpPr txBox="1"/>
          <p:nvPr/>
        </p:nvSpPr>
        <p:spPr>
          <a:xfrm>
            <a:off x="20856959" y="11774171"/>
            <a:ext cx="920445" cy="338554"/>
          </a:xfrm>
          <a:prstGeom prst="rect">
            <a:avLst/>
          </a:prstGeom>
          <a:noFill/>
        </p:spPr>
        <p:txBody>
          <a:bodyPr wrap="none" rtlCol="0">
            <a:spAutoFit/>
          </a:bodyPr>
          <a:lstStyle/>
          <a:p>
            <a:r>
              <a:rPr lang="en-US" sz="1600" dirty="0">
                <a:solidFill>
                  <a:schemeClr val="accent2"/>
                </a:solidFill>
                <a:latin typeface="Times New Roman" panose="02020603050405020304" pitchFamily="18" charset="0"/>
                <a:cs typeface="Times New Roman" panose="02020603050405020304" pitchFamily="18" charset="0"/>
              </a:rPr>
              <a:t>Acetone</a:t>
            </a:r>
            <a:r>
              <a:rPr lang="en-US" sz="1600" dirty="0">
                <a:latin typeface="Times New Roman" panose="02020603050405020304" pitchFamily="18" charset="0"/>
                <a:cs typeface="Times New Roman" panose="02020603050405020304" pitchFamily="18" charset="0"/>
              </a:rPr>
              <a:t> </a:t>
            </a:r>
          </a:p>
        </p:txBody>
      </p:sp>
      <p:pic>
        <p:nvPicPr>
          <p:cNvPr id="26" name="Picture 25">
            <a:extLst>
              <a:ext uri="{FF2B5EF4-FFF2-40B4-BE49-F238E27FC236}">
                <a16:creationId xmlns:a16="http://schemas.microsoft.com/office/drawing/2014/main" id="{E6CCBC28-352A-EF42-AE8D-ED465ABF51AE}"/>
              </a:ext>
            </a:extLst>
          </p:cNvPr>
          <p:cNvPicPr>
            <a:picLocks noChangeAspect="1"/>
          </p:cNvPicPr>
          <p:nvPr/>
        </p:nvPicPr>
        <p:blipFill>
          <a:blip r:embed="rId25"/>
          <a:stretch>
            <a:fillRect/>
          </a:stretch>
        </p:blipFill>
        <p:spPr>
          <a:xfrm>
            <a:off x="20541806" y="7260574"/>
            <a:ext cx="749300" cy="469900"/>
          </a:xfrm>
          <a:prstGeom prst="rect">
            <a:avLst/>
          </a:prstGeom>
        </p:spPr>
      </p:pic>
      <p:sp>
        <p:nvSpPr>
          <p:cNvPr id="28" name="TextBox 27">
            <a:extLst>
              <a:ext uri="{FF2B5EF4-FFF2-40B4-BE49-F238E27FC236}">
                <a16:creationId xmlns:a16="http://schemas.microsoft.com/office/drawing/2014/main" id="{6E091012-A869-3148-9D73-7C383D1AF76D}"/>
              </a:ext>
            </a:extLst>
          </p:cNvPr>
          <p:cNvSpPr txBox="1"/>
          <p:nvPr/>
        </p:nvSpPr>
        <p:spPr>
          <a:xfrm>
            <a:off x="20453888" y="7610396"/>
            <a:ext cx="893193" cy="338554"/>
          </a:xfrm>
          <a:prstGeom prst="rect">
            <a:avLst/>
          </a:prstGeom>
          <a:noFill/>
        </p:spPr>
        <p:txBody>
          <a:bodyPr wrap="none" rtlCol="0">
            <a:spAutoFit/>
          </a:bodyPr>
          <a:lstStyle/>
          <a:p>
            <a:r>
              <a:rPr lang="en-US" sz="1600" dirty="0">
                <a:solidFill>
                  <a:schemeClr val="accent2"/>
                </a:solidFill>
                <a:latin typeface="Times New Roman" panose="02020603050405020304" pitchFamily="18" charset="0"/>
                <a:cs typeface="Times New Roman" panose="02020603050405020304" pitchFamily="18" charset="0"/>
              </a:rPr>
              <a:t>Isoprene</a:t>
            </a:r>
          </a:p>
        </p:txBody>
      </p:sp>
      <p:pic>
        <p:nvPicPr>
          <p:cNvPr id="40" name="Picture 39">
            <a:extLst>
              <a:ext uri="{FF2B5EF4-FFF2-40B4-BE49-F238E27FC236}">
                <a16:creationId xmlns:a16="http://schemas.microsoft.com/office/drawing/2014/main" id="{A02BA71C-1D6B-504C-A99C-177DC9D5E2BF}"/>
              </a:ext>
            </a:extLst>
          </p:cNvPr>
          <p:cNvPicPr>
            <a:picLocks noChangeAspect="1"/>
          </p:cNvPicPr>
          <p:nvPr/>
        </p:nvPicPr>
        <p:blipFill>
          <a:blip r:embed="rId26"/>
          <a:stretch>
            <a:fillRect/>
          </a:stretch>
        </p:blipFill>
        <p:spPr>
          <a:xfrm>
            <a:off x="15064013" y="6854691"/>
            <a:ext cx="546100" cy="405685"/>
          </a:xfrm>
          <a:prstGeom prst="rect">
            <a:avLst/>
          </a:prstGeom>
        </p:spPr>
      </p:pic>
      <p:pic>
        <p:nvPicPr>
          <p:cNvPr id="41" name="Picture 40">
            <a:extLst>
              <a:ext uri="{FF2B5EF4-FFF2-40B4-BE49-F238E27FC236}">
                <a16:creationId xmlns:a16="http://schemas.microsoft.com/office/drawing/2014/main" id="{D46D6E3D-BB9D-E148-A71D-608A06A7E36C}"/>
              </a:ext>
            </a:extLst>
          </p:cNvPr>
          <p:cNvPicPr>
            <a:picLocks noChangeAspect="1"/>
          </p:cNvPicPr>
          <p:nvPr/>
        </p:nvPicPr>
        <p:blipFill>
          <a:blip r:embed="rId27"/>
          <a:stretch>
            <a:fillRect/>
          </a:stretch>
        </p:blipFill>
        <p:spPr>
          <a:xfrm>
            <a:off x="14899720" y="6676176"/>
            <a:ext cx="838200" cy="1168400"/>
          </a:xfrm>
          <a:prstGeom prst="rect">
            <a:avLst/>
          </a:prstGeom>
        </p:spPr>
      </p:pic>
      <p:sp>
        <p:nvSpPr>
          <p:cNvPr id="42" name="TextBox 41">
            <a:extLst>
              <a:ext uri="{FF2B5EF4-FFF2-40B4-BE49-F238E27FC236}">
                <a16:creationId xmlns:a16="http://schemas.microsoft.com/office/drawing/2014/main" id="{75461DD3-516F-CC4A-A23B-73B6FA9DE861}"/>
              </a:ext>
            </a:extLst>
          </p:cNvPr>
          <p:cNvSpPr txBox="1"/>
          <p:nvPr/>
        </p:nvSpPr>
        <p:spPr>
          <a:xfrm>
            <a:off x="14736459" y="7722621"/>
            <a:ext cx="1207382" cy="338554"/>
          </a:xfrm>
          <a:prstGeom prst="rect">
            <a:avLst/>
          </a:prstGeom>
          <a:noFill/>
        </p:spPr>
        <p:txBody>
          <a:bodyPr wrap="none" rtlCol="0">
            <a:spAutoFit/>
          </a:bodyPr>
          <a:lstStyle/>
          <a:p>
            <a:r>
              <a:rPr lang="en-US" sz="1600" dirty="0">
                <a:solidFill>
                  <a:schemeClr val="accent2"/>
                </a:solidFill>
                <a:latin typeface="Times New Roman" panose="02020603050405020304" pitchFamily="18" charset="0"/>
                <a:cs typeface="Times New Roman" panose="02020603050405020304" pitchFamily="18" charset="0"/>
              </a:rPr>
              <a:t>Polystyrene </a:t>
            </a:r>
          </a:p>
        </p:txBody>
      </p:sp>
      <p:sp>
        <p:nvSpPr>
          <p:cNvPr id="44" name="TextBox 43">
            <a:extLst>
              <a:ext uri="{FF2B5EF4-FFF2-40B4-BE49-F238E27FC236}">
                <a16:creationId xmlns:a16="http://schemas.microsoft.com/office/drawing/2014/main" id="{785B130B-AA6C-BC40-94A4-B3D4D6ECD5EA}"/>
              </a:ext>
            </a:extLst>
          </p:cNvPr>
          <p:cNvSpPr txBox="1"/>
          <p:nvPr/>
        </p:nvSpPr>
        <p:spPr>
          <a:xfrm>
            <a:off x="21735078" y="11576697"/>
            <a:ext cx="3739804" cy="584775"/>
          </a:xfrm>
          <a:prstGeom prst="rect">
            <a:avLst/>
          </a:prstGeom>
          <a:noFill/>
        </p:spPr>
        <p:txBody>
          <a:bodyPr wrap="square" rtlCol="0">
            <a:spAutoFit/>
          </a:bodyPr>
          <a:lstStyle/>
          <a:p>
            <a:r>
              <a:rPr lang="en-US" sz="1600" dirty="0">
                <a:solidFill>
                  <a:schemeClr val="accent2"/>
                </a:solidFill>
                <a:latin typeface="Times New Roman" panose="02020603050405020304" pitchFamily="18" charset="0"/>
                <a:cs typeface="Times New Roman" panose="02020603050405020304" pitchFamily="18" charset="0"/>
              </a:rPr>
              <a:t>*Acetone usually has a ketone that </a:t>
            </a:r>
          </a:p>
          <a:p>
            <a:r>
              <a:rPr lang="en-US" sz="1600" dirty="0">
                <a:solidFill>
                  <a:schemeClr val="accent2"/>
                </a:solidFill>
                <a:latin typeface="Times New Roman" panose="02020603050405020304" pitchFamily="18" charset="0"/>
                <a:cs typeface="Times New Roman" panose="02020603050405020304" pitchFamily="18" charset="0"/>
              </a:rPr>
              <a:t>shows major absorption of C=O at 1715 </a:t>
            </a:r>
          </a:p>
        </p:txBody>
      </p:sp>
      <p:sp>
        <p:nvSpPr>
          <p:cNvPr id="47" name="Rectangle 46">
            <a:extLst>
              <a:ext uri="{FF2B5EF4-FFF2-40B4-BE49-F238E27FC236}">
                <a16:creationId xmlns:a16="http://schemas.microsoft.com/office/drawing/2014/main" id="{C9A5E4CD-5794-CF4A-86FA-D6D411F382D8}"/>
              </a:ext>
            </a:extLst>
          </p:cNvPr>
          <p:cNvSpPr/>
          <p:nvPr/>
        </p:nvSpPr>
        <p:spPr bwMode="auto">
          <a:xfrm>
            <a:off x="22932569" y="9643870"/>
            <a:ext cx="858965" cy="338554"/>
          </a:xfrm>
          <a:prstGeom prst="rect">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219392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accent2"/>
              </a:solidFill>
              <a:effectLst/>
              <a:latin typeface="Arial"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9091</TotalTime>
  <Words>857</Words>
  <Application>Microsoft Macintosh PowerPoint</Application>
  <PresentationFormat>Custom</PresentationFormat>
  <Paragraphs>138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Times New Roman</vt:lpstr>
      <vt:lpstr>Cambria Math</vt:lpstr>
      <vt:lpstr>Calibri</vt:lpstr>
      <vt:lpstr>Arial</vt:lpstr>
      <vt:lpstr>Default Design</vt:lpstr>
      <vt:lpstr>Solvent Based Recovery of Post Consumer Polystyrene for Interior Windows  Laura Bermol* , Tennyson Doane;  Department of Chemistry and Biology, Eastern Nazarene College, Quincy, MA</vt:lpstr>
    </vt:vector>
  </TitlesOfParts>
  <Company>SciFor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Posters1st</dc:creator>
  <cp:lastModifiedBy>Bermol-Diaz, Laura I</cp:lastModifiedBy>
  <cp:revision>388</cp:revision>
  <dcterms:created xsi:type="dcterms:W3CDTF">2003-12-17T18:44:28Z</dcterms:created>
  <dcterms:modified xsi:type="dcterms:W3CDTF">2020-04-14T18:20:31Z</dcterms:modified>
</cp:coreProperties>
</file>