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sldIdLst>
    <p:sldId id="256" r:id="rId4"/>
  </p:sldIdLst>
  <p:sldSz cx="27432000" cy="192024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81">
          <p15:clr>
            <a:srgbClr val="A4A3A4"/>
          </p15:clr>
        </p15:guide>
        <p15:guide id="2" orient="horz" pos="168">
          <p15:clr>
            <a:srgbClr val="A4A3A4"/>
          </p15:clr>
        </p15:guide>
        <p15:guide id="3" orient="horz" pos="11821">
          <p15:clr>
            <a:srgbClr val="A4A3A4"/>
          </p15:clr>
        </p15:guide>
        <p15:guide id="4" orient="horz">
          <p15:clr>
            <a:srgbClr val="A4A3A4"/>
          </p15:clr>
        </p15:guide>
        <p15:guide id="5" pos="363">
          <p15:clr>
            <a:srgbClr val="A4A3A4"/>
          </p15:clr>
        </p15:guide>
        <p15:guide id="6" pos="1691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D86"/>
    <a:srgbClr val="F3F5FA"/>
    <a:srgbClr val="CDD2DE"/>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61" autoAdjust="0"/>
    <p:restoredTop sz="94737" autoAdjust="0"/>
  </p:normalViewPr>
  <p:slideViewPr>
    <p:cSldViewPr snapToGrid="0" snapToObjects="1" showGuides="1">
      <p:cViewPr>
        <p:scale>
          <a:sx n="56" d="100"/>
          <a:sy n="56" d="100"/>
        </p:scale>
        <p:origin x="-2275" y="-3216"/>
      </p:cViewPr>
      <p:guideLst>
        <p:guide orient="horz" pos="1981"/>
        <p:guide orient="horz" pos="168"/>
        <p:guide orient="horz" pos="11821"/>
        <p:guide orient="horz"/>
        <p:guide pos="363"/>
        <p:guide pos="169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4/15/2020</a:t>
            </a:fld>
            <a:endParaRPr lang="en-US" dirty="0"/>
          </a:p>
        </p:txBody>
      </p:sp>
      <p:sp>
        <p:nvSpPr>
          <p:cNvPr id="4" name="Slide Image Placeholder 3"/>
          <p:cNvSpPr>
            <a:spLocks noGrp="1" noRot="1" noChangeAspect="1"/>
          </p:cNvSpPr>
          <p:nvPr>
            <p:ph type="sldImg" idx="2"/>
          </p:nvPr>
        </p:nvSpPr>
        <p:spPr>
          <a:xfrm>
            <a:off x="979488" y="685800"/>
            <a:ext cx="48990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2955874534"/>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7435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622884"/>
            <a:ext cx="6285508"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565116" y="3170996"/>
            <a:ext cx="6280547" cy="413295"/>
          </a:xfrm>
          <a:prstGeom prst="rect">
            <a:avLst/>
          </a:prstGeom>
          <a:noFill/>
        </p:spPr>
        <p:txBody>
          <a:bodyPr lIns="52249" tIns="52249" rIns="52249" bIns="52249" anchor="ctr" anchorCtr="0">
            <a:spAutoFit/>
          </a:bodyPr>
          <a:lstStyle>
            <a:lvl1pPr marL="0" indent="0" algn="ctr">
              <a:buNone/>
              <a:defRPr sz="2000" b="1" u="sng" baseline="0">
                <a:solidFill>
                  <a:schemeClr val="accent5">
                    <a:lumMod val="50000"/>
                  </a:schemeClr>
                </a:solidFill>
              </a:defRPr>
            </a:lvl1pPr>
          </a:lstStyle>
          <a:p>
            <a:pPr lvl="0"/>
            <a:r>
              <a:rPr lang="en-US" dirty="0"/>
              <a:t>(click to edit) INTRODUCTION or ABSTRACT</a:t>
            </a:r>
          </a:p>
        </p:txBody>
      </p:sp>
      <p:sp>
        <p:nvSpPr>
          <p:cNvPr id="20" name="Text Placeholder 5"/>
          <p:cNvSpPr>
            <a:spLocks noGrp="1"/>
          </p:cNvSpPr>
          <p:nvPr>
            <p:ph type="body" sz="quarter" idx="20" hasCustomPrompt="1"/>
          </p:nvPr>
        </p:nvSpPr>
        <p:spPr>
          <a:xfrm>
            <a:off x="565116" y="8298326"/>
            <a:ext cx="6281539" cy="413295"/>
          </a:xfrm>
          <a:prstGeom prst="rect">
            <a:avLst/>
          </a:prstGeom>
          <a:noFill/>
        </p:spPr>
        <p:txBody>
          <a:bodyPr wrap="square" lIns="52249" tIns="52249" rIns="52249" bIns="52249" anchor="ctr" anchorCtr="0">
            <a:spAutoFit/>
          </a:bodyPr>
          <a:lstStyle>
            <a:lvl1pPr marL="0" indent="0" algn="ctr">
              <a:buNone/>
              <a:defRPr sz="2000" b="1" u="sng" baseline="0">
                <a:solidFill>
                  <a:schemeClr val="accent5">
                    <a:lumMod val="50000"/>
                  </a:schemeClr>
                </a:solidFill>
              </a:defRPr>
            </a:lvl1pPr>
          </a:lstStyle>
          <a:p>
            <a:pPr lvl="0"/>
            <a:r>
              <a:rPr lang="en-US" dirty="0"/>
              <a:t>(click to edit)  OBJECTIVES</a:t>
            </a:r>
          </a:p>
        </p:txBody>
      </p:sp>
      <p:sp>
        <p:nvSpPr>
          <p:cNvPr id="21" name="Text Placeholder 3"/>
          <p:cNvSpPr>
            <a:spLocks noGrp="1"/>
          </p:cNvSpPr>
          <p:nvPr>
            <p:ph type="body" sz="quarter" idx="21" hasCustomPrompt="1"/>
          </p:nvPr>
        </p:nvSpPr>
        <p:spPr>
          <a:xfrm>
            <a:off x="7241978" y="3594190"/>
            <a:ext cx="6280546"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7232897" y="3170996"/>
            <a:ext cx="6280547" cy="413295"/>
          </a:xfrm>
          <a:prstGeom prst="rect">
            <a:avLst/>
          </a:prstGeom>
          <a:noFill/>
        </p:spPr>
        <p:txBody>
          <a:bodyPr lIns="52249" tIns="52249" rIns="52249" bIns="52249" anchor="ctr" anchorCtr="0">
            <a:spAutoFit/>
          </a:bodyPr>
          <a:lstStyle>
            <a:lvl1pPr marL="0" indent="0" algn="ctr">
              <a:buNone/>
              <a:defRPr sz="2000" b="1" u="sng" baseline="0">
                <a:solidFill>
                  <a:schemeClr val="accent5">
                    <a:lumMod val="50000"/>
                  </a:schemeClr>
                </a:solidFill>
              </a:defRPr>
            </a:lvl1pPr>
          </a:lstStyle>
          <a:p>
            <a:pPr lvl="0"/>
            <a:r>
              <a:rPr lang="en-US" dirty="0"/>
              <a:t>(click to edit)  MATERIALS &amp; METHODS</a:t>
            </a:r>
          </a:p>
        </p:txBody>
      </p:sp>
      <p:sp>
        <p:nvSpPr>
          <p:cNvPr id="23" name="Text Placeholder 3"/>
          <p:cNvSpPr>
            <a:spLocks noGrp="1"/>
          </p:cNvSpPr>
          <p:nvPr>
            <p:ph type="body" sz="quarter" idx="23" hasCustomPrompt="1"/>
          </p:nvPr>
        </p:nvSpPr>
        <p:spPr>
          <a:xfrm>
            <a:off x="13911462" y="3598821"/>
            <a:ext cx="6280546"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13900678" y="3170996"/>
            <a:ext cx="6286500" cy="413295"/>
          </a:xfrm>
          <a:prstGeom prst="rect">
            <a:avLst/>
          </a:prstGeom>
          <a:noFill/>
        </p:spPr>
        <p:txBody>
          <a:bodyPr lIns="52249" tIns="52249" rIns="52249" bIns="52249" anchor="ctr" anchorCtr="0">
            <a:spAutoFit/>
          </a:bodyPr>
          <a:lstStyle>
            <a:lvl1pPr marL="0" indent="0" algn="ctr">
              <a:buNone/>
              <a:defRPr sz="2000" b="1" u="sng" baseline="0">
                <a:solidFill>
                  <a:schemeClr val="accent5">
                    <a:lumMod val="50000"/>
                  </a:schemeClr>
                </a:solidFill>
              </a:defRPr>
            </a:lvl1pPr>
          </a:lstStyle>
          <a:p>
            <a:pPr lvl="0"/>
            <a:r>
              <a:rPr lang="en-US" dirty="0"/>
              <a:t>(click to edit)  RESULTS</a:t>
            </a:r>
          </a:p>
        </p:txBody>
      </p:sp>
      <p:sp>
        <p:nvSpPr>
          <p:cNvPr id="25" name="Text Placeholder 5"/>
          <p:cNvSpPr>
            <a:spLocks noGrp="1"/>
          </p:cNvSpPr>
          <p:nvPr>
            <p:ph type="body" sz="quarter" idx="25" hasCustomPrompt="1"/>
          </p:nvPr>
        </p:nvSpPr>
        <p:spPr>
          <a:xfrm>
            <a:off x="20574412" y="3170996"/>
            <a:ext cx="6279386" cy="413295"/>
          </a:xfrm>
          <a:prstGeom prst="rect">
            <a:avLst/>
          </a:prstGeom>
          <a:noFill/>
        </p:spPr>
        <p:txBody>
          <a:bodyPr wrap="square" lIns="52249" tIns="52249" rIns="52249" bIns="52249" anchor="ctr" anchorCtr="0">
            <a:spAutoFit/>
          </a:bodyPr>
          <a:lstStyle>
            <a:lvl1pPr marL="0" indent="0" algn="ctr">
              <a:buNone/>
              <a:defRPr sz="2000" b="1" u="sng" baseline="0">
                <a:solidFill>
                  <a:schemeClr val="accent5">
                    <a:lumMod val="50000"/>
                  </a:schemeClr>
                </a:solidFill>
              </a:defRPr>
            </a:lvl1pPr>
          </a:lstStyle>
          <a:p>
            <a:pPr lvl="0"/>
            <a:r>
              <a:rPr lang="en-US" dirty="0"/>
              <a:t>(click to edit)  CONCLUSIONS</a:t>
            </a:r>
          </a:p>
        </p:txBody>
      </p:sp>
      <p:sp>
        <p:nvSpPr>
          <p:cNvPr id="26" name="Text Placeholder 3"/>
          <p:cNvSpPr>
            <a:spLocks noGrp="1"/>
          </p:cNvSpPr>
          <p:nvPr>
            <p:ph type="body" sz="quarter" idx="26" hasCustomPrompt="1"/>
          </p:nvPr>
        </p:nvSpPr>
        <p:spPr>
          <a:xfrm>
            <a:off x="20574412" y="3598821"/>
            <a:ext cx="6279386"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20574412" y="8333457"/>
            <a:ext cx="6279386" cy="413295"/>
          </a:xfrm>
          <a:prstGeom prst="rect">
            <a:avLst/>
          </a:prstGeom>
          <a:noFill/>
        </p:spPr>
        <p:txBody>
          <a:bodyPr wrap="square" lIns="52249" tIns="52249" rIns="52249" bIns="52249" anchor="ctr" anchorCtr="0">
            <a:spAutoFit/>
          </a:bodyPr>
          <a:lstStyle>
            <a:lvl1pPr marL="0" indent="0" algn="ctr">
              <a:buNone/>
              <a:defRPr sz="2000" b="1" u="sng" baseline="0">
                <a:solidFill>
                  <a:schemeClr val="accent5">
                    <a:lumMod val="50000"/>
                  </a:schemeClr>
                </a:solidFill>
              </a:defRPr>
            </a:lvl1pPr>
          </a:lstStyle>
          <a:p>
            <a:pPr lvl="0"/>
            <a:r>
              <a:rPr lang="en-US" dirty="0"/>
              <a:t>(click to edit)  REFERENCES</a:t>
            </a:r>
          </a:p>
        </p:txBody>
      </p:sp>
      <p:sp>
        <p:nvSpPr>
          <p:cNvPr id="28" name="Text Placeholder 3"/>
          <p:cNvSpPr>
            <a:spLocks noGrp="1"/>
          </p:cNvSpPr>
          <p:nvPr>
            <p:ph type="body" sz="quarter" idx="28" hasCustomPrompt="1"/>
          </p:nvPr>
        </p:nvSpPr>
        <p:spPr>
          <a:xfrm>
            <a:off x="20574412" y="8756651"/>
            <a:ext cx="6282531"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20574412" y="14987344"/>
            <a:ext cx="6279386" cy="413295"/>
          </a:xfrm>
          <a:prstGeom prst="rect">
            <a:avLst/>
          </a:prstGeom>
          <a:noFill/>
        </p:spPr>
        <p:txBody>
          <a:bodyPr wrap="square" lIns="52249" tIns="52249" rIns="52249" bIns="52249" anchor="ctr" anchorCtr="0">
            <a:spAutoFit/>
          </a:bodyPr>
          <a:lstStyle>
            <a:lvl1pPr marL="0" indent="0" algn="ctr">
              <a:buNone/>
              <a:defRPr sz="2000" b="1" u="sng" baseline="0">
                <a:solidFill>
                  <a:schemeClr val="accent5">
                    <a:lumMod val="50000"/>
                  </a:schemeClr>
                </a:solidFill>
              </a:defRPr>
            </a:lvl1pPr>
          </a:lstStyle>
          <a:p>
            <a:pPr lvl="0"/>
            <a:r>
              <a:rPr lang="en-US" dirty="0"/>
              <a:t>(click to edit)  ACKNOWLEDGEMENTS</a:t>
            </a:r>
          </a:p>
        </p:txBody>
      </p:sp>
      <p:sp>
        <p:nvSpPr>
          <p:cNvPr id="30" name="Text Placeholder 3"/>
          <p:cNvSpPr>
            <a:spLocks noGrp="1"/>
          </p:cNvSpPr>
          <p:nvPr>
            <p:ph type="body" sz="quarter" idx="30" hasCustomPrompt="1"/>
          </p:nvPr>
        </p:nvSpPr>
        <p:spPr>
          <a:xfrm>
            <a:off x="20574412" y="15410538"/>
            <a:ext cx="6282531"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0" name="Text Placeholder 3"/>
          <p:cNvSpPr>
            <a:spLocks noGrp="1"/>
          </p:cNvSpPr>
          <p:nvPr>
            <p:ph type="body" sz="quarter" idx="96" hasCustomPrompt="1"/>
          </p:nvPr>
        </p:nvSpPr>
        <p:spPr>
          <a:xfrm>
            <a:off x="565116" y="8721738"/>
            <a:ext cx="6285508" cy="448461"/>
          </a:xfrm>
          <a:prstGeom prst="rect">
            <a:avLst/>
          </a:prstGeom>
        </p:spPr>
        <p:txBody>
          <a:bodyPr wrap="square" lIns="130622" tIns="130622" rIns="130622" bIns="130622">
            <a:spAutoFit/>
          </a:bodyPr>
          <a:lstStyle>
            <a:lvl1pPr marL="0" indent="0">
              <a:buNone/>
              <a:defRPr sz="1200">
                <a:solidFill>
                  <a:schemeClr val="accent5">
                    <a:lumMod val="50000"/>
                  </a:schemeClr>
                </a:solidFill>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76" name="Text Placeholder 76"/>
          <p:cNvSpPr>
            <a:spLocks noGrp="1"/>
          </p:cNvSpPr>
          <p:nvPr>
            <p:ph type="body" sz="quarter" idx="150" hasCustomPrompt="1"/>
          </p:nvPr>
        </p:nvSpPr>
        <p:spPr>
          <a:xfrm>
            <a:off x="3662362" y="1300596"/>
            <a:ext cx="20107276" cy="598230"/>
          </a:xfrm>
          <a:prstGeom prst="rect">
            <a:avLst/>
          </a:prstGeom>
        </p:spPr>
        <p:txBody>
          <a:bodyPr>
            <a:normAutofit/>
          </a:bodyPr>
          <a:lstStyle>
            <a:lvl1pPr marL="0" indent="0" algn="ctr">
              <a:buFontTx/>
              <a:buNone/>
              <a:defRPr sz="40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7" name="Text Placeholder 76"/>
          <p:cNvSpPr>
            <a:spLocks noGrp="1"/>
          </p:cNvSpPr>
          <p:nvPr>
            <p:ph type="body" sz="quarter" idx="184" hasCustomPrompt="1"/>
          </p:nvPr>
        </p:nvSpPr>
        <p:spPr>
          <a:xfrm>
            <a:off x="3662362" y="1972967"/>
            <a:ext cx="20107276" cy="634555"/>
          </a:xfrm>
          <a:prstGeom prst="rect">
            <a:avLst/>
          </a:prstGeom>
        </p:spPr>
        <p:txBody>
          <a:bodyPr>
            <a:normAutofit/>
          </a:bodyPr>
          <a:lstStyle>
            <a:lvl1pPr marL="0" indent="0" algn="ctr">
              <a:buFontTx/>
              <a:buNone/>
              <a:defRPr sz="32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8" name="Text Placeholder 76"/>
          <p:cNvSpPr>
            <a:spLocks noGrp="1"/>
          </p:cNvSpPr>
          <p:nvPr>
            <p:ph type="body" sz="quarter" idx="185" hasCustomPrompt="1"/>
          </p:nvPr>
        </p:nvSpPr>
        <p:spPr>
          <a:xfrm>
            <a:off x="3662362" y="430098"/>
            <a:ext cx="20107276" cy="834414"/>
          </a:xfrm>
          <a:prstGeom prst="rect">
            <a:avLst/>
          </a:prstGeom>
        </p:spPr>
        <p:txBody>
          <a:bodyPr>
            <a:normAutofit/>
          </a:bodyPr>
          <a:lstStyle>
            <a:lvl1pPr marL="0" indent="0" algn="ctr">
              <a:buFontTx/>
              <a:buNone/>
              <a:defRPr sz="60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89179" y="3574758"/>
            <a:ext cx="8494548" cy="448461"/>
          </a:xfrm>
          <a:prstGeom prst="rect">
            <a:avLst/>
          </a:prstGeom>
        </p:spPr>
        <p:txBody>
          <a:bodyPr wrap="square" lIns="130622" tIns="130622" rIns="130622" bIns="130622">
            <a:spAutoFit/>
          </a:bodyPr>
          <a:lstStyle>
            <a:lvl1pPr marL="0" indent="0">
              <a:buNone/>
              <a:defRPr sz="12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6" name="Text Placeholder 5"/>
          <p:cNvSpPr>
            <a:spLocks noGrp="1"/>
          </p:cNvSpPr>
          <p:nvPr>
            <p:ph type="body" sz="quarter" idx="11" hasCustomPrompt="1"/>
          </p:nvPr>
        </p:nvSpPr>
        <p:spPr>
          <a:xfrm>
            <a:off x="589179" y="3143870"/>
            <a:ext cx="8483204"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589179" y="10521359"/>
            <a:ext cx="8495540" cy="448461"/>
          </a:xfrm>
          <a:prstGeom prst="rect">
            <a:avLst/>
          </a:prstGeom>
        </p:spPr>
        <p:txBody>
          <a:bodyPr wrap="square" lIns="130622" tIns="130622" rIns="130622" bIns="130622">
            <a:spAutoFit/>
          </a:bodyPr>
          <a:lstStyle>
            <a:lvl1pPr marL="0" indent="0">
              <a:buNone/>
              <a:defRPr sz="12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0" name="Text Placeholder 5"/>
          <p:cNvSpPr>
            <a:spLocks noGrp="1"/>
          </p:cNvSpPr>
          <p:nvPr>
            <p:ph type="body" sz="quarter" idx="20" hasCustomPrompt="1"/>
          </p:nvPr>
        </p:nvSpPr>
        <p:spPr>
          <a:xfrm>
            <a:off x="589179" y="10058401"/>
            <a:ext cx="8483203"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9471423" y="12427411"/>
            <a:ext cx="8482209" cy="448461"/>
          </a:xfrm>
          <a:prstGeom prst="rect">
            <a:avLst/>
          </a:prstGeom>
        </p:spPr>
        <p:txBody>
          <a:bodyPr wrap="square" lIns="130622" tIns="130622" rIns="130622" bIns="130622">
            <a:spAutoFit/>
          </a:bodyPr>
          <a:lstStyle>
            <a:lvl1pPr marL="0" indent="0">
              <a:buNone/>
              <a:defRPr sz="12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2" name="Text Placeholder 5"/>
          <p:cNvSpPr>
            <a:spLocks noGrp="1"/>
          </p:cNvSpPr>
          <p:nvPr>
            <p:ph type="body" sz="quarter" idx="22" hasCustomPrompt="1"/>
          </p:nvPr>
        </p:nvSpPr>
        <p:spPr>
          <a:xfrm>
            <a:off x="9471423" y="12001154"/>
            <a:ext cx="8482209"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add)  MATERIALS &amp; METHODS</a:t>
            </a:r>
          </a:p>
        </p:txBody>
      </p:sp>
      <p:sp>
        <p:nvSpPr>
          <p:cNvPr id="23" name="Text Placeholder 3"/>
          <p:cNvSpPr>
            <a:spLocks noGrp="1"/>
          </p:cNvSpPr>
          <p:nvPr>
            <p:ph type="body" sz="quarter" idx="23" hasCustomPrompt="1"/>
          </p:nvPr>
        </p:nvSpPr>
        <p:spPr>
          <a:xfrm>
            <a:off x="9476384" y="3579388"/>
            <a:ext cx="8482209" cy="448461"/>
          </a:xfrm>
          <a:prstGeom prst="rect">
            <a:avLst/>
          </a:prstGeom>
        </p:spPr>
        <p:txBody>
          <a:bodyPr wrap="square" lIns="130622" tIns="130622" rIns="130622" bIns="130622">
            <a:spAutoFit/>
          </a:bodyPr>
          <a:lstStyle>
            <a:lvl1pPr marL="0" indent="0">
              <a:buNone/>
              <a:defRPr sz="12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4" name="Text Placeholder 5"/>
          <p:cNvSpPr>
            <a:spLocks noGrp="1"/>
          </p:cNvSpPr>
          <p:nvPr>
            <p:ph type="body" sz="quarter" idx="24" hasCustomPrompt="1"/>
          </p:nvPr>
        </p:nvSpPr>
        <p:spPr>
          <a:xfrm>
            <a:off x="9471422" y="3143870"/>
            <a:ext cx="8487172"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18372338" y="3143870"/>
            <a:ext cx="8485018"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18372338" y="3574758"/>
            <a:ext cx="8485018" cy="448461"/>
          </a:xfrm>
          <a:prstGeom prst="rect">
            <a:avLst/>
          </a:prstGeom>
        </p:spPr>
        <p:txBody>
          <a:bodyPr wrap="square" lIns="130622" tIns="130622" rIns="130622" bIns="130622">
            <a:spAutoFit/>
          </a:bodyPr>
          <a:lstStyle>
            <a:lvl1pPr marL="0" indent="0">
              <a:buNone/>
              <a:defRPr sz="12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7" name="Text Placeholder 5"/>
          <p:cNvSpPr>
            <a:spLocks noGrp="1"/>
          </p:cNvSpPr>
          <p:nvPr>
            <p:ph type="body" sz="quarter" idx="27" hasCustomPrompt="1"/>
          </p:nvPr>
        </p:nvSpPr>
        <p:spPr>
          <a:xfrm>
            <a:off x="18372338" y="10039671"/>
            <a:ext cx="8485018"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18370766" y="10470559"/>
            <a:ext cx="8488163" cy="448461"/>
          </a:xfrm>
          <a:prstGeom prst="rect">
            <a:avLst/>
          </a:prstGeom>
        </p:spPr>
        <p:txBody>
          <a:bodyPr wrap="square" lIns="130622" tIns="130622" rIns="130622" bIns="130622">
            <a:spAutoFit/>
          </a:bodyPr>
          <a:lstStyle>
            <a:lvl1pPr marL="0" indent="0">
              <a:buNone/>
              <a:defRPr sz="12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29" name="Text Placeholder 5"/>
          <p:cNvSpPr>
            <a:spLocks noGrp="1"/>
          </p:cNvSpPr>
          <p:nvPr>
            <p:ph type="body" sz="quarter" idx="29" hasCustomPrompt="1"/>
          </p:nvPr>
        </p:nvSpPr>
        <p:spPr>
          <a:xfrm>
            <a:off x="18372338" y="14979650"/>
            <a:ext cx="8485018"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18370766" y="15410538"/>
            <a:ext cx="8488163" cy="448461"/>
          </a:xfrm>
          <a:prstGeom prst="rect">
            <a:avLst/>
          </a:prstGeom>
        </p:spPr>
        <p:txBody>
          <a:bodyPr wrap="square" lIns="130622" tIns="130622" rIns="130622" bIns="130622">
            <a:spAutoFit/>
          </a:bodyPr>
          <a:lstStyle>
            <a:lvl1pPr marL="0" indent="0">
              <a:buNone/>
              <a:defRPr sz="12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Type in or paste your text here</a:t>
            </a:r>
          </a:p>
        </p:txBody>
      </p:sp>
      <p:sp>
        <p:nvSpPr>
          <p:cNvPr id="70" name="Text Placeholder 76"/>
          <p:cNvSpPr>
            <a:spLocks noGrp="1"/>
          </p:cNvSpPr>
          <p:nvPr>
            <p:ph type="body" sz="quarter" idx="150" hasCustomPrompt="1"/>
          </p:nvPr>
        </p:nvSpPr>
        <p:spPr>
          <a:xfrm>
            <a:off x="3662362" y="1300596"/>
            <a:ext cx="20107276" cy="598230"/>
          </a:xfrm>
          <a:prstGeom prst="rect">
            <a:avLst/>
          </a:prstGeom>
        </p:spPr>
        <p:txBody>
          <a:bodyPr>
            <a:normAutofit/>
          </a:bodyPr>
          <a:lstStyle>
            <a:lvl1pPr marL="0" indent="0" algn="ctr">
              <a:buFontTx/>
              <a:buNone/>
              <a:defRPr sz="40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71" name="Text Placeholder 76"/>
          <p:cNvSpPr>
            <a:spLocks noGrp="1"/>
          </p:cNvSpPr>
          <p:nvPr>
            <p:ph type="body" sz="quarter" idx="184" hasCustomPrompt="1"/>
          </p:nvPr>
        </p:nvSpPr>
        <p:spPr>
          <a:xfrm>
            <a:off x="3662362" y="1972967"/>
            <a:ext cx="20107276" cy="634555"/>
          </a:xfrm>
          <a:prstGeom prst="rect">
            <a:avLst/>
          </a:prstGeom>
        </p:spPr>
        <p:txBody>
          <a:bodyPr>
            <a:normAutofit/>
          </a:bodyPr>
          <a:lstStyle>
            <a:lvl1pPr marL="0" indent="0" algn="ctr">
              <a:buFontTx/>
              <a:buNone/>
              <a:defRPr sz="32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73" name="Text Placeholder 76"/>
          <p:cNvSpPr>
            <a:spLocks noGrp="1"/>
          </p:cNvSpPr>
          <p:nvPr>
            <p:ph type="body" sz="quarter" idx="185" hasCustomPrompt="1"/>
          </p:nvPr>
        </p:nvSpPr>
        <p:spPr>
          <a:xfrm>
            <a:off x="3662362" y="430098"/>
            <a:ext cx="20107276" cy="834414"/>
          </a:xfrm>
          <a:prstGeom prst="rect">
            <a:avLst/>
          </a:prstGeom>
        </p:spPr>
        <p:txBody>
          <a:bodyPr>
            <a:normAutofit/>
          </a:bodyPr>
          <a:lstStyle>
            <a:lvl1pPr marL="0" indent="0" algn="ctr">
              <a:buFontTx/>
              <a:buNone/>
              <a:defRPr sz="60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502569"/>
            <a:ext cx="6285508"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6" name="Text Placeholder 5"/>
          <p:cNvSpPr>
            <a:spLocks noGrp="1"/>
          </p:cNvSpPr>
          <p:nvPr>
            <p:ph type="body" sz="quarter" idx="11" hasCustomPrompt="1"/>
          </p:nvPr>
        </p:nvSpPr>
        <p:spPr>
          <a:xfrm>
            <a:off x="576462" y="3071681"/>
            <a:ext cx="6280547" cy="428684"/>
          </a:xfrm>
          <a:prstGeom prst="rect">
            <a:avLst/>
          </a:prstGeom>
          <a:noFill/>
        </p:spPr>
        <p:txBody>
          <a:bodyPr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add) INTRODUCTION or ABSTRACT</a:t>
            </a:r>
          </a:p>
        </p:txBody>
      </p:sp>
      <p:sp>
        <p:nvSpPr>
          <p:cNvPr id="19" name="Text Placeholder 3"/>
          <p:cNvSpPr>
            <a:spLocks noGrp="1"/>
          </p:cNvSpPr>
          <p:nvPr>
            <p:ph type="body" sz="quarter" idx="19" hasCustomPrompt="1"/>
          </p:nvPr>
        </p:nvSpPr>
        <p:spPr>
          <a:xfrm>
            <a:off x="564124" y="8702790"/>
            <a:ext cx="6286500"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0" name="Text Placeholder 5"/>
          <p:cNvSpPr>
            <a:spLocks noGrp="1"/>
          </p:cNvSpPr>
          <p:nvPr>
            <p:ph type="body" sz="quarter" idx="20" hasCustomPrompt="1"/>
          </p:nvPr>
        </p:nvSpPr>
        <p:spPr>
          <a:xfrm>
            <a:off x="576461" y="8290632"/>
            <a:ext cx="6281539"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add)  OBJECTIVES</a:t>
            </a:r>
          </a:p>
        </p:txBody>
      </p:sp>
      <p:sp>
        <p:nvSpPr>
          <p:cNvPr id="21" name="Text Placeholder 3"/>
          <p:cNvSpPr>
            <a:spLocks noGrp="1"/>
          </p:cNvSpPr>
          <p:nvPr>
            <p:ph type="body" sz="quarter" idx="21" hasCustomPrompt="1"/>
          </p:nvPr>
        </p:nvSpPr>
        <p:spPr>
          <a:xfrm>
            <a:off x="7241977" y="3497938"/>
            <a:ext cx="12950030"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2" name="Text Placeholder 5"/>
          <p:cNvSpPr>
            <a:spLocks noGrp="1"/>
          </p:cNvSpPr>
          <p:nvPr>
            <p:ph type="body" sz="quarter" idx="22" hasCustomPrompt="1"/>
          </p:nvPr>
        </p:nvSpPr>
        <p:spPr>
          <a:xfrm>
            <a:off x="7241978" y="3071681"/>
            <a:ext cx="12950031"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(header)  MATERIALS &amp; METHODS</a:t>
            </a:r>
          </a:p>
        </p:txBody>
      </p:sp>
      <p:sp>
        <p:nvSpPr>
          <p:cNvPr id="23" name="Text Placeholder 3"/>
          <p:cNvSpPr>
            <a:spLocks noGrp="1"/>
          </p:cNvSpPr>
          <p:nvPr>
            <p:ph type="body" sz="quarter" idx="23" hasCustomPrompt="1"/>
          </p:nvPr>
        </p:nvSpPr>
        <p:spPr>
          <a:xfrm>
            <a:off x="7241978" y="12724489"/>
            <a:ext cx="12950031"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4" name="Text Placeholder 5"/>
          <p:cNvSpPr>
            <a:spLocks noGrp="1"/>
          </p:cNvSpPr>
          <p:nvPr>
            <p:ph type="body" sz="quarter" idx="24" hasCustomPrompt="1"/>
          </p:nvPr>
        </p:nvSpPr>
        <p:spPr>
          <a:xfrm>
            <a:off x="7241977" y="12293601"/>
            <a:ext cx="12950031"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add)  RESULTS</a:t>
            </a:r>
          </a:p>
        </p:txBody>
      </p:sp>
      <p:sp>
        <p:nvSpPr>
          <p:cNvPr id="25" name="Text Placeholder 5"/>
          <p:cNvSpPr>
            <a:spLocks noGrp="1"/>
          </p:cNvSpPr>
          <p:nvPr>
            <p:ph type="body" sz="quarter" idx="25" hasCustomPrompt="1"/>
          </p:nvPr>
        </p:nvSpPr>
        <p:spPr>
          <a:xfrm>
            <a:off x="20574412" y="3071681"/>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add)  CONCLUSIONS</a:t>
            </a:r>
          </a:p>
        </p:txBody>
      </p:sp>
      <p:sp>
        <p:nvSpPr>
          <p:cNvPr id="26" name="Text Placeholder 3"/>
          <p:cNvSpPr>
            <a:spLocks noGrp="1"/>
          </p:cNvSpPr>
          <p:nvPr>
            <p:ph type="body" sz="quarter" idx="26" hasCustomPrompt="1"/>
          </p:nvPr>
        </p:nvSpPr>
        <p:spPr>
          <a:xfrm>
            <a:off x="20574412" y="3502569"/>
            <a:ext cx="6279386"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7" name="Text Placeholder 5"/>
          <p:cNvSpPr>
            <a:spLocks noGrp="1"/>
          </p:cNvSpPr>
          <p:nvPr>
            <p:ph type="body" sz="quarter" idx="27" hasCustomPrompt="1"/>
          </p:nvPr>
        </p:nvSpPr>
        <p:spPr>
          <a:xfrm>
            <a:off x="20574412" y="8325763"/>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add)  REFERENCES</a:t>
            </a:r>
          </a:p>
        </p:txBody>
      </p:sp>
      <p:sp>
        <p:nvSpPr>
          <p:cNvPr id="28" name="Text Placeholder 3"/>
          <p:cNvSpPr>
            <a:spLocks noGrp="1"/>
          </p:cNvSpPr>
          <p:nvPr>
            <p:ph type="body" sz="quarter" idx="28" hasCustomPrompt="1"/>
          </p:nvPr>
        </p:nvSpPr>
        <p:spPr>
          <a:xfrm>
            <a:off x="20574412" y="8756651"/>
            <a:ext cx="6282531"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29" name="Text Placeholder 5"/>
          <p:cNvSpPr>
            <a:spLocks noGrp="1"/>
          </p:cNvSpPr>
          <p:nvPr>
            <p:ph type="body" sz="quarter" idx="29" hasCustomPrompt="1"/>
          </p:nvPr>
        </p:nvSpPr>
        <p:spPr>
          <a:xfrm>
            <a:off x="20574412" y="14979650"/>
            <a:ext cx="6279386" cy="428684"/>
          </a:xfrm>
          <a:prstGeom prst="rect">
            <a:avLst/>
          </a:prstGeom>
          <a:noFill/>
        </p:spPr>
        <p:txBody>
          <a:bodyPr wrap="square" lIns="52249" tIns="52249" rIns="52249" bIns="52249" anchor="ctr" anchorCtr="0">
            <a:spAutoFit/>
          </a:bodyPr>
          <a:lstStyle>
            <a:lvl1pPr marL="0" indent="0" algn="ctr">
              <a:buNone/>
              <a:defRPr sz="2100" b="1" u="sng" baseline="0">
                <a:solidFill>
                  <a:schemeClr val="accent5">
                    <a:lumMod val="50000"/>
                  </a:schemeClr>
                </a:solidFill>
              </a:defRPr>
            </a:lvl1pPr>
          </a:lstStyle>
          <a:p>
            <a:pPr lvl="0"/>
            <a:r>
              <a:rPr lang="en-US" dirty="0"/>
              <a:t>(click to add)  ACKNOWLEDGEMENTS  or  CONTACT</a:t>
            </a:r>
          </a:p>
        </p:txBody>
      </p:sp>
      <p:sp>
        <p:nvSpPr>
          <p:cNvPr id="30" name="Text Placeholder 3"/>
          <p:cNvSpPr>
            <a:spLocks noGrp="1"/>
          </p:cNvSpPr>
          <p:nvPr>
            <p:ph type="body" sz="quarter" idx="30" hasCustomPrompt="1"/>
          </p:nvPr>
        </p:nvSpPr>
        <p:spPr>
          <a:xfrm>
            <a:off x="20574412" y="15410538"/>
            <a:ext cx="6282531" cy="479239"/>
          </a:xfrm>
          <a:prstGeom prst="rect">
            <a:avLst/>
          </a:prstGeom>
        </p:spPr>
        <p:txBody>
          <a:bodyPr wrap="square" lIns="130622" tIns="130622" rIns="130622" bIns="130622">
            <a:spAutoFit/>
          </a:bodyPr>
          <a:lstStyle>
            <a:lvl1pPr marL="0" indent="0">
              <a:buNone/>
              <a:defRPr sz="1400">
                <a:solidFill>
                  <a:schemeClr val="accent5">
                    <a:lumMod val="50000"/>
                  </a:schemeClr>
                </a:solidFill>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a:t>Enter your text here</a:t>
            </a:r>
          </a:p>
        </p:txBody>
      </p:sp>
      <p:sp>
        <p:nvSpPr>
          <p:cNvPr id="67" name="Text Placeholder 76"/>
          <p:cNvSpPr>
            <a:spLocks noGrp="1"/>
          </p:cNvSpPr>
          <p:nvPr>
            <p:ph type="body" sz="quarter" idx="150" hasCustomPrompt="1"/>
          </p:nvPr>
        </p:nvSpPr>
        <p:spPr>
          <a:xfrm>
            <a:off x="3662362" y="1300596"/>
            <a:ext cx="20107276" cy="598230"/>
          </a:xfrm>
          <a:prstGeom prst="rect">
            <a:avLst/>
          </a:prstGeom>
        </p:spPr>
        <p:txBody>
          <a:bodyPr>
            <a:normAutofit/>
          </a:bodyPr>
          <a:lstStyle>
            <a:lvl1pPr marL="0" indent="0" algn="ctr">
              <a:buFontTx/>
              <a:buNone/>
              <a:defRPr sz="40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authors</a:t>
            </a:r>
          </a:p>
        </p:txBody>
      </p:sp>
      <p:sp>
        <p:nvSpPr>
          <p:cNvPr id="68" name="Text Placeholder 76"/>
          <p:cNvSpPr>
            <a:spLocks noGrp="1"/>
          </p:cNvSpPr>
          <p:nvPr>
            <p:ph type="body" sz="quarter" idx="184" hasCustomPrompt="1"/>
          </p:nvPr>
        </p:nvSpPr>
        <p:spPr>
          <a:xfrm>
            <a:off x="3662362" y="1972967"/>
            <a:ext cx="20107276" cy="634555"/>
          </a:xfrm>
          <a:prstGeom prst="rect">
            <a:avLst/>
          </a:prstGeom>
        </p:spPr>
        <p:txBody>
          <a:bodyPr>
            <a:normAutofit/>
          </a:bodyPr>
          <a:lstStyle>
            <a:lvl1pPr marL="0" indent="0" algn="ctr">
              <a:buFontTx/>
              <a:buNone/>
              <a:defRPr sz="32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affiliations</a:t>
            </a:r>
          </a:p>
        </p:txBody>
      </p:sp>
      <p:sp>
        <p:nvSpPr>
          <p:cNvPr id="69" name="Text Placeholder 76"/>
          <p:cNvSpPr>
            <a:spLocks noGrp="1"/>
          </p:cNvSpPr>
          <p:nvPr>
            <p:ph type="body" sz="quarter" idx="185" hasCustomPrompt="1"/>
          </p:nvPr>
        </p:nvSpPr>
        <p:spPr>
          <a:xfrm>
            <a:off x="3662362" y="430098"/>
            <a:ext cx="20107276" cy="834414"/>
          </a:xfrm>
          <a:prstGeom prst="rect">
            <a:avLst/>
          </a:prstGeom>
        </p:spPr>
        <p:txBody>
          <a:bodyPr>
            <a:normAutofit/>
          </a:bodyPr>
          <a:lstStyle>
            <a:lvl1pPr marL="0" indent="0" algn="ctr">
              <a:buFontTx/>
              <a:buNone/>
              <a:defRPr sz="60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a:t>Click here to add title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wmf"/><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wmf"/></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wmf"/><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wmf"/></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3.xml"/><Relationship Id="rId1" Type="http://schemas.openxmlformats.org/officeDocument/2006/relationships/slideLayout" Target="../slideLayouts/slideLayout3.xml"/><Relationship Id="rId6" Type="http://schemas.openxmlformats.org/officeDocument/2006/relationships/image" Target="../media/image4.png"/><Relationship Id="rId11" Type="http://schemas.openxmlformats.org/officeDocument/2006/relationships/image" Target="../media/image9.wmf"/><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7432000" cy="280035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803128"/>
            <a:ext cx="27432000" cy="889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976188" y="18828233"/>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5" name="Rectangle 33"/>
          <p:cNvSpPr>
            <a:spLocks noChangeArrowheads="1"/>
          </p:cNvSpPr>
          <p:nvPr/>
        </p:nvSpPr>
        <p:spPr bwMode="auto">
          <a:xfrm>
            <a:off x="576461" y="3139239"/>
            <a:ext cx="6286500" cy="15601950"/>
          </a:xfrm>
          <a:prstGeom prst="roundRect">
            <a:avLst>
              <a:gd name="adj" fmla="val 7098"/>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7241249" y="3139239"/>
            <a:ext cx="6286500" cy="15601950"/>
          </a:xfrm>
          <a:prstGeom prst="roundRect">
            <a:avLst>
              <a:gd name="adj" fmla="val 7098"/>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3" name="Rectangle 33"/>
          <p:cNvSpPr>
            <a:spLocks noChangeArrowheads="1"/>
          </p:cNvSpPr>
          <p:nvPr userDrawn="1"/>
        </p:nvSpPr>
        <p:spPr bwMode="auto">
          <a:xfrm>
            <a:off x="13906037" y="3139239"/>
            <a:ext cx="6286500" cy="15601950"/>
          </a:xfrm>
          <a:prstGeom prst="roundRect">
            <a:avLst>
              <a:gd name="adj" fmla="val 7098"/>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6" name="Rectangle 33"/>
          <p:cNvSpPr>
            <a:spLocks noChangeArrowheads="1"/>
          </p:cNvSpPr>
          <p:nvPr userDrawn="1"/>
        </p:nvSpPr>
        <p:spPr bwMode="auto">
          <a:xfrm>
            <a:off x="20570825" y="3139239"/>
            <a:ext cx="6286500" cy="15601950"/>
          </a:xfrm>
          <a:prstGeom prst="roundRect">
            <a:avLst>
              <a:gd name="adj" fmla="val 7098"/>
            </a:avLst>
          </a:prstGeom>
          <a:gradFill flip="none" rotWithShape="1">
            <a:gsLst>
              <a:gs pos="0">
                <a:schemeClr val="accent1">
                  <a:tint val="66000"/>
                  <a:satMod val="160000"/>
                </a:schemeClr>
              </a:gs>
              <a:gs pos="0">
                <a:srgbClr val="CDD2DE"/>
              </a:gs>
              <a:gs pos="100000">
                <a:srgbClr val="F3F5FA"/>
              </a:gs>
            </a:gsLst>
            <a:lin ang="16200000" scaled="1"/>
            <a:tileRect/>
          </a:gradFill>
          <a:ln w="9525">
            <a:solidFill>
              <a:schemeClr val="tx2"/>
            </a:solidFill>
            <a:miter lim="800000"/>
            <a:headEnd/>
            <a:tailEnd/>
          </a:ln>
          <a:effectLst/>
        </p:spPr>
        <p:txBody>
          <a:bodyPr wrap="none" lIns="52249" tIns="26124" rIns="52249" bIns="26124" anchor="ctr"/>
          <a:lstStyle/>
          <a:p>
            <a:pPr>
              <a:defRPr/>
            </a:pPr>
            <a:endParaRPr lang="en-US" dirty="0"/>
          </a:p>
        </p:txBody>
      </p:sp>
      <p:grpSp>
        <p:nvGrpSpPr>
          <p:cNvPr id="97" name="Group 96"/>
          <p:cNvGrpSpPr>
            <a:grpSpLocks noChangeAspect="1"/>
          </p:cNvGrpSpPr>
          <p:nvPr userDrawn="1"/>
        </p:nvGrpSpPr>
        <p:grpSpPr>
          <a:xfrm>
            <a:off x="-6886463" y="2"/>
            <a:ext cx="6608534" cy="19202398"/>
            <a:chOff x="-11220549" y="-1"/>
            <a:chExt cx="11014225" cy="27432000"/>
          </a:xfrm>
        </p:grpSpPr>
        <p:sp>
          <p:nvSpPr>
            <p:cNvPr id="98" name="Rectangle 97"/>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a:solidFill>
                    <a:srgbClr val="FF0000"/>
                  </a:solidFill>
                  <a:latin typeface="Trebuchet MS" pitchFamily="34" charset="0"/>
                </a:rPr>
                <a:t>(—THIS SIDEBAR DOES NOT PRINT—)</a:t>
              </a:r>
              <a:endParaRPr lang="en-US" sz="1800" b="1" spc="600" dirty="0">
                <a:solidFill>
                  <a:schemeClr val="bg1"/>
                </a:solidFill>
                <a:latin typeface="Trebuchet MS" pitchFamily="34" charset="0"/>
              </a:endParaRPr>
            </a:p>
            <a:p>
              <a:pPr algn="ctr"/>
              <a:r>
                <a:rPr lang="en-US" sz="2400" b="1" spc="600" dirty="0">
                  <a:solidFill>
                    <a:schemeClr val="bg1"/>
                  </a:solidFill>
                  <a:latin typeface="Trebuchet MS" pitchFamily="34" charset="0"/>
                </a:rPr>
                <a:t>DESIGN</a:t>
              </a:r>
              <a:r>
                <a:rPr lang="en-US" sz="2400" b="1" spc="600" baseline="0" dirty="0">
                  <a:solidFill>
                    <a:schemeClr val="bg1"/>
                  </a:solidFill>
                  <a:latin typeface="Trebuchet MS" pitchFamily="34" charset="0"/>
                </a:rPr>
                <a:t> </a:t>
              </a:r>
              <a:r>
                <a:rPr lang="en-US" sz="2400" b="1" spc="600" dirty="0">
                  <a:solidFill>
                    <a:schemeClr val="bg1"/>
                  </a:solidFill>
                  <a:latin typeface="Trebuchet MS" pitchFamily="34" charset="0"/>
                </a:rPr>
                <a:t>GUIDE</a:t>
              </a:r>
            </a:p>
            <a:p>
              <a:pPr algn="ctr"/>
              <a:r>
                <a:rPr lang="en-US" sz="1000" b="1" dirty="0">
                  <a:latin typeface="Trebuchet MS" pitchFamily="34" charset="0"/>
                </a:rPr>
                <a:t> </a:t>
              </a:r>
            </a:p>
            <a:p>
              <a:pPr defTabSz="3765639"/>
              <a:r>
                <a:rPr lang="en-US" sz="1600" i="0" dirty="0">
                  <a:latin typeface="Trebuchet MS" pitchFamily="34" charset="0"/>
                </a:rPr>
                <a:t>This PowerPoint</a:t>
              </a:r>
              <a:r>
                <a:rPr lang="en-US" sz="1600" i="0" baseline="0" dirty="0">
                  <a:latin typeface="Trebuchet MS" pitchFamily="34" charset="0"/>
                </a:rPr>
                <a:t> </a:t>
              </a:r>
              <a:r>
                <a:rPr lang="en-US" sz="1600" i="0" dirty="0">
                  <a:latin typeface="Trebuchet MS" pitchFamily="34" charset="0"/>
                </a:rPr>
                <a:t>2007 template produces</a:t>
              </a:r>
              <a:r>
                <a:rPr lang="en-US" sz="1600" i="0" baseline="0" dirty="0">
                  <a:latin typeface="Trebuchet MS" pitchFamily="34" charset="0"/>
                </a:rPr>
                <a:t> </a:t>
              </a:r>
              <a:r>
                <a:rPr lang="en-US" sz="1600" i="0" dirty="0">
                  <a:latin typeface="Trebuchet MS" pitchFamily="34" charset="0"/>
                </a:rPr>
                <a:t>a 42”x60” presentation poster. </a:t>
              </a:r>
              <a:r>
                <a:rPr lang="en-US" sz="1600" dirty="0">
                  <a:latin typeface="Trebuchet MS" pitchFamily="34" charset="0"/>
                </a:rPr>
                <a:t>You</a:t>
              </a:r>
              <a:r>
                <a:rPr lang="en-US" sz="1600" baseline="0" dirty="0">
                  <a:latin typeface="Trebuchet MS" pitchFamily="34" charset="0"/>
                </a:rPr>
                <a:t> can u</a:t>
              </a:r>
              <a:r>
                <a:rPr lang="en-US" sz="1600" dirty="0">
                  <a:latin typeface="Trebuchet MS" pitchFamily="34" charset="0"/>
                </a:rPr>
                <a:t>se</a:t>
              </a:r>
              <a:r>
                <a:rPr lang="en-US" sz="1600" baseline="0" dirty="0">
                  <a:latin typeface="Trebuchet MS" pitchFamily="34" charset="0"/>
                </a:rPr>
                <a:t> it to create your research poster and </a:t>
              </a:r>
              <a:r>
                <a:rPr lang="en-US" sz="1600" dirty="0">
                  <a:latin typeface="Trebuchet MS" pitchFamily="34" charset="0"/>
                </a:rPr>
                <a:t>save valuable time placing titles, subtitles,</a:t>
              </a:r>
              <a:r>
                <a:rPr lang="en-US" sz="1600" baseline="0" dirty="0">
                  <a:latin typeface="Trebuchet MS" pitchFamily="34" charset="0"/>
                </a:rPr>
                <a:t> text, and graphics</a:t>
              </a:r>
              <a:r>
                <a:rPr lang="en-US" sz="1600" dirty="0">
                  <a:latin typeface="Trebuchet MS" pitchFamily="34" charset="0"/>
                </a:rPr>
                <a:t>. </a:t>
              </a:r>
            </a:p>
            <a:p>
              <a:pPr defTabSz="3765639"/>
              <a:r>
                <a:rPr lang="en-US" sz="1000" dirty="0">
                  <a:latin typeface="Trebuchet MS" pitchFamily="34" charset="0"/>
                </a:rPr>
                <a:t> </a:t>
              </a:r>
            </a:p>
            <a:p>
              <a:pPr defTabSz="4389219"/>
              <a:r>
                <a:rPr lang="en-US" sz="1600" dirty="0">
                  <a:latin typeface="Trebuchet MS" pitchFamily="34" charset="0"/>
                </a:rPr>
                <a:t>We provide a series of online answer your poster production questions. To view our template tutorials, go online to </a:t>
              </a:r>
              <a:r>
                <a:rPr lang="en-US" sz="1600" b="1" dirty="0">
                  <a:solidFill>
                    <a:srgbClr val="FFC000"/>
                  </a:solidFill>
                  <a:latin typeface="Trebuchet MS" pitchFamily="34" charset="0"/>
                </a:rPr>
                <a:t>PosterPresentations.com</a:t>
              </a:r>
              <a:r>
                <a:rPr lang="en-US" sz="1600" b="1" dirty="0">
                  <a:solidFill>
                    <a:schemeClr val="bg1"/>
                  </a:solidFill>
                  <a:latin typeface="Trebuchet MS" pitchFamily="34" charset="0"/>
                </a:rPr>
                <a:t> </a:t>
              </a:r>
              <a:r>
                <a:rPr lang="en-US" sz="1600" dirty="0">
                  <a:solidFill>
                    <a:schemeClr val="bg1"/>
                  </a:solidFill>
                  <a:latin typeface="Trebuchet MS" pitchFamily="34" charset="0"/>
                </a:rPr>
                <a:t>and click on HELP DESK.</a:t>
              </a:r>
            </a:p>
            <a:p>
              <a:pPr defTabSz="4389219"/>
              <a:r>
                <a:rPr lang="en-US" sz="1000" dirty="0">
                  <a:latin typeface="Trebuchet MS" pitchFamily="34" charset="0"/>
                </a:rPr>
                <a:t> </a:t>
              </a:r>
            </a:p>
            <a:p>
              <a:pPr defTabSz="4389219"/>
              <a:r>
                <a:rPr lang="en-US" sz="1600" dirty="0">
                  <a:solidFill>
                    <a:schemeClr val="bg1"/>
                  </a:solidFill>
                  <a:latin typeface="Trebuchet MS" pitchFamily="34" charset="0"/>
                </a:rPr>
                <a:t>When</a:t>
              </a:r>
              <a:r>
                <a:rPr lang="en-US" sz="1600" baseline="0" dirty="0">
                  <a:solidFill>
                    <a:schemeClr val="bg1"/>
                  </a:solidFill>
                  <a:latin typeface="Trebuchet MS" pitchFamily="34" charset="0"/>
                </a:rPr>
                <a:t> you are ready to</a:t>
              </a:r>
              <a:r>
                <a:rPr lang="en-US" sz="1600" dirty="0">
                  <a:solidFill>
                    <a:schemeClr val="bg1"/>
                  </a:solidFill>
                  <a:latin typeface="Trebuchet MS" pitchFamily="34" charset="0"/>
                </a:rPr>
                <a:t> </a:t>
              </a:r>
              <a:r>
                <a:rPr lang="en-US" sz="1600" baseline="0" dirty="0">
                  <a:solidFill>
                    <a:schemeClr val="bg1"/>
                  </a:solidFill>
                  <a:latin typeface="Trebuchet MS" pitchFamily="34" charset="0"/>
                </a:rPr>
                <a:t> print your poster</a:t>
              </a:r>
              <a:r>
                <a:rPr lang="en-US" sz="1600" dirty="0">
                  <a:solidFill>
                    <a:schemeClr val="bg1"/>
                  </a:solidFill>
                  <a:latin typeface="Trebuchet MS" pitchFamily="34" charset="0"/>
                </a:rPr>
                <a:t>,</a:t>
              </a:r>
              <a:r>
                <a:rPr lang="en-US" sz="1600" baseline="0" dirty="0">
                  <a:solidFill>
                    <a:schemeClr val="bg1"/>
                  </a:solidFill>
                  <a:latin typeface="Trebuchet MS" pitchFamily="34" charset="0"/>
                </a:rPr>
                <a:t> go online to </a:t>
              </a:r>
              <a:r>
                <a:rPr lang="en-US" sz="1600" b="0" dirty="0">
                  <a:solidFill>
                    <a:schemeClr val="bg1"/>
                  </a:solidFill>
                  <a:latin typeface="Trebuchet MS" pitchFamily="34" charset="0"/>
                </a:rPr>
                <a:t>PosterPresentations.com</a:t>
              </a:r>
              <a:br>
                <a:rPr lang="en-US" sz="1600" dirty="0">
                  <a:solidFill>
                    <a:schemeClr val="bg1"/>
                  </a:solidFill>
                  <a:latin typeface="Trebuchet MS" pitchFamily="34" charset="0"/>
                </a:rPr>
              </a:br>
              <a:r>
                <a:rPr lang="en-US" sz="1000" dirty="0">
                  <a:solidFill>
                    <a:schemeClr val="bg1"/>
                  </a:solidFill>
                  <a:latin typeface="Trebuchet MS" pitchFamily="34" charset="0"/>
                </a:rPr>
                <a:t> </a:t>
              </a:r>
            </a:p>
            <a:p>
              <a:pPr algn="l" defTabSz="3765639"/>
              <a:r>
                <a:rPr lang="en-US" sz="1600" b="0" dirty="0">
                  <a:solidFill>
                    <a:schemeClr val="bg1"/>
                  </a:solidFill>
                  <a:latin typeface="Trebuchet MS" pitchFamily="34" charset="0"/>
                </a:rPr>
                <a:t>Need</a:t>
              </a:r>
              <a:r>
                <a:rPr lang="en-US" sz="1600" b="0" baseline="0" dirty="0">
                  <a:solidFill>
                    <a:schemeClr val="bg1"/>
                  </a:solidFill>
                  <a:latin typeface="Trebuchet MS" pitchFamily="34" charset="0"/>
                </a:rPr>
                <a:t> assistance? Call us at </a:t>
              </a:r>
              <a:r>
                <a:rPr lang="en-US" sz="1600" b="0" dirty="0">
                  <a:solidFill>
                    <a:srgbClr val="FFC000"/>
                  </a:solidFill>
                  <a:latin typeface="Trebuchet MS" pitchFamily="34" charset="0"/>
                </a:rPr>
                <a:t>1.510.649.3001</a:t>
              </a:r>
            </a:p>
            <a:p>
              <a:pPr algn="l" defTabSz="3765639"/>
              <a:endParaRPr lang="en-US" sz="1600" b="0" dirty="0">
                <a:solidFill>
                  <a:srgbClr val="FFC000"/>
                </a:solidFill>
                <a:latin typeface="Trebuchet MS" pitchFamily="34" charset="0"/>
              </a:endParaRPr>
            </a:p>
            <a:p>
              <a:pPr algn="l" defTabSz="3765639"/>
              <a:endParaRPr lang="en-US" sz="1600" b="0" dirty="0">
                <a:solidFill>
                  <a:srgbClr val="FFC000"/>
                </a:solidFill>
                <a:latin typeface="Trebuchet MS" pitchFamily="34" charset="0"/>
              </a:endParaRPr>
            </a:p>
            <a:p>
              <a:pPr algn="l" defTabSz="3765639"/>
              <a:r>
                <a:rPr lang="en-US" sz="1000" b="1" dirty="0">
                  <a:solidFill>
                    <a:srgbClr val="FFFF00"/>
                  </a:solidFill>
                  <a:latin typeface="Trebuchet MS" pitchFamily="34" charset="0"/>
                </a:rPr>
                <a:t> </a:t>
              </a:r>
              <a:endParaRPr lang="en-US" sz="1600" b="1" dirty="0">
                <a:solidFill>
                  <a:schemeClr val="bg1"/>
                </a:solidFill>
                <a:latin typeface="Trebuchet MS" pitchFamily="34" charset="0"/>
              </a:endParaRPr>
            </a:p>
            <a:p>
              <a:pPr algn="ctr"/>
              <a:r>
                <a:rPr lang="en-US" sz="2400" b="1" spc="600" dirty="0">
                  <a:solidFill>
                    <a:schemeClr val="bg1"/>
                  </a:solidFill>
                  <a:latin typeface="Trebuchet MS" pitchFamily="34" charset="0"/>
                </a:rPr>
                <a:t>QUICK START</a:t>
              </a:r>
            </a:p>
            <a:p>
              <a:pPr algn="ctr"/>
              <a:r>
                <a:rPr lang="en-US" sz="1000" b="1" baseline="0" dirty="0">
                  <a:solidFill>
                    <a:schemeClr val="bg1"/>
                  </a:solidFill>
                  <a:latin typeface="Trebuchet MS" pitchFamily="34" charset="0"/>
                </a:rPr>
                <a:t> </a:t>
              </a:r>
            </a:p>
            <a:p>
              <a:pPr algn="ctr"/>
              <a:r>
                <a:rPr lang="en-US" sz="1800" b="1" baseline="0" dirty="0">
                  <a:solidFill>
                    <a:srgbClr val="FFC000"/>
                  </a:solidFill>
                  <a:latin typeface="Trebuchet MS" pitchFamily="34" charset="0"/>
                </a:rPr>
                <a:t>Zoom in and out</a:t>
              </a:r>
            </a:p>
            <a:p>
              <a:pPr marL="1203325" indent="0" algn="l" defTabSz="850900"/>
              <a:r>
                <a:rPr lang="en-US" sz="1400"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Title, Authors, and Affiliations</a:t>
              </a:r>
            </a:p>
            <a:p>
              <a:pPr algn="l"/>
              <a:r>
                <a:rPr lang="en-US" sz="1400" b="0" baseline="0" dirty="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a:solidFill>
                    <a:schemeClr val="bg1">
                      <a:lumMod val="75000"/>
                    </a:schemeClr>
                  </a:solidFill>
                  <a:latin typeface="Trebuchet MS" pitchFamily="34" charset="0"/>
                </a:rPr>
                <a:t> </a:t>
              </a:r>
            </a:p>
            <a:p>
              <a:pPr algn="l"/>
              <a:r>
                <a:rPr lang="en-US" sz="1400" b="1" spc="300" baseline="0" dirty="0">
                  <a:solidFill>
                    <a:srgbClr val="FFC000"/>
                  </a:solidFill>
                  <a:latin typeface="Trebuchet MS" pitchFamily="34" charset="0"/>
                </a:rPr>
                <a:t>TIP</a:t>
              </a:r>
              <a:r>
                <a:rPr lang="en-US" sz="1400" b="1"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The font size of your title should be bigger than your name(s) and institution name(s).</a:t>
              </a:r>
            </a:p>
            <a:p>
              <a:pPr algn="l"/>
              <a:endParaRPr lang="en-US" sz="1600" b="1" baseline="0" dirty="0">
                <a:solidFill>
                  <a:schemeClr val="bg1"/>
                </a:solidFill>
                <a:latin typeface="Trebuchet MS" pitchFamily="34" charset="0"/>
              </a:endParaRPr>
            </a:p>
            <a:p>
              <a:pPr algn="l"/>
              <a:br>
                <a:rPr lang="en-US" sz="1600" b="1" baseline="0" dirty="0">
                  <a:solidFill>
                    <a:schemeClr val="bg1"/>
                  </a:solidFill>
                  <a:latin typeface="Trebuchet MS" pitchFamily="34" charset="0"/>
                </a:rPr>
              </a:br>
              <a:endParaRPr lang="en-US" sz="1600" b="1" dirty="0">
                <a:solidFill>
                  <a:schemeClr val="bg1"/>
                </a:solidFill>
                <a:latin typeface="Trebuchet MS" pitchFamily="34" charset="0"/>
              </a:endParaRPr>
            </a:p>
            <a:p>
              <a:pPr algn="ctr"/>
              <a:endParaRPr lang="en-US" sz="1600" b="1" dirty="0">
                <a:solidFill>
                  <a:srgbClr val="FFC000"/>
                </a:solidFill>
                <a:latin typeface="Trebuchet MS" pitchFamily="34" charset="0"/>
              </a:endParaRPr>
            </a:p>
            <a:p>
              <a:pPr algn="ctr"/>
              <a:endParaRPr lang="en-US" sz="1600" b="1" dirty="0">
                <a:solidFill>
                  <a:srgbClr val="FFC000"/>
                </a:solidFill>
                <a:latin typeface="Trebuchet MS" pitchFamily="34" charset="0"/>
              </a:endParaRPr>
            </a:p>
            <a:p>
              <a:pPr algn="ctr"/>
              <a:r>
                <a:rPr lang="en-US" sz="1800" b="1" dirty="0">
                  <a:solidFill>
                    <a:srgbClr val="FFC000"/>
                  </a:solidFill>
                  <a:latin typeface="Trebuchet MS" pitchFamily="34" charset="0"/>
                </a:rPr>
                <a:t>Adding Logos</a:t>
              </a:r>
              <a:r>
                <a:rPr lang="en-US" sz="1800" b="1" baseline="0" dirty="0">
                  <a:solidFill>
                    <a:srgbClr val="FFC000"/>
                  </a:solidFill>
                  <a:latin typeface="Trebuchet MS" pitchFamily="34" charset="0"/>
                </a:rPr>
                <a:t> / Seals</a:t>
              </a:r>
            </a:p>
            <a:p>
              <a:pPr algn="l"/>
              <a:r>
                <a:rPr lang="en-US" sz="14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a:solidFill>
                  <a:schemeClr val="bg1">
                    <a:lumMod val="75000"/>
                  </a:schemeClr>
                </a:solidFill>
                <a:latin typeface="Trebuchet MS" pitchFamily="34" charset="0"/>
              </a:endParaRPr>
            </a:p>
            <a:p>
              <a:pPr algn="l"/>
              <a:r>
                <a:rPr lang="en-US" sz="1400" b="1" spc="300" baseline="0" dirty="0">
                  <a:solidFill>
                    <a:srgbClr val="FFC000"/>
                  </a:solidFill>
                  <a:latin typeface="Trebuchet MS" pitchFamily="34" charset="0"/>
                </a:rPr>
                <a:t>TIP:</a:t>
              </a:r>
              <a:r>
                <a:rPr lang="en-US" sz="1400" b="1" spc="0"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See if your company’s logo is available on our free poster templates page.</a:t>
              </a:r>
            </a:p>
            <a:p>
              <a:pPr algn="l"/>
              <a:endParaRPr lang="en-US" sz="1400" b="0" baseline="0" dirty="0">
                <a:latin typeface="Trebuchet MS" pitchFamily="34" charset="0"/>
              </a:endParaRPr>
            </a:p>
            <a:p>
              <a:pPr algn="ctr"/>
              <a:r>
                <a:rPr lang="en-US" sz="1800" b="1" baseline="0" dirty="0">
                  <a:solidFill>
                    <a:srgbClr val="FFC000"/>
                  </a:solidFill>
                  <a:latin typeface="Trebuchet MS" pitchFamily="34" charset="0"/>
                </a:rPr>
                <a:t>Photographs / Graphics</a:t>
              </a:r>
            </a:p>
            <a:p>
              <a:pPr algn="l" defTabSz="977900"/>
              <a:r>
                <a:rPr lang="en-US" sz="14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a:solidFill>
                    <a:schemeClr val="bg1">
                      <a:lumMod val="75000"/>
                    </a:schemeClr>
                  </a:solidFill>
                  <a:latin typeface="Trebuchet MS" pitchFamily="34" charset="0"/>
                </a:rPr>
                <a:t>disproportionally.</a:t>
              </a:r>
            </a:p>
            <a:p>
              <a:pPr algn="l" defTabSz="977900"/>
              <a:endParaRPr lang="en-US" sz="1400" b="0" baseline="0" dirty="0">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r>
                <a:rPr lang="en-US" sz="1800" b="1" baseline="0" dirty="0">
                  <a:solidFill>
                    <a:srgbClr val="FFC000"/>
                  </a:solidFill>
                  <a:latin typeface="Trebuchet MS" pitchFamily="34" charset="0"/>
                </a:rPr>
                <a:t>Image Quality Check</a:t>
              </a:r>
            </a:p>
            <a:p>
              <a:pPr lvl="0" algn="l" defTabSz="977900"/>
              <a:r>
                <a:rPr lang="en-US" sz="1400" b="0" baseline="0" dirty="0">
                  <a:solidFill>
                    <a:schemeClr val="bg1">
                      <a:lumMod val="75000"/>
                    </a:schemeClr>
                  </a:solidFill>
                  <a:latin typeface="Trebuchet MS" pitchFamily="34" charset="0"/>
                </a:rPr>
                <a:t>Zoom in and look at your images at 100% magnification. If they look good they will print well. </a:t>
              </a:r>
              <a:endParaRPr lang="en-US" sz="1600" b="0" dirty="0">
                <a:latin typeface="Trebuchet MS" pitchFamily="34" charset="0"/>
              </a:endParaRPr>
            </a:p>
          </p:txBody>
        </p:sp>
        <p:cxnSp>
          <p:nvCxnSpPr>
            <p:cNvPr id="99" name="Straight Connector 98"/>
            <p:cNvCxnSpPr/>
            <p:nvPr userDrawn="1"/>
          </p:nvCxnSpPr>
          <p:spPr>
            <a:xfrm>
              <a:off x="-11220549" y="5663750"/>
              <a:ext cx="10999745"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100" name="Picture 99"/>
            <p:cNvPicPr>
              <a:picLocks noChangeAspect="1"/>
            </p:cNvPicPr>
            <p:nvPr userDrawn="1"/>
          </p:nvPicPr>
          <p:blipFill>
            <a:blip r:embed="rId3"/>
            <a:stretch>
              <a:fillRect/>
            </a:stretch>
          </p:blipFill>
          <p:spPr>
            <a:xfrm>
              <a:off x="-10736022" y="7070058"/>
              <a:ext cx="1597665" cy="1001614"/>
            </a:xfrm>
            <a:prstGeom prst="rect">
              <a:avLst/>
            </a:prstGeom>
          </p:spPr>
        </p:pic>
        <p:pic>
          <p:nvPicPr>
            <p:cNvPr id="101" name="Picture 100"/>
            <p:cNvPicPr>
              <a:picLocks noChangeAspect="1"/>
            </p:cNvPicPr>
            <p:nvPr userDrawn="1"/>
          </p:nvPicPr>
          <p:blipFill>
            <a:blip r:embed="rId4"/>
            <a:stretch>
              <a:fillRect/>
            </a:stretch>
          </p:blipFill>
          <p:spPr>
            <a:xfrm>
              <a:off x="-10736022" y="11080322"/>
              <a:ext cx="9986807" cy="877997"/>
            </a:xfrm>
            <a:prstGeom prst="rect">
              <a:avLst/>
            </a:prstGeom>
          </p:spPr>
        </p:pic>
        <p:grpSp>
          <p:nvGrpSpPr>
            <p:cNvPr id="102" name="Group 101"/>
            <p:cNvGrpSpPr/>
            <p:nvPr userDrawn="1"/>
          </p:nvGrpSpPr>
          <p:grpSpPr>
            <a:xfrm>
              <a:off x="-9844889" y="17817181"/>
              <a:ext cx="7631078" cy="1987425"/>
              <a:chOff x="-4516464" y="10195245"/>
              <a:chExt cx="3516822" cy="1095727"/>
            </a:xfrm>
          </p:grpSpPr>
          <p:grpSp>
            <p:nvGrpSpPr>
              <p:cNvPr id="108" name="Group 107"/>
              <p:cNvGrpSpPr/>
              <p:nvPr userDrawn="1"/>
            </p:nvGrpSpPr>
            <p:grpSpPr>
              <a:xfrm>
                <a:off x="-2783494" y="10195289"/>
                <a:ext cx="624373" cy="894736"/>
                <a:chOff x="-3958698" y="9877015"/>
                <a:chExt cx="779266" cy="1282147"/>
              </a:xfrm>
            </p:grpSpPr>
            <p:pic>
              <p:nvPicPr>
                <p:cNvPr id="114" name="Picture 113"/>
                <p:cNvPicPr>
                  <a:picLocks noChangeAspect="1"/>
                </p:cNvPicPr>
                <p:nvPr userDrawn="1"/>
              </p:nvPicPr>
              <p:blipFill>
                <a:blip r:embed="rId5"/>
                <a:stretch>
                  <a:fillRect/>
                </a:stretch>
              </p:blipFill>
              <p:spPr>
                <a:xfrm>
                  <a:off x="-3948160" y="9877015"/>
                  <a:ext cx="768728" cy="1090752"/>
                </a:xfrm>
                <a:prstGeom prst="rect">
                  <a:avLst/>
                </a:prstGeom>
              </p:spPr>
            </p:pic>
            <p:sp>
              <p:nvSpPr>
                <p:cNvPr id="115" name="TextBox 56"/>
                <p:cNvSpPr txBox="1"/>
                <p:nvPr userDrawn="1"/>
              </p:nvSpPr>
              <p:spPr>
                <a:xfrm>
                  <a:off x="-3958698" y="10916003"/>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b="1" dirty="0">
                      <a:solidFill>
                        <a:schemeClr val="tx1"/>
                      </a:solidFill>
                    </a:rPr>
                    <a:t>ORIGINAL</a:t>
                  </a:r>
                </a:p>
              </p:txBody>
            </p:sp>
          </p:grpSp>
          <p:grpSp>
            <p:nvGrpSpPr>
              <p:cNvPr id="109" name="Group 108"/>
              <p:cNvGrpSpPr/>
              <p:nvPr userDrawn="1"/>
            </p:nvGrpSpPr>
            <p:grpSpPr>
              <a:xfrm>
                <a:off x="-2033159" y="10195245"/>
                <a:ext cx="1033517" cy="907667"/>
                <a:chOff x="-2921738" y="10010570"/>
                <a:chExt cx="1420279" cy="1247337"/>
              </a:xfrm>
            </p:grpSpPr>
            <p:pic>
              <p:nvPicPr>
                <p:cNvPr id="112" name="Picture 111"/>
                <p:cNvPicPr>
                  <a:picLocks noChangeAspect="1"/>
                </p:cNvPicPr>
                <p:nvPr userDrawn="1"/>
              </p:nvPicPr>
              <p:blipFill>
                <a:blip r:embed="rId5"/>
                <a:stretch>
                  <a:fillRect/>
                </a:stretch>
              </p:blipFill>
              <p:spPr>
                <a:xfrm>
                  <a:off x="-2921738" y="10010570"/>
                  <a:ext cx="1420279" cy="1029695"/>
                </a:xfrm>
                <a:prstGeom prst="rect">
                  <a:avLst/>
                </a:prstGeom>
              </p:spPr>
            </p:pic>
            <p:sp>
              <p:nvSpPr>
                <p:cNvPr id="113" name="TextBox 54"/>
                <p:cNvSpPr txBox="1"/>
                <p:nvPr userDrawn="1"/>
              </p:nvSpPr>
              <p:spPr>
                <a:xfrm>
                  <a:off x="-2918992" y="10985853"/>
                  <a:ext cx="1417533" cy="272054"/>
                </a:xfrm>
                <a:prstGeom prst="rect">
                  <a:avLst/>
                </a:prstGeom>
                <a:solidFill>
                  <a:srgbClr val="FF0000"/>
                </a:solid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b="1" dirty="0">
                      <a:solidFill>
                        <a:schemeClr val="bg1"/>
                      </a:solidFill>
                    </a:rPr>
                    <a:t>DISTORTED</a:t>
                  </a:r>
                  <a:endParaRPr lang="en-US" sz="700" b="1" dirty="0">
                    <a:solidFill>
                      <a:schemeClr val="bg1"/>
                    </a:solidFill>
                  </a:endParaRPr>
                </a:p>
              </p:txBody>
            </p:sp>
          </p:grpSp>
          <p:pic>
            <p:nvPicPr>
              <p:cNvPr id="110" name="Picture 109"/>
              <p:cNvPicPr>
                <a:picLocks noChangeAspect="1"/>
              </p:cNvPicPr>
              <p:nvPr userDrawn="1"/>
            </p:nvPicPr>
            <p:blipFill>
              <a:blip r:embed="rId6"/>
              <a:stretch>
                <a:fillRect/>
              </a:stretch>
            </p:blipFill>
            <p:spPr>
              <a:xfrm>
                <a:off x="-4516464" y="10195268"/>
                <a:ext cx="1098742" cy="847761"/>
              </a:xfrm>
              <a:prstGeom prst="rect">
                <a:avLst/>
              </a:prstGeom>
            </p:spPr>
          </p:pic>
          <p:sp>
            <p:nvSpPr>
              <p:cNvPr id="111" name="TextBox 52"/>
              <p:cNvSpPr txBox="1"/>
              <p:nvPr userDrawn="1"/>
            </p:nvSpPr>
            <p:spPr>
              <a:xfrm>
                <a:off x="-4471893" y="11093004"/>
                <a:ext cx="1035685" cy="197968"/>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dirty="0">
                    <a:solidFill>
                      <a:schemeClr val="bg1"/>
                    </a:solidFill>
                  </a:rPr>
                  <a:t>Corner</a:t>
                </a:r>
                <a:r>
                  <a:rPr lang="en-US" sz="1400" baseline="0" dirty="0">
                    <a:solidFill>
                      <a:schemeClr val="bg1"/>
                    </a:solidFill>
                  </a:rPr>
                  <a:t> handles</a:t>
                </a:r>
                <a:endParaRPr lang="en-US" sz="1400" dirty="0">
                  <a:solidFill>
                    <a:schemeClr val="bg1"/>
                  </a:solidFill>
                </a:endParaRPr>
              </a:p>
            </p:txBody>
          </p:sp>
        </p:grpSp>
        <p:grpSp>
          <p:nvGrpSpPr>
            <p:cNvPr id="103" name="Group 102"/>
            <p:cNvGrpSpPr/>
            <p:nvPr userDrawn="1"/>
          </p:nvGrpSpPr>
          <p:grpSpPr>
            <a:xfrm>
              <a:off x="-9604625" y="22201807"/>
              <a:ext cx="7832477" cy="2027097"/>
              <a:chOff x="-4427461" y="12587745"/>
              <a:chExt cx="3609638" cy="1117601"/>
            </a:xfrm>
          </p:grpSpPr>
          <p:pic>
            <p:nvPicPr>
              <p:cNvPr id="104" name="Picture 103"/>
              <p:cNvPicPr/>
              <p:nvPr userDrawn="1"/>
            </p:nvPicPr>
            <p:blipFill>
              <a:blip r:embed="rId7"/>
              <a:stretch>
                <a:fillRect/>
              </a:stretch>
            </p:blipFill>
            <p:spPr>
              <a:xfrm>
                <a:off x="-4179101" y="12737786"/>
                <a:ext cx="1512652" cy="772700"/>
              </a:xfrm>
              <a:prstGeom prst="rect">
                <a:avLst/>
              </a:prstGeom>
            </p:spPr>
          </p:pic>
          <p:pic>
            <p:nvPicPr>
              <p:cNvPr id="105" name="Picture 104"/>
              <p:cNvPicPr/>
              <p:nvPr userDrawn="1"/>
            </p:nvPicPr>
            <p:blipFill>
              <a:blip r:embed="rId8"/>
              <a:stretch>
                <a:fillRect/>
              </a:stretch>
            </p:blipFill>
            <p:spPr>
              <a:xfrm>
                <a:off x="-2596264" y="12737785"/>
                <a:ext cx="1512652" cy="772700"/>
              </a:xfrm>
              <a:prstGeom prst="rect">
                <a:avLst/>
              </a:prstGeom>
            </p:spPr>
          </p:pic>
          <p:sp>
            <p:nvSpPr>
              <p:cNvPr id="106" name="TextBox 47"/>
              <p:cNvSpPr txBox="1"/>
              <p:nvPr userDrawn="1"/>
            </p:nvSpPr>
            <p:spPr>
              <a:xfrm rot="16200000">
                <a:off x="-4921252" y="13081536"/>
                <a:ext cx="1117601" cy="130020"/>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100" dirty="0">
                    <a:solidFill>
                      <a:srgbClr val="92D050"/>
                    </a:solidFill>
                  </a:rPr>
                  <a:t>Good</a:t>
                </a:r>
                <a:r>
                  <a:rPr lang="en-US" sz="1100" baseline="0" dirty="0">
                    <a:solidFill>
                      <a:srgbClr val="92D050"/>
                    </a:solidFill>
                  </a:rPr>
                  <a:t> </a:t>
                </a:r>
                <a:r>
                  <a:rPr lang="en-US" sz="1100" baseline="0" dirty="0">
                    <a:solidFill>
                      <a:schemeClr val="bg1"/>
                    </a:solidFill>
                  </a:rPr>
                  <a:t>printing quality</a:t>
                </a:r>
                <a:endParaRPr lang="en-US" sz="1100" dirty="0">
                  <a:solidFill>
                    <a:schemeClr val="bg1"/>
                  </a:solidFill>
                </a:endParaRPr>
              </a:p>
            </p:txBody>
          </p:sp>
          <p:sp>
            <p:nvSpPr>
              <p:cNvPr id="107" name="TextBox 48"/>
              <p:cNvSpPr txBox="1"/>
              <p:nvPr userDrawn="1"/>
            </p:nvSpPr>
            <p:spPr>
              <a:xfrm rot="16200000">
                <a:off x="-1447544" y="13075625"/>
                <a:ext cx="1117601" cy="141841"/>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dirty="0">
                    <a:solidFill>
                      <a:srgbClr val="FF0000"/>
                    </a:solidFill>
                  </a:rPr>
                  <a:t>Bad </a:t>
                </a:r>
                <a:r>
                  <a:rPr lang="en-US" sz="1200" dirty="0">
                    <a:solidFill>
                      <a:schemeClr val="bg1"/>
                    </a:solidFill>
                  </a:rPr>
                  <a:t>printing quality</a:t>
                </a:r>
              </a:p>
            </p:txBody>
          </p:sp>
        </p:grpSp>
      </p:grpSp>
      <p:grpSp>
        <p:nvGrpSpPr>
          <p:cNvPr id="116" name="Group 115"/>
          <p:cNvGrpSpPr>
            <a:grpSpLocks noChangeAspect="1"/>
          </p:cNvGrpSpPr>
          <p:nvPr userDrawn="1"/>
        </p:nvGrpSpPr>
        <p:grpSpPr>
          <a:xfrm>
            <a:off x="27709929" y="11216"/>
            <a:ext cx="6632760" cy="19191183"/>
            <a:chOff x="36782324" y="0"/>
            <a:chExt cx="11062139" cy="27432000"/>
          </a:xfrm>
        </p:grpSpPr>
        <p:sp>
          <p:nvSpPr>
            <p:cNvPr id="117" name="Rectangle 116"/>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r>
                <a:rPr lang="en-US" sz="2800" b="1" spc="600" dirty="0">
                  <a:solidFill>
                    <a:schemeClr val="bg1"/>
                  </a:solidFill>
                  <a:latin typeface="Trebuchet MS" pitchFamily="34" charset="0"/>
                </a:rPr>
                <a:t>QUICK START (cont.)</a:t>
              </a:r>
            </a:p>
            <a:p>
              <a:pPr algn="ctr"/>
              <a:endParaRPr lang="en-US" sz="2400" b="1"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r>
                <a:rPr lang="en-US" sz="14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Text</a:t>
              </a:r>
            </a:p>
            <a:p>
              <a:pPr marL="1730375" lvl="2" indent="0" algn="l" defTabSz="114300"/>
              <a:r>
                <a:rPr lang="en-US" sz="14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 </a:t>
              </a:r>
              <a:r>
                <a:rPr kumimoji="0" lang="en-US" sz="18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a:solidFill>
                  <a:schemeClr val="bg1">
                    <a:lumMod val="75000"/>
                  </a:schemeClr>
                </a:solidFill>
                <a:latin typeface="Trebuchet MS" pitchFamily="34" charset="0"/>
              </a:endParaRPr>
            </a:p>
            <a:p>
              <a:pPr marL="1518341" lvl="2"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Tables</a:t>
              </a:r>
            </a:p>
            <a:p>
              <a:pPr marL="971550" lvl="1" indent="0" algn="l" defTabSz="114300"/>
              <a:r>
                <a:rPr lang="en-US" sz="1400" b="0" baseline="0" dirty="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lumMod val="75000"/>
                  </a:prstClr>
                </a:solidFill>
                <a:effectLst/>
                <a:uLnTx/>
                <a:uFillTx/>
                <a:latin typeface="Trebuchet MS" pitchFamily="34" charset="0"/>
              </a:endParaRPr>
            </a:p>
          </p:txBody>
        </p:sp>
        <p:pic>
          <p:nvPicPr>
            <p:cNvPr id="118" name="Picture 117"/>
            <p:cNvPicPr/>
            <p:nvPr userDrawn="1"/>
          </p:nvPicPr>
          <p:blipFill>
            <a:blip r:embed="rId9"/>
            <a:stretch>
              <a:fillRect/>
            </a:stretch>
          </p:blipFill>
          <p:spPr>
            <a:xfrm>
              <a:off x="39540164" y="3399421"/>
              <a:ext cx="5586150" cy="1716939"/>
            </a:xfrm>
            <a:prstGeom prst="rect">
              <a:avLst/>
            </a:prstGeom>
          </p:spPr>
        </p:pic>
        <p:pic>
          <p:nvPicPr>
            <p:cNvPr id="119" name="Picture 118"/>
            <p:cNvPicPr>
              <a:picLocks noChangeAspect="1"/>
            </p:cNvPicPr>
            <p:nvPr userDrawn="1"/>
          </p:nvPicPr>
          <p:blipFill>
            <a:blip r:embed="rId10"/>
            <a:stretch>
              <a:fillRect/>
            </a:stretch>
          </p:blipFill>
          <p:spPr>
            <a:xfrm>
              <a:off x="37296876" y="7200202"/>
              <a:ext cx="2969584" cy="1140240"/>
            </a:xfrm>
            <a:prstGeom prst="rect">
              <a:avLst/>
            </a:prstGeom>
            <a:ln>
              <a:noFill/>
            </a:ln>
          </p:spPr>
        </p:pic>
        <p:pic>
          <p:nvPicPr>
            <p:cNvPr id="120" name="Picture 119"/>
            <p:cNvPicPr/>
            <p:nvPr userDrawn="1"/>
          </p:nvPicPr>
          <p:blipFill>
            <a:blip r:embed="rId11"/>
            <a:stretch>
              <a:fillRect/>
            </a:stretch>
          </p:blipFill>
          <p:spPr>
            <a:xfrm>
              <a:off x="37524683" y="10986709"/>
              <a:ext cx="1482265" cy="825421"/>
            </a:xfrm>
            <a:prstGeom prst="rect">
              <a:avLst/>
            </a:prstGeom>
          </p:spPr>
        </p:pic>
        <p:grpSp>
          <p:nvGrpSpPr>
            <p:cNvPr id="121" name="Group 120"/>
            <p:cNvGrpSpPr/>
            <p:nvPr userDrawn="1"/>
          </p:nvGrpSpPr>
          <p:grpSpPr>
            <a:xfrm>
              <a:off x="37163426" y="23152352"/>
              <a:ext cx="10354213" cy="1052915"/>
              <a:chOff x="31687960" y="29635357"/>
              <a:chExt cx="9771399" cy="1090622"/>
            </a:xfrm>
          </p:grpSpPr>
          <p:sp>
            <p:nvSpPr>
              <p:cNvPr id="123" name="Rounded Rectangle 122"/>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endParaRPr lang="en-US" dirty="0"/>
              </a:p>
            </p:txBody>
          </p:sp>
          <p:pic>
            <p:nvPicPr>
              <p:cNvPr id="124" name="Picture 123"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125" name="TextBox 66"/>
              <p:cNvSpPr txBox="1"/>
              <p:nvPr userDrawn="1"/>
            </p:nvSpPr>
            <p:spPr>
              <a:xfrm>
                <a:off x="32788169" y="29700257"/>
                <a:ext cx="8671190" cy="903879"/>
              </a:xfrm>
              <a:prstGeom prst="rect">
                <a:avLst/>
              </a:prstGeom>
              <a:noFill/>
              <a:ln>
                <a:noFill/>
              </a:ln>
            </p:spPr>
            <p:txBody>
              <a:bodyPr wrap="square"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Facebook page.</a:t>
                </a:r>
                <a:br>
                  <a:rPr lang="en-US" sz="1400" baseline="0" dirty="0">
                    <a:solidFill>
                      <a:schemeClr val="tx2"/>
                    </a:solidFill>
                    <a:latin typeface="Trebuchet MS" pitchFamily="34" charset="0"/>
                  </a:rPr>
                </a:br>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sp>
          <p:nvSpPr>
            <p:cNvPr id="122" name="TextBox 63"/>
            <p:cNvSpPr txBox="1"/>
            <p:nvPr userDrawn="1"/>
          </p:nvSpPr>
          <p:spPr>
            <a:xfrm>
              <a:off x="37163425" y="24536528"/>
              <a:ext cx="4118250" cy="2224346"/>
            </a:xfrm>
            <a:prstGeom prst="rect">
              <a:avLst/>
            </a:prstGeom>
            <a:noFill/>
          </p:spPr>
          <p:txBody>
            <a:bodyPr wrap="non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nSpc>
                  <a:spcPts val="2600"/>
                </a:lnSpc>
              </a:pPr>
              <a:r>
                <a:rPr lang="en-US" sz="1400" dirty="0">
                  <a:solidFill>
                    <a:schemeClr val="bg1"/>
                  </a:solidFill>
                  <a:latin typeface="Calibri" panose="020F0502020204030204" pitchFamily="34" charset="0"/>
                </a:rPr>
                <a:t>© 2013</a:t>
              </a:r>
              <a:r>
                <a:rPr lang="en-US" sz="1400" baseline="0" dirty="0">
                  <a:solidFill>
                    <a:schemeClr val="bg1"/>
                  </a:solidFill>
                  <a:latin typeface="Calibri" panose="020F0502020204030204" pitchFamily="34" charset="0"/>
                </a:rPr>
                <a:t> </a:t>
              </a:r>
              <a:r>
                <a:rPr lang="en-US" sz="1400" dirty="0">
                  <a:solidFill>
                    <a:schemeClr val="bg1"/>
                  </a:solidFill>
                  <a:latin typeface="Calibri" panose="020F0502020204030204" pitchFamily="34" charset="0"/>
                </a:rPr>
                <a:t>PosterPresentations.com</a:t>
              </a:r>
            </a:p>
            <a:p>
              <a:pPr>
                <a:lnSpc>
                  <a:spcPts val="2600"/>
                </a:lnSpc>
              </a:pPr>
              <a:r>
                <a:rPr lang="en-US" sz="1400" dirty="0">
                  <a:solidFill>
                    <a:schemeClr val="bg1"/>
                  </a:solidFill>
                  <a:latin typeface="Calibri" panose="020F0502020204030204" pitchFamily="34" charset="0"/>
                </a:rPr>
                <a:t>     2117 Fourth Street ,</a:t>
              </a:r>
              <a:r>
                <a:rPr lang="en-US" sz="1400" baseline="0" dirty="0">
                  <a:solidFill>
                    <a:schemeClr val="bg1"/>
                  </a:solidFill>
                  <a:latin typeface="Calibri" panose="020F0502020204030204" pitchFamily="34" charset="0"/>
                </a:rPr>
                <a:t> Unit C        </a:t>
              </a:r>
            </a:p>
            <a:p>
              <a:pPr>
                <a:lnSpc>
                  <a:spcPts val="2600"/>
                </a:lnSpc>
              </a:pPr>
              <a:r>
                <a:rPr lang="en-US" sz="1400" baseline="0" dirty="0">
                  <a:solidFill>
                    <a:schemeClr val="bg1"/>
                  </a:solidFill>
                  <a:latin typeface="Calibri" panose="020F0502020204030204" pitchFamily="34" charset="0"/>
                </a:rPr>
                <a:t>     Berkeley CA 94710</a:t>
              </a:r>
              <a:br>
                <a:rPr lang="en-US" sz="1400" baseline="0" dirty="0">
                  <a:solidFill>
                    <a:schemeClr val="bg1"/>
                  </a:solidFill>
                  <a:latin typeface="Calibri" panose="020F0502020204030204" pitchFamily="34" charset="0"/>
                </a:rPr>
              </a:br>
              <a:r>
                <a:rPr lang="en-US" sz="1400" baseline="0" dirty="0">
                  <a:solidFill>
                    <a:schemeClr val="bg1"/>
                  </a:solidFill>
                  <a:latin typeface="Calibri" panose="020F0502020204030204" pitchFamily="34" charset="0"/>
                </a:rPr>
                <a:t>    </a:t>
              </a:r>
              <a:r>
                <a:rPr lang="en-US" sz="1400" b="1" baseline="0" dirty="0">
                  <a:solidFill>
                    <a:srgbClr val="FFFF00"/>
                  </a:solidFill>
                  <a:latin typeface="Calibri" panose="020F0502020204030204" pitchFamily="34" charset="0"/>
                </a:rPr>
                <a:t>posterpresenter@gmail.com</a:t>
              </a:r>
              <a:endParaRPr lang="en-US" sz="1400" b="1" dirty="0">
                <a:solidFill>
                  <a:srgbClr val="FFFF00"/>
                </a:solidFill>
                <a:latin typeface="Calibri" panose="020F0502020204030204" pitchFamily="34" charset="0"/>
              </a:endParaRPr>
            </a:p>
          </p:txBody>
        </p:sp>
      </p:grpSp>
    </p:spTree>
  </p:cSld>
  <p:clrMap bg1="lt1" tx1="dk1" bg2="lt2" tx2="dk2" accent1="accent1" accent2="accent2" accent3="accent3" accent4="accent4" accent5="accent5" accent6="accent6" hlink="hlink" folHlink="folHlink"/>
  <p:sldLayoutIdLst>
    <p:sldLayoutId id="2147483652"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7432000" cy="280035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8" name="Rectangle 33"/>
          <p:cNvSpPr>
            <a:spLocks noChangeArrowheads="1"/>
          </p:cNvSpPr>
          <p:nvPr/>
        </p:nvSpPr>
        <p:spPr bwMode="auto">
          <a:xfrm>
            <a:off x="571501" y="3144838"/>
            <a:ext cx="8490857" cy="15601950"/>
          </a:xfrm>
          <a:prstGeom prst="roundRect">
            <a:avLst>
              <a:gd name="adj" fmla="val 3914"/>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803128"/>
            <a:ext cx="27432000" cy="889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848853" y="1880235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7" name="Rectangle 33"/>
          <p:cNvSpPr>
            <a:spLocks noChangeArrowheads="1"/>
          </p:cNvSpPr>
          <p:nvPr userDrawn="1"/>
        </p:nvSpPr>
        <p:spPr bwMode="auto">
          <a:xfrm>
            <a:off x="9468985" y="3144838"/>
            <a:ext cx="8490857" cy="15601950"/>
          </a:xfrm>
          <a:prstGeom prst="roundRect">
            <a:avLst>
              <a:gd name="adj" fmla="val 3914"/>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8" name="Rectangle 33"/>
          <p:cNvSpPr>
            <a:spLocks noChangeArrowheads="1"/>
          </p:cNvSpPr>
          <p:nvPr userDrawn="1"/>
        </p:nvSpPr>
        <p:spPr bwMode="auto">
          <a:xfrm>
            <a:off x="18366468" y="3144838"/>
            <a:ext cx="8490857" cy="15601950"/>
          </a:xfrm>
          <a:prstGeom prst="roundRect">
            <a:avLst>
              <a:gd name="adj" fmla="val 3914"/>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grpSp>
        <p:nvGrpSpPr>
          <p:cNvPr id="22" name="Group 21"/>
          <p:cNvGrpSpPr>
            <a:grpSpLocks noChangeAspect="1"/>
          </p:cNvGrpSpPr>
          <p:nvPr userDrawn="1"/>
        </p:nvGrpSpPr>
        <p:grpSpPr>
          <a:xfrm>
            <a:off x="-6886463" y="2"/>
            <a:ext cx="6608534" cy="19202398"/>
            <a:chOff x="-11220549" y="-1"/>
            <a:chExt cx="11014225" cy="27432000"/>
          </a:xfrm>
        </p:grpSpPr>
        <p:sp>
          <p:nvSpPr>
            <p:cNvPr id="24" name="Rectangle 23"/>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a:solidFill>
                    <a:srgbClr val="FF0000"/>
                  </a:solidFill>
                  <a:latin typeface="Trebuchet MS" pitchFamily="34" charset="0"/>
                </a:rPr>
                <a:t>(—THIS SIDEBAR DOES NOT PRINT—)</a:t>
              </a:r>
              <a:endParaRPr lang="en-US" sz="1800" b="1" spc="600" dirty="0">
                <a:solidFill>
                  <a:schemeClr val="bg1"/>
                </a:solidFill>
                <a:latin typeface="Trebuchet MS" pitchFamily="34" charset="0"/>
              </a:endParaRPr>
            </a:p>
            <a:p>
              <a:pPr algn="ctr"/>
              <a:r>
                <a:rPr lang="en-US" sz="2400" b="1" spc="600" dirty="0">
                  <a:solidFill>
                    <a:schemeClr val="bg1"/>
                  </a:solidFill>
                  <a:latin typeface="Trebuchet MS" pitchFamily="34" charset="0"/>
                </a:rPr>
                <a:t>DESIGN</a:t>
              </a:r>
              <a:r>
                <a:rPr lang="en-US" sz="2400" b="1" spc="600" baseline="0" dirty="0">
                  <a:solidFill>
                    <a:schemeClr val="bg1"/>
                  </a:solidFill>
                  <a:latin typeface="Trebuchet MS" pitchFamily="34" charset="0"/>
                </a:rPr>
                <a:t> </a:t>
              </a:r>
              <a:r>
                <a:rPr lang="en-US" sz="2400" b="1" spc="600" dirty="0">
                  <a:solidFill>
                    <a:schemeClr val="bg1"/>
                  </a:solidFill>
                  <a:latin typeface="Trebuchet MS" pitchFamily="34" charset="0"/>
                </a:rPr>
                <a:t>GUIDE</a:t>
              </a:r>
            </a:p>
            <a:p>
              <a:pPr algn="ctr"/>
              <a:r>
                <a:rPr lang="en-US" sz="1000" b="1" dirty="0">
                  <a:latin typeface="Trebuchet MS" pitchFamily="34" charset="0"/>
                </a:rPr>
                <a:t> </a:t>
              </a:r>
            </a:p>
            <a:p>
              <a:pPr defTabSz="3765639"/>
              <a:r>
                <a:rPr lang="en-US" sz="1600" i="0" dirty="0">
                  <a:latin typeface="Trebuchet MS" pitchFamily="34" charset="0"/>
                </a:rPr>
                <a:t>This PowerPoint</a:t>
              </a:r>
              <a:r>
                <a:rPr lang="en-US" sz="1600" i="0" baseline="0" dirty="0">
                  <a:latin typeface="Trebuchet MS" pitchFamily="34" charset="0"/>
                </a:rPr>
                <a:t> </a:t>
              </a:r>
              <a:r>
                <a:rPr lang="en-US" sz="1600" i="0" dirty="0">
                  <a:latin typeface="Trebuchet MS" pitchFamily="34" charset="0"/>
                </a:rPr>
                <a:t>2007 template produces</a:t>
              </a:r>
              <a:r>
                <a:rPr lang="en-US" sz="1600" i="0" baseline="0" dirty="0">
                  <a:latin typeface="Trebuchet MS" pitchFamily="34" charset="0"/>
                </a:rPr>
                <a:t> </a:t>
              </a:r>
              <a:r>
                <a:rPr lang="en-US" sz="1600" i="0" dirty="0">
                  <a:latin typeface="Trebuchet MS" pitchFamily="34" charset="0"/>
                </a:rPr>
                <a:t>a 42”x60” presentation poster. </a:t>
              </a:r>
              <a:r>
                <a:rPr lang="en-US" sz="1600" dirty="0">
                  <a:latin typeface="Trebuchet MS" pitchFamily="34" charset="0"/>
                </a:rPr>
                <a:t>You</a:t>
              </a:r>
              <a:r>
                <a:rPr lang="en-US" sz="1600" baseline="0" dirty="0">
                  <a:latin typeface="Trebuchet MS" pitchFamily="34" charset="0"/>
                </a:rPr>
                <a:t> can u</a:t>
              </a:r>
              <a:r>
                <a:rPr lang="en-US" sz="1600" dirty="0">
                  <a:latin typeface="Trebuchet MS" pitchFamily="34" charset="0"/>
                </a:rPr>
                <a:t>se</a:t>
              </a:r>
              <a:r>
                <a:rPr lang="en-US" sz="1600" baseline="0" dirty="0">
                  <a:latin typeface="Trebuchet MS" pitchFamily="34" charset="0"/>
                </a:rPr>
                <a:t> it to create your research poster and </a:t>
              </a:r>
              <a:r>
                <a:rPr lang="en-US" sz="1600" dirty="0">
                  <a:latin typeface="Trebuchet MS" pitchFamily="34" charset="0"/>
                </a:rPr>
                <a:t>save valuable time placing titles, subtitles,</a:t>
              </a:r>
              <a:r>
                <a:rPr lang="en-US" sz="1600" baseline="0" dirty="0">
                  <a:latin typeface="Trebuchet MS" pitchFamily="34" charset="0"/>
                </a:rPr>
                <a:t> text, and graphics</a:t>
              </a:r>
              <a:r>
                <a:rPr lang="en-US" sz="1600" dirty="0">
                  <a:latin typeface="Trebuchet MS" pitchFamily="34" charset="0"/>
                </a:rPr>
                <a:t>. </a:t>
              </a:r>
            </a:p>
            <a:p>
              <a:pPr defTabSz="3765639"/>
              <a:r>
                <a:rPr lang="en-US" sz="1000" dirty="0">
                  <a:latin typeface="Trebuchet MS" pitchFamily="34" charset="0"/>
                </a:rPr>
                <a:t> </a:t>
              </a:r>
            </a:p>
            <a:p>
              <a:pPr defTabSz="4389219"/>
              <a:r>
                <a:rPr lang="en-US" sz="1600" dirty="0">
                  <a:latin typeface="Trebuchet MS" pitchFamily="34" charset="0"/>
                </a:rPr>
                <a:t>We provide a series of online answer your poster production questions. To view our template tutorials, go online to </a:t>
              </a:r>
              <a:r>
                <a:rPr lang="en-US" sz="1600" b="1" dirty="0">
                  <a:solidFill>
                    <a:srgbClr val="FFC000"/>
                  </a:solidFill>
                  <a:latin typeface="Trebuchet MS" pitchFamily="34" charset="0"/>
                </a:rPr>
                <a:t>PosterPresentations.com</a:t>
              </a:r>
              <a:r>
                <a:rPr lang="en-US" sz="1600" b="1" dirty="0">
                  <a:solidFill>
                    <a:schemeClr val="bg1"/>
                  </a:solidFill>
                  <a:latin typeface="Trebuchet MS" pitchFamily="34" charset="0"/>
                </a:rPr>
                <a:t> </a:t>
              </a:r>
              <a:r>
                <a:rPr lang="en-US" sz="1600" dirty="0">
                  <a:solidFill>
                    <a:schemeClr val="bg1"/>
                  </a:solidFill>
                  <a:latin typeface="Trebuchet MS" pitchFamily="34" charset="0"/>
                </a:rPr>
                <a:t>and click on HELP DESK.</a:t>
              </a:r>
            </a:p>
            <a:p>
              <a:pPr defTabSz="4389219"/>
              <a:r>
                <a:rPr lang="en-US" sz="1000" dirty="0">
                  <a:latin typeface="Trebuchet MS" pitchFamily="34" charset="0"/>
                </a:rPr>
                <a:t> </a:t>
              </a:r>
            </a:p>
            <a:p>
              <a:pPr defTabSz="4389219"/>
              <a:r>
                <a:rPr lang="en-US" sz="1600" dirty="0">
                  <a:solidFill>
                    <a:schemeClr val="bg1"/>
                  </a:solidFill>
                  <a:latin typeface="Trebuchet MS" pitchFamily="34" charset="0"/>
                </a:rPr>
                <a:t>When</a:t>
              </a:r>
              <a:r>
                <a:rPr lang="en-US" sz="1600" baseline="0" dirty="0">
                  <a:solidFill>
                    <a:schemeClr val="bg1"/>
                  </a:solidFill>
                  <a:latin typeface="Trebuchet MS" pitchFamily="34" charset="0"/>
                </a:rPr>
                <a:t> you are ready to</a:t>
              </a:r>
              <a:r>
                <a:rPr lang="en-US" sz="1600" dirty="0">
                  <a:solidFill>
                    <a:schemeClr val="bg1"/>
                  </a:solidFill>
                  <a:latin typeface="Trebuchet MS" pitchFamily="34" charset="0"/>
                </a:rPr>
                <a:t> </a:t>
              </a:r>
              <a:r>
                <a:rPr lang="en-US" sz="1600" baseline="0" dirty="0">
                  <a:solidFill>
                    <a:schemeClr val="bg1"/>
                  </a:solidFill>
                  <a:latin typeface="Trebuchet MS" pitchFamily="34" charset="0"/>
                </a:rPr>
                <a:t> print your poster</a:t>
              </a:r>
              <a:r>
                <a:rPr lang="en-US" sz="1600" dirty="0">
                  <a:solidFill>
                    <a:schemeClr val="bg1"/>
                  </a:solidFill>
                  <a:latin typeface="Trebuchet MS" pitchFamily="34" charset="0"/>
                </a:rPr>
                <a:t>,</a:t>
              </a:r>
              <a:r>
                <a:rPr lang="en-US" sz="1600" baseline="0" dirty="0">
                  <a:solidFill>
                    <a:schemeClr val="bg1"/>
                  </a:solidFill>
                  <a:latin typeface="Trebuchet MS" pitchFamily="34" charset="0"/>
                </a:rPr>
                <a:t> go online to </a:t>
              </a:r>
              <a:r>
                <a:rPr lang="en-US" sz="1600" b="0" dirty="0">
                  <a:solidFill>
                    <a:schemeClr val="bg1"/>
                  </a:solidFill>
                  <a:latin typeface="Trebuchet MS" pitchFamily="34" charset="0"/>
                </a:rPr>
                <a:t>PosterPresentations.com</a:t>
              </a:r>
              <a:br>
                <a:rPr lang="en-US" sz="1600" dirty="0">
                  <a:solidFill>
                    <a:schemeClr val="bg1"/>
                  </a:solidFill>
                  <a:latin typeface="Trebuchet MS" pitchFamily="34" charset="0"/>
                </a:rPr>
              </a:br>
              <a:r>
                <a:rPr lang="en-US" sz="1000" dirty="0">
                  <a:solidFill>
                    <a:schemeClr val="bg1"/>
                  </a:solidFill>
                  <a:latin typeface="Trebuchet MS" pitchFamily="34" charset="0"/>
                </a:rPr>
                <a:t> </a:t>
              </a:r>
            </a:p>
            <a:p>
              <a:pPr algn="l" defTabSz="3765639"/>
              <a:r>
                <a:rPr lang="en-US" sz="1600" b="0" dirty="0">
                  <a:solidFill>
                    <a:schemeClr val="bg1"/>
                  </a:solidFill>
                  <a:latin typeface="Trebuchet MS" pitchFamily="34" charset="0"/>
                </a:rPr>
                <a:t>Need</a:t>
              </a:r>
              <a:r>
                <a:rPr lang="en-US" sz="1600" b="0" baseline="0" dirty="0">
                  <a:solidFill>
                    <a:schemeClr val="bg1"/>
                  </a:solidFill>
                  <a:latin typeface="Trebuchet MS" pitchFamily="34" charset="0"/>
                </a:rPr>
                <a:t> assistance? Call us at </a:t>
              </a:r>
              <a:r>
                <a:rPr lang="en-US" sz="1600" b="0" dirty="0">
                  <a:solidFill>
                    <a:srgbClr val="FFC000"/>
                  </a:solidFill>
                  <a:latin typeface="Trebuchet MS" pitchFamily="34" charset="0"/>
                </a:rPr>
                <a:t>1.510.649.3001</a:t>
              </a:r>
            </a:p>
            <a:p>
              <a:pPr algn="l" defTabSz="3765639"/>
              <a:endParaRPr lang="en-US" sz="1600" b="0" dirty="0">
                <a:solidFill>
                  <a:srgbClr val="FFC000"/>
                </a:solidFill>
                <a:latin typeface="Trebuchet MS" pitchFamily="34" charset="0"/>
              </a:endParaRPr>
            </a:p>
            <a:p>
              <a:pPr algn="l" defTabSz="3765639"/>
              <a:endParaRPr lang="en-US" sz="1600" b="0" dirty="0">
                <a:solidFill>
                  <a:srgbClr val="FFC000"/>
                </a:solidFill>
                <a:latin typeface="Trebuchet MS" pitchFamily="34" charset="0"/>
              </a:endParaRPr>
            </a:p>
            <a:p>
              <a:pPr algn="l" defTabSz="3765639"/>
              <a:r>
                <a:rPr lang="en-US" sz="1000" b="1" dirty="0">
                  <a:solidFill>
                    <a:srgbClr val="FFFF00"/>
                  </a:solidFill>
                  <a:latin typeface="Trebuchet MS" pitchFamily="34" charset="0"/>
                </a:rPr>
                <a:t> </a:t>
              </a:r>
              <a:endParaRPr lang="en-US" sz="1600" b="1" dirty="0">
                <a:solidFill>
                  <a:schemeClr val="bg1"/>
                </a:solidFill>
                <a:latin typeface="Trebuchet MS" pitchFamily="34" charset="0"/>
              </a:endParaRPr>
            </a:p>
            <a:p>
              <a:pPr algn="ctr"/>
              <a:r>
                <a:rPr lang="en-US" sz="2400" b="1" spc="600" dirty="0">
                  <a:solidFill>
                    <a:schemeClr val="bg1"/>
                  </a:solidFill>
                  <a:latin typeface="Trebuchet MS" pitchFamily="34" charset="0"/>
                </a:rPr>
                <a:t>QUICK START</a:t>
              </a:r>
            </a:p>
            <a:p>
              <a:pPr algn="ctr"/>
              <a:r>
                <a:rPr lang="en-US" sz="1000" b="1" baseline="0" dirty="0">
                  <a:solidFill>
                    <a:schemeClr val="bg1"/>
                  </a:solidFill>
                  <a:latin typeface="Trebuchet MS" pitchFamily="34" charset="0"/>
                </a:rPr>
                <a:t> </a:t>
              </a:r>
            </a:p>
            <a:p>
              <a:pPr algn="ctr"/>
              <a:r>
                <a:rPr lang="en-US" sz="1800" b="1" baseline="0" dirty="0">
                  <a:solidFill>
                    <a:srgbClr val="FFC000"/>
                  </a:solidFill>
                  <a:latin typeface="Trebuchet MS" pitchFamily="34" charset="0"/>
                </a:rPr>
                <a:t>Zoom in and out</a:t>
              </a:r>
            </a:p>
            <a:p>
              <a:pPr marL="1203325" indent="0" algn="l" defTabSz="850900"/>
              <a:r>
                <a:rPr lang="en-US" sz="1400"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Title, Authors, and Affiliations</a:t>
              </a:r>
            </a:p>
            <a:p>
              <a:pPr algn="l"/>
              <a:r>
                <a:rPr lang="en-US" sz="1400" b="0" baseline="0" dirty="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a:solidFill>
                    <a:schemeClr val="bg1">
                      <a:lumMod val="75000"/>
                    </a:schemeClr>
                  </a:solidFill>
                  <a:latin typeface="Trebuchet MS" pitchFamily="34" charset="0"/>
                </a:rPr>
                <a:t> </a:t>
              </a:r>
            </a:p>
            <a:p>
              <a:pPr algn="l"/>
              <a:r>
                <a:rPr lang="en-US" sz="1400" b="1" spc="300" baseline="0" dirty="0">
                  <a:solidFill>
                    <a:srgbClr val="FFC000"/>
                  </a:solidFill>
                  <a:latin typeface="Trebuchet MS" pitchFamily="34" charset="0"/>
                </a:rPr>
                <a:t>TIP</a:t>
              </a:r>
              <a:r>
                <a:rPr lang="en-US" sz="1400" b="1"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The font size of your title should be bigger than your name(s) and institution name(s).</a:t>
              </a:r>
            </a:p>
            <a:p>
              <a:pPr algn="l"/>
              <a:endParaRPr lang="en-US" sz="1600" b="1" baseline="0" dirty="0">
                <a:solidFill>
                  <a:schemeClr val="bg1"/>
                </a:solidFill>
                <a:latin typeface="Trebuchet MS" pitchFamily="34" charset="0"/>
              </a:endParaRPr>
            </a:p>
            <a:p>
              <a:pPr algn="l"/>
              <a:br>
                <a:rPr lang="en-US" sz="1600" b="1" baseline="0" dirty="0">
                  <a:solidFill>
                    <a:schemeClr val="bg1"/>
                  </a:solidFill>
                  <a:latin typeface="Trebuchet MS" pitchFamily="34" charset="0"/>
                </a:rPr>
              </a:br>
              <a:endParaRPr lang="en-US" sz="1600" b="1" dirty="0">
                <a:solidFill>
                  <a:schemeClr val="bg1"/>
                </a:solidFill>
                <a:latin typeface="Trebuchet MS" pitchFamily="34" charset="0"/>
              </a:endParaRPr>
            </a:p>
            <a:p>
              <a:pPr algn="ctr"/>
              <a:endParaRPr lang="en-US" sz="1600" b="1" dirty="0">
                <a:solidFill>
                  <a:srgbClr val="FFC000"/>
                </a:solidFill>
                <a:latin typeface="Trebuchet MS" pitchFamily="34" charset="0"/>
              </a:endParaRPr>
            </a:p>
            <a:p>
              <a:pPr algn="ctr"/>
              <a:endParaRPr lang="en-US" sz="1600" b="1" dirty="0">
                <a:solidFill>
                  <a:srgbClr val="FFC000"/>
                </a:solidFill>
                <a:latin typeface="Trebuchet MS" pitchFamily="34" charset="0"/>
              </a:endParaRPr>
            </a:p>
            <a:p>
              <a:pPr algn="ctr"/>
              <a:r>
                <a:rPr lang="en-US" sz="1800" b="1" dirty="0">
                  <a:solidFill>
                    <a:srgbClr val="FFC000"/>
                  </a:solidFill>
                  <a:latin typeface="Trebuchet MS" pitchFamily="34" charset="0"/>
                </a:rPr>
                <a:t>Adding Logos</a:t>
              </a:r>
              <a:r>
                <a:rPr lang="en-US" sz="1800" b="1" baseline="0" dirty="0">
                  <a:solidFill>
                    <a:srgbClr val="FFC000"/>
                  </a:solidFill>
                  <a:latin typeface="Trebuchet MS" pitchFamily="34" charset="0"/>
                </a:rPr>
                <a:t> / Seals</a:t>
              </a:r>
            </a:p>
            <a:p>
              <a:pPr algn="l"/>
              <a:r>
                <a:rPr lang="en-US" sz="14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a:solidFill>
                  <a:schemeClr val="bg1">
                    <a:lumMod val="75000"/>
                  </a:schemeClr>
                </a:solidFill>
                <a:latin typeface="Trebuchet MS" pitchFamily="34" charset="0"/>
              </a:endParaRPr>
            </a:p>
            <a:p>
              <a:pPr algn="l"/>
              <a:r>
                <a:rPr lang="en-US" sz="1400" b="1" spc="300" baseline="0" dirty="0">
                  <a:solidFill>
                    <a:srgbClr val="FFC000"/>
                  </a:solidFill>
                  <a:latin typeface="Trebuchet MS" pitchFamily="34" charset="0"/>
                </a:rPr>
                <a:t>TIP:</a:t>
              </a:r>
              <a:r>
                <a:rPr lang="en-US" sz="1400" b="1" spc="0"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See if your company’s logo is available on our free poster templates page.</a:t>
              </a:r>
            </a:p>
            <a:p>
              <a:pPr algn="l"/>
              <a:endParaRPr lang="en-US" sz="1400" b="0" baseline="0" dirty="0">
                <a:latin typeface="Trebuchet MS" pitchFamily="34" charset="0"/>
              </a:endParaRPr>
            </a:p>
            <a:p>
              <a:pPr algn="ctr"/>
              <a:r>
                <a:rPr lang="en-US" sz="1800" b="1" baseline="0" dirty="0">
                  <a:solidFill>
                    <a:srgbClr val="FFC000"/>
                  </a:solidFill>
                  <a:latin typeface="Trebuchet MS" pitchFamily="34" charset="0"/>
                </a:rPr>
                <a:t>Photographs / Graphics</a:t>
              </a:r>
            </a:p>
            <a:p>
              <a:pPr algn="l" defTabSz="977900"/>
              <a:r>
                <a:rPr lang="en-US" sz="14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a:solidFill>
                    <a:schemeClr val="bg1">
                      <a:lumMod val="75000"/>
                    </a:schemeClr>
                  </a:solidFill>
                  <a:latin typeface="Trebuchet MS" pitchFamily="34" charset="0"/>
                </a:rPr>
                <a:t>disproportionally.</a:t>
              </a:r>
            </a:p>
            <a:p>
              <a:pPr algn="l" defTabSz="977900"/>
              <a:endParaRPr lang="en-US" sz="1400" b="0" baseline="0" dirty="0">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r>
                <a:rPr lang="en-US" sz="1800" b="1" baseline="0" dirty="0">
                  <a:solidFill>
                    <a:srgbClr val="FFC000"/>
                  </a:solidFill>
                  <a:latin typeface="Trebuchet MS" pitchFamily="34" charset="0"/>
                </a:rPr>
                <a:t>Image Quality Check</a:t>
              </a:r>
            </a:p>
            <a:p>
              <a:pPr lvl="0" algn="l" defTabSz="977900"/>
              <a:r>
                <a:rPr lang="en-US" sz="1400" b="0" baseline="0" dirty="0">
                  <a:solidFill>
                    <a:schemeClr val="bg1">
                      <a:lumMod val="75000"/>
                    </a:schemeClr>
                  </a:solidFill>
                  <a:latin typeface="Trebuchet MS" pitchFamily="34" charset="0"/>
                </a:rPr>
                <a:t>Zoom in and look at your images at 100% magnification. If they look good they will print well. </a:t>
              </a:r>
              <a:endParaRPr lang="en-US" sz="1600" b="0" dirty="0">
                <a:latin typeface="Trebuchet MS" pitchFamily="34" charset="0"/>
              </a:endParaRPr>
            </a:p>
          </p:txBody>
        </p:sp>
        <p:cxnSp>
          <p:nvCxnSpPr>
            <p:cNvPr id="25" name="Straight Connector 24"/>
            <p:cNvCxnSpPr/>
            <p:nvPr userDrawn="1"/>
          </p:nvCxnSpPr>
          <p:spPr>
            <a:xfrm>
              <a:off x="-11220549" y="5663750"/>
              <a:ext cx="10999745"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26" name="Picture 25"/>
            <p:cNvPicPr>
              <a:picLocks noChangeAspect="1"/>
            </p:cNvPicPr>
            <p:nvPr userDrawn="1"/>
          </p:nvPicPr>
          <p:blipFill>
            <a:blip r:embed="rId3"/>
            <a:stretch>
              <a:fillRect/>
            </a:stretch>
          </p:blipFill>
          <p:spPr>
            <a:xfrm>
              <a:off x="-10736022" y="7070058"/>
              <a:ext cx="1597665" cy="1001614"/>
            </a:xfrm>
            <a:prstGeom prst="rect">
              <a:avLst/>
            </a:prstGeom>
          </p:spPr>
        </p:pic>
        <p:pic>
          <p:nvPicPr>
            <p:cNvPr id="42" name="Picture 41"/>
            <p:cNvPicPr>
              <a:picLocks noChangeAspect="1"/>
            </p:cNvPicPr>
            <p:nvPr userDrawn="1"/>
          </p:nvPicPr>
          <p:blipFill>
            <a:blip r:embed="rId4"/>
            <a:stretch>
              <a:fillRect/>
            </a:stretch>
          </p:blipFill>
          <p:spPr>
            <a:xfrm>
              <a:off x="-10736022" y="11080322"/>
              <a:ext cx="9986807" cy="877997"/>
            </a:xfrm>
            <a:prstGeom prst="rect">
              <a:avLst/>
            </a:prstGeom>
          </p:spPr>
        </p:pic>
        <p:grpSp>
          <p:nvGrpSpPr>
            <p:cNvPr id="43" name="Group 42"/>
            <p:cNvGrpSpPr/>
            <p:nvPr userDrawn="1"/>
          </p:nvGrpSpPr>
          <p:grpSpPr>
            <a:xfrm>
              <a:off x="-9844889" y="17817181"/>
              <a:ext cx="7631078" cy="1987425"/>
              <a:chOff x="-4516464" y="10195245"/>
              <a:chExt cx="3516822" cy="1095727"/>
            </a:xfrm>
          </p:grpSpPr>
          <p:grpSp>
            <p:nvGrpSpPr>
              <p:cNvPr id="49" name="Group 48"/>
              <p:cNvGrpSpPr/>
              <p:nvPr userDrawn="1"/>
            </p:nvGrpSpPr>
            <p:grpSpPr>
              <a:xfrm>
                <a:off x="-2783494" y="10195289"/>
                <a:ext cx="624373" cy="894736"/>
                <a:chOff x="-3958698" y="9877015"/>
                <a:chExt cx="779266" cy="1282147"/>
              </a:xfrm>
            </p:grpSpPr>
            <p:pic>
              <p:nvPicPr>
                <p:cNvPr id="55" name="Picture 54"/>
                <p:cNvPicPr>
                  <a:picLocks noChangeAspect="1"/>
                </p:cNvPicPr>
                <p:nvPr userDrawn="1"/>
              </p:nvPicPr>
              <p:blipFill>
                <a:blip r:embed="rId5"/>
                <a:stretch>
                  <a:fillRect/>
                </a:stretch>
              </p:blipFill>
              <p:spPr>
                <a:xfrm>
                  <a:off x="-3948160" y="9877015"/>
                  <a:ext cx="768728" cy="1090752"/>
                </a:xfrm>
                <a:prstGeom prst="rect">
                  <a:avLst/>
                </a:prstGeom>
              </p:spPr>
            </p:pic>
            <p:sp>
              <p:nvSpPr>
                <p:cNvPr id="56" name="TextBox 56"/>
                <p:cNvSpPr txBox="1"/>
                <p:nvPr userDrawn="1"/>
              </p:nvSpPr>
              <p:spPr>
                <a:xfrm>
                  <a:off x="-3958698" y="10916003"/>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b="1" dirty="0">
                      <a:solidFill>
                        <a:schemeClr val="tx1"/>
                      </a:solidFill>
                    </a:rPr>
                    <a:t>ORIGINAL</a:t>
                  </a:r>
                </a:p>
              </p:txBody>
            </p:sp>
          </p:grpSp>
          <p:grpSp>
            <p:nvGrpSpPr>
              <p:cNvPr id="50" name="Group 49"/>
              <p:cNvGrpSpPr/>
              <p:nvPr userDrawn="1"/>
            </p:nvGrpSpPr>
            <p:grpSpPr>
              <a:xfrm>
                <a:off x="-2033159" y="10195245"/>
                <a:ext cx="1033517" cy="907667"/>
                <a:chOff x="-2921738" y="10010570"/>
                <a:chExt cx="1420279" cy="1247337"/>
              </a:xfrm>
            </p:grpSpPr>
            <p:pic>
              <p:nvPicPr>
                <p:cNvPr id="53" name="Picture 52"/>
                <p:cNvPicPr>
                  <a:picLocks noChangeAspect="1"/>
                </p:cNvPicPr>
                <p:nvPr userDrawn="1"/>
              </p:nvPicPr>
              <p:blipFill>
                <a:blip r:embed="rId5"/>
                <a:stretch>
                  <a:fillRect/>
                </a:stretch>
              </p:blipFill>
              <p:spPr>
                <a:xfrm>
                  <a:off x="-2921738" y="10010570"/>
                  <a:ext cx="1420279" cy="1029695"/>
                </a:xfrm>
                <a:prstGeom prst="rect">
                  <a:avLst/>
                </a:prstGeom>
              </p:spPr>
            </p:pic>
            <p:sp>
              <p:nvSpPr>
                <p:cNvPr id="54" name="TextBox 54"/>
                <p:cNvSpPr txBox="1"/>
                <p:nvPr userDrawn="1"/>
              </p:nvSpPr>
              <p:spPr>
                <a:xfrm>
                  <a:off x="-2918992" y="10985853"/>
                  <a:ext cx="1417533" cy="272054"/>
                </a:xfrm>
                <a:prstGeom prst="rect">
                  <a:avLst/>
                </a:prstGeom>
                <a:solidFill>
                  <a:srgbClr val="FF0000"/>
                </a:solid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b="1" dirty="0">
                      <a:solidFill>
                        <a:schemeClr val="bg1"/>
                      </a:solidFill>
                    </a:rPr>
                    <a:t>DISTORTED</a:t>
                  </a:r>
                  <a:endParaRPr lang="en-US" sz="700" b="1" dirty="0">
                    <a:solidFill>
                      <a:schemeClr val="bg1"/>
                    </a:solidFill>
                  </a:endParaRPr>
                </a:p>
              </p:txBody>
            </p:sp>
          </p:grpSp>
          <p:pic>
            <p:nvPicPr>
              <p:cNvPr id="51" name="Picture 50"/>
              <p:cNvPicPr>
                <a:picLocks noChangeAspect="1"/>
              </p:cNvPicPr>
              <p:nvPr userDrawn="1"/>
            </p:nvPicPr>
            <p:blipFill>
              <a:blip r:embed="rId6"/>
              <a:stretch>
                <a:fillRect/>
              </a:stretch>
            </p:blipFill>
            <p:spPr>
              <a:xfrm>
                <a:off x="-4516464" y="10195268"/>
                <a:ext cx="1098742" cy="847761"/>
              </a:xfrm>
              <a:prstGeom prst="rect">
                <a:avLst/>
              </a:prstGeom>
            </p:spPr>
          </p:pic>
          <p:sp>
            <p:nvSpPr>
              <p:cNvPr id="52" name="TextBox 52"/>
              <p:cNvSpPr txBox="1"/>
              <p:nvPr userDrawn="1"/>
            </p:nvSpPr>
            <p:spPr>
              <a:xfrm>
                <a:off x="-4471893" y="11093004"/>
                <a:ext cx="1035685" cy="197968"/>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dirty="0">
                    <a:solidFill>
                      <a:schemeClr val="bg1"/>
                    </a:solidFill>
                  </a:rPr>
                  <a:t>Corner</a:t>
                </a:r>
                <a:r>
                  <a:rPr lang="en-US" sz="1400" baseline="0" dirty="0">
                    <a:solidFill>
                      <a:schemeClr val="bg1"/>
                    </a:solidFill>
                  </a:rPr>
                  <a:t> handles</a:t>
                </a:r>
                <a:endParaRPr lang="en-US" sz="1400" dirty="0">
                  <a:solidFill>
                    <a:schemeClr val="bg1"/>
                  </a:solidFill>
                </a:endParaRPr>
              </a:p>
            </p:txBody>
          </p:sp>
        </p:grpSp>
        <p:grpSp>
          <p:nvGrpSpPr>
            <p:cNvPr id="44" name="Group 43"/>
            <p:cNvGrpSpPr/>
            <p:nvPr userDrawn="1"/>
          </p:nvGrpSpPr>
          <p:grpSpPr>
            <a:xfrm>
              <a:off x="-9604625" y="22201807"/>
              <a:ext cx="7832477" cy="2027097"/>
              <a:chOff x="-4427461" y="12587745"/>
              <a:chExt cx="3609638" cy="1117601"/>
            </a:xfrm>
          </p:grpSpPr>
          <p:pic>
            <p:nvPicPr>
              <p:cNvPr id="45" name="Picture 44"/>
              <p:cNvPicPr/>
              <p:nvPr userDrawn="1"/>
            </p:nvPicPr>
            <p:blipFill>
              <a:blip r:embed="rId7"/>
              <a:stretch>
                <a:fillRect/>
              </a:stretch>
            </p:blipFill>
            <p:spPr>
              <a:xfrm>
                <a:off x="-4179101" y="12737786"/>
                <a:ext cx="1512652" cy="772700"/>
              </a:xfrm>
              <a:prstGeom prst="rect">
                <a:avLst/>
              </a:prstGeom>
            </p:spPr>
          </p:pic>
          <p:pic>
            <p:nvPicPr>
              <p:cNvPr id="46" name="Picture 45"/>
              <p:cNvPicPr/>
              <p:nvPr userDrawn="1"/>
            </p:nvPicPr>
            <p:blipFill>
              <a:blip r:embed="rId8"/>
              <a:stretch>
                <a:fillRect/>
              </a:stretch>
            </p:blipFill>
            <p:spPr>
              <a:xfrm>
                <a:off x="-2596264" y="12737785"/>
                <a:ext cx="1512652" cy="772700"/>
              </a:xfrm>
              <a:prstGeom prst="rect">
                <a:avLst/>
              </a:prstGeom>
            </p:spPr>
          </p:pic>
          <p:sp>
            <p:nvSpPr>
              <p:cNvPr id="47" name="TextBox 47"/>
              <p:cNvSpPr txBox="1"/>
              <p:nvPr userDrawn="1"/>
            </p:nvSpPr>
            <p:spPr>
              <a:xfrm rot="16200000">
                <a:off x="-4921252" y="13081536"/>
                <a:ext cx="1117601" cy="130020"/>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100" dirty="0">
                    <a:solidFill>
                      <a:srgbClr val="92D050"/>
                    </a:solidFill>
                  </a:rPr>
                  <a:t>Good</a:t>
                </a:r>
                <a:r>
                  <a:rPr lang="en-US" sz="1100" baseline="0" dirty="0">
                    <a:solidFill>
                      <a:srgbClr val="92D050"/>
                    </a:solidFill>
                  </a:rPr>
                  <a:t> </a:t>
                </a:r>
                <a:r>
                  <a:rPr lang="en-US" sz="1100" baseline="0" dirty="0">
                    <a:solidFill>
                      <a:schemeClr val="bg1"/>
                    </a:solidFill>
                  </a:rPr>
                  <a:t>printing quality</a:t>
                </a:r>
                <a:endParaRPr lang="en-US" sz="1100" dirty="0">
                  <a:solidFill>
                    <a:schemeClr val="bg1"/>
                  </a:solidFill>
                </a:endParaRPr>
              </a:p>
            </p:txBody>
          </p:sp>
          <p:sp>
            <p:nvSpPr>
              <p:cNvPr id="48" name="TextBox 48"/>
              <p:cNvSpPr txBox="1"/>
              <p:nvPr userDrawn="1"/>
            </p:nvSpPr>
            <p:spPr>
              <a:xfrm rot="16200000">
                <a:off x="-1447544" y="13075625"/>
                <a:ext cx="1117601" cy="141841"/>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dirty="0">
                    <a:solidFill>
                      <a:srgbClr val="FF0000"/>
                    </a:solidFill>
                  </a:rPr>
                  <a:t>Bad </a:t>
                </a:r>
                <a:r>
                  <a:rPr lang="en-US" sz="1200" dirty="0">
                    <a:solidFill>
                      <a:schemeClr val="bg1"/>
                    </a:solidFill>
                  </a:rPr>
                  <a:t>printing quality</a:t>
                </a:r>
              </a:p>
            </p:txBody>
          </p:sp>
        </p:grpSp>
      </p:grpSp>
      <p:grpSp>
        <p:nvGrpSpPr>
          <p:cNvPr id="57" name="Group 56"/>
          <p:cNvGrpSpPr>
            <a:grpSpLocks noChangeAspect="1"/>
          </p:cNvGrpSpPr>
          <p:nvPr userDrawn="1"/>
        </p:nvGrpSpPr>
        <p:grpSpPr>
          <a:xfrm>
            <a:off x="27709929" y="11216"/>
            <a:ext cx="6632760" cy="19191183"/>
            <a:chOff x="36782324" y="0"/>
            <a:chExt cx="11062139" cy="27432000"/>
          </a:xfrm>
        </p:grpSpPr>
        <p:sp>
          <p:nvSpPr>
            <p:cNvPr id="58" name="Rectangle 57"/>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r>
                <a:rPr lang="en-US" sz="2800" b="1" spc="600" dirty="0">
                  <a:solidFill>
                    <a:schemeClr val="bg1"/>
                  </a:solidFill>
                  <a:latin typeface="Trebuchet MS" pitchFamily="34" charset="0"/>
                </a:rPr>
                <a:t>QUICK START (cont.)</a:t>
              </a:r>
            </a:p>
            <a:p>
              <a:pPr algn="ctr"/>
              <a:endParaRPr lang="en-US" sz="2400" b="1"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r>
                <a:rPr lang="en-US" sz="14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Text</a:t>
              </a:r>
            </a:p>
            <a:p>
              <a:pPr marL="1730375" lvl="2" indent="0" algn="l" defTabSz="114300"/>
              <a:r>
                <a:rPr lang="en-US" sz="14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 </a:t>
              </a:r>
              <a:r>
                <a:rPr kumimoji="0" lang="en-US" sz="18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a:solidFill>
                  <a:schemeClr val="bg1">
                    <a:lumMod val="75000"/>
                  </a:schemeClr>
                </a:solidFill>
                <a:latin typeface="Trebuchet MS" pitchFamily="34" charset="0"/>
              </a:endParaRPr>
            </a:p>
            <a:p>
              <a:pPr marL="1518341" lvl="2"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Tables</a:t>
              </a:r>
            </a:p>
            <a:p>
              <a:pPr marL="971550" lvl="1" indent="0" algn="l" defTabSz="114300"/>
              <a:r>
                <a:rPr lang="en-US" sz="1400" b="0" baseline="0" dirty="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lumMod val="75000"/>
                  </a:prstClr>
                </a:solidFill>
                <a:effectLst/>
                <a:uLnTx/>
                <a:uFillTx/>
                <a:latin typeface="Trebuchet MS" pitchFamily="34" charset="0"/>
              </a:endParaRPr>
            </a:p>
          </p:txBody>
        </p:sp>
        <p:pic>
          <p:nvPicPr>
            <p:cNvPr id="59" name="Picture 58"/>
            <p:cNvPicPr/>
            <p:nvPr userDrawn="1"/>
          </p:nvPicPr>
          <p:blipFill>
            <a:blip r:embed="rId9"/>
            <a:stretch>
              <a:fillRect/>
            </a:stretch>
          </p:blipFill>
          <p:spPr>
            <a:xfrm>
              <a:off x="39540164" y="3399421"/>
              <a:ext cx="5586150" cy="1716939"/>
            </a:xfrm>
            <a:prstGeom prst="rect">
              <a:avLst/>
            </a:prstGeom>
          </p:spPr>
        </p:pic>
        <p:pic>
          <p:nvPicPr>
            <p:cNvPr id="60" name="Picture 59"/>
            <p:cNvPicPr>
              <a:picLocks noChangeAspect="1"/>
            </p:cNvPicPr>
            <p:nvPr userDrawn="1"/>
          </p:nvPicPr>
          <p:blipFill>
            <a:blip r:embed="rId10"/>
            <a:stretch>
              <a:fillRect/>
            </a:stretch>
          </p:blipFill>
          <p:spPr>
            <a:xfrm>
              <a:off x="37296876" y="7200202"/>
              <a:ext cx="2969584" cy="1140240"/>
            </a:xfrm>
            <a:prstGeom prst="rect">
              <a:avLst/>
            </a:prstGeom>
            <a:ln>
              <a:noFill/>
            </a:ln>
          </p:spPr>
        </p:pic>
        <p:pic>
          <p:nvPicPr>
            <p:cNvPr id="61" name="Picture 60"/>
            <p:cNvPicPr/>
            <p:nvPr userDrawn="1"/>
          </p:nvPicPr>
          <p:blipFill>
            <a:blip r:embed="rId11"/>
            <a:stretch>
              <a:fillRect/>
            </a:stretch>
          </p:blipFill>
          <p:spPr>
            <a:xfrm>
              <a:off x="37524683" y="10986709"/>
              <a:ext cx="1482265" cy="825421"/>
            </a:xfrm>
            <a:prstGeom prst="rect">
              <a:avLst/>
            </a:prstGeom>
          </p:spPr>
        </p:pic>
        <p:grpSp>
          <p:nvGrpSpPr>
            <p:cNvPr id="62" name="Group 61"/>
            <p:cNvGrpSpPr/>
            <p:nvPr userDrawn="1"/>
          </p:nvGrpSpPr>
          <p:grpSpPr>
            <a:xfrm>
              <a:off x="37163426" y="23152352"/>
              <a:ext cx="10354213" cy="1052915"/>
              <a:chOff x="31687960" y="29635357"/>
              <a:chExt cx="9771399" cy="1090622"/>
            </a:xfrm>
          </p:grpSpPr>
          <p:sp>
            <p:nvSpPr>
              <p:cNvPr id="64" name="Rounded Rectangle 63"/>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endParaRPr lang="en-US" dirty="0"/>
              </a:p>
            </p:txBody>
          </p:sp>
          <p:pic>
            <p:nvPicPr>
              <p:cNvPr id="65" name="Picture 64"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66" name="TextBox 66"/>
              <p:cNvSpPr txBox="1"/>
              <p:nvPr userDrawn="1"/>
            </p:nvSpPr>
            <p:spPr>
              <a:xfrm>
                <a:off x="32788169" y="29700257"/>
                <a:ext cx="8671190" cy="903879"/>
              </a:xfrm>
              <a:prstGeom prst="rect">
                <a:avLst/>
              </a:prstGeom>
              <a:noFill/>
              <a:ln>
                <a:noFill/>
              </a:ln>
            </p:spPr>
            <p:txBody>
              <a:bodyPr wrap="square"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Facebook page.</a:t>
                </a:r>
                <a:br>
                  <a:rPr lang="en-US" sz="1400" baseline="0" dirty="0">
                    <a:solidFill>
                      <a:schemeClr val="tx2"/>
                    </a:solidFill>
                    <a:latin typeface="Trebuchet MS" pitchFamily="34" charset="0"/>
                  </a:rPr>
                </a:br>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sp>
          <p:nvSpPr>
            <p:cNvPr id="63" name="TextBox 63"/>
            <p:cNvSpPr txBox="1"/>
            <p:nvPr userDrawn="1"/>
          </p:nvSpPr>
          <p:spPr>
            <a:xfrm>
              <a:off x="37163425" y="24536528"/>
              <a:ext cx="4118250" cy="2224346"/>
            </a:xfrm>
            <a:prstGeom prst="rect">
              <a:avLst/>
            </a:prstGeom>
            <a:noFill/>
          </p:spPr>
          <p:txBody>
            <a:bodyPr wrap="non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nSpc>
                  <a:spcPts val="2600"/>
                </a:lnSpc>
              </a:pPr>
              <a:r>
                <a:rPr lang="en-US" sz="1400" dirty="0">
                  <a:solidFill>
                    <a:schemeClr val="bg1"/>
                  </a:solidFill>
                  <a:latin typeface="Calibri" panose="020F0502020204030204" pitchFamily="34" charset="0"/>
                </a:rPr>
                <a:t>© 2013</a:t>
              </a:r>
              <a:r>
                <a:rPr lang="en-US" sz="1400" baseline="0" dirty="0">
                  <a:solidFill>
                    <a:schemeClr val="bg1"/>
                  </a:solidFill>
                  <a:latin typeface="Calibri" panose="020F0502020204030204" pitchFamily="34" charset="0"/>
                </a:rPr>
                <a:t> </a:t>
              </a:r>
              <a:r>
                <a:rPr lang="en-US" sz="1400" dirty="0">
                  <a:solidFill>
                    <a:schemeClr val="bg1"/>
                  </a:solidFill>
                  <a:latin typeface="Calibri" panose="020F0502020204030204" pitchFamily="34" charset="0"/>
                </a:rPr>
                <a:t>PosterPresentations.com</a:t>
              </a:r>
            </a:p>
            <a:p>
              <a:pPr>
                <a:lnSpc>
                  <a:spcPts val="2600"/>
                </a:lnSpc>
              </a:pPr>
              <a:r>
                <a:rPr lang="en-US" sz="1400" dirty="0">
                  <a:solidFill>
                    <a:schemeClr val="bg1"/>
                  </a:solidFill>
                  <a:latin typeface="Calibri" panose="020F0502020204030204" pitchFamily="34" charset="0"/>
                </a:rPr>
                <a:t>     2117 Fourth Street ,</a:t>
              </a:r>
              <a:r>
                <a:rPr lang="en-US" sz="1400" baseline="0" dirty="0">
                  <a:solidFill>
                    <a:schemeClr val="bg1"/>
                  </a:solidFill>
                  <a:latin typeface="Calibri" panose="020F0502020204030204" pitchFamily="34" charset="0"/>
                </a:rPr>
                <a:t> Unit C        </a:t>
              </a:r>
            </a:p>
            <a:p>
              <a:pPr>
                <a:lnSpc>
                  <a:spcPts val="2600"/>
                </a:lnSpc>
              </a:pPr>
              <a:r>
                <a:rPr lang="en-US" sz="1400" baseline="0" dirty="0">
                  <a:solidFill>
                    <a:schemeClr val="bg1"/>
                  </a:solidFill>
                  <a:latin typeface="Calibri" panose="020F0502020204030204" pitchFamily="34" charset="0"/>
                </a:rPr>
                <a:t>     Berkeley CA 94710</a:t>
              </a:r>
              <a:br>
                <a:rPr lang="en-US" sz="1400" baseline="0" dirty="0">
                  <a:solidFill>
                    <a:schemeClr val="bg1"/>
                  </a:solidFill>
                  <a:latin typeface="Calibri" panose="020F0502020204030204" pitchFamily="34" charset="0"/>
                </a:rPr>
              </a:br>
              <a:r>
                <a:rPr lang="en-US" sz="1400" baseline="0" dirty="0">
                  <a:solidFill>
                    <a:schemeClr val="bg1"/>
                  </a:solidFill>
                  <a:latin typeface="Calibri" panose="020F0502020204030204" pitchFamily="34" charset="0"/>
                </a:rPr>
                <a:t>    </a:t>
              </a:r>
              <a:r>
                <a:rPr lang="en-US" sz="1400" b="1" baseline="0" dirty="0">
                  <a:solidFill>
                    <a:srgbClr val="FFFF00"/>
                  </a:solidFill>
                  <a:latin typeface="Calibri" panose="020F0502020204030204" pitchFamily="34" charset="0"/>
                </a:rPr>
                <a:t>posterpresenter@gmail.com</a:t>
              </a:r>
              <a:endParaRPr lang="en-US" sz="1400" b="1" dirty="0">
                <a:solidFill>
                  <a:srgbClr val="FFFF00"/>
                </a:solidFill>
                <a:latin typeface="Calibri" panose="020F0502020204030204" pitchFamily="34" charset="0"/>
              </a:endParaRPr>
            </a:p>
          </p:txBody>
        </p:sp>
      </p:grpSp>
    </p:spTree>
  </p:cSld>
  <p:clrMap bg1="lt1" tx1="dk1" bg2="lt2" tx2="dk2" accent1="accent1" accent2="accent2" accent3="accent3" accent4="accent4" accent5="accent5" accent6="accent6" hlink="hlink" folHlink="folHlink"/>
  <p:sldLayoutIdLst>
    <p:sldLayoutId id="2147483658"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7432000" cy="280035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8" name="Rectangle 33"/>
          <p:cNvSpPr>
            <a:spLocks noChangeArrowheads="1"/>
          </p:cNvSpPr>
          <p:nvPr/>
        </p:nvSpPr>
        <p:spPr bwMode="auto">
          <a:xfrm>
            <a:off x="571500" y="3067050"/>
            <a:ext cx="6286500" cy="15601950"/>
          </a:xfrm>
          <a:prstGeom prst="roundRect">
            <a:avLst>
              <a:gd name="adj" fmla="val 5567"/>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803128"/>
            <a:ext cx="27432000" cy="889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888208" y="18763267"/>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a:solidFill>
                  <a:schemeClr val="bg1">
                    <a:lumMod val="75000"/>
                  </a:schemeClr>
                </a:solidFill>
                <a:latin typeface="Arial" charset="0"/>
              </a:rPr>
              <a:t>RESEARCH POSTER PRESENTATION DESIGN © 2012</a:t>
            </a: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16" name="Rectangle 33"/>
          <p:cNvSpPr>
            <a:spLocks noChangeArrowheads="1"/>
          </p:cNvSpPr>
          <p:nvPr/>
        </p:nvSpPr>
        <p:spPr bwMode="auto">
          <a:xfrm>
            <a:off x="7237908" y="3067050"/>
            <a:ext cx="12953008" cy="15601950"/>
          </a:xfrm>
          <a:prstGeom prst="roundRect">
            <a:avLst>
              <a:gd name="adj" fmla="val 2734"/>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7" name="Rectangle 33"/>
          <p:cNvSpPr>
            <a:spLocks noChangeArrowheads="1"/>
          </p:cNvSpPr>
          <p:nvPr userDrawn="1"/>
        </p:nvSpPr>
        <p:spPr bwMode="auto">
          <a:xfrm>
            <a:off x="20570825" y="3067050"/>
            <a:ext cx="6286500" cy="15601950"/>
          </a:xfrm>
          <a:prstGeom prst="roundRect">
            <a:avLst>
              <a:gd name="adj" fmla="val 5567"/>
            </a:avLst>
          </a:prstGeom>
          <a:gradFill>
            <a:gsLst>
              <a:gs pos="0">
                <a:schemeClr val="accent1">
                  <a:tint val="66000"/>
                  <a:satMod val="160000"/>
                </a:schemeClr>
              </a:gs>
              <a:gs pos="0">
                <a:srgbClr val="CDD2DE"/>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grpSp>
        <p:nvGrpSpPr>
          <p:cNvPr id="22" name="Group 21"/>
          <p:cNvGrpSpPr>
            <a:grpSpLocks noChangeAspect="1"/>
          </p:cNvGrpSpPr>
          <p:nvPr userDrawn="1"/>
        </p:nvGrpSpPr>
        <p:grpSpPr>
          <a:xfrm>
            <a:off x="-6886463" y="2"/>
            <a:ext cx="6608534" cy="19202398"/>
            <a:chOff x="-11220549" y="-1"/>
            <a:chExt cx="11014225" cy="27432000"/>
          </a:xfrm>
        </p:grpSpPr>
        <p:sp>
          <p:nvSpPr>
            <p:cNvPr id="29" name="Rectangle 28"/>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a:solidFill>
                    <a:srgbClr val="FF0000"/>
                  </a:solidFill>
                  <a:latin typeface="Trebuchet MS" pitchFamily="34" charset="0"/>
                </a:rPr>
                <a:t>(—THIS SIDEBAR DOES NOT PRINT—)</a:t>
              </a:r>
              <a:endParaRPr lang="en-US" sz="1800" b="1" spc="600" dirty="0">
                <a:solidFill>
                  <a:schemeClr val="bg1"/>
                </a:solidFill>
                <a:latin typeface="Trebuchet MS" pitchFamily="34" charset="0"/>
              </a:endParaRPr>
            </a:p>
            <a:p>
              <a:pPr algn="ctr"/>
              <a:r>
                <a:rPr lang="en-US" sz="2400" b="1" spc="600" dirty="0">
                  <a:solidFill>
                    <a:schemeClr val="bg1"/>
                  </a:solidFill>
                  <a:latin typeface="Trebuchet MS" pitchFamily="34" charset="0"/>
                </a:rPr>
                <a:t>DESIGN</a:t>
              </a:r>
              <a:r>
                <a:rPr lang="en-US" sz="2400" b="1" spc="600" baseline="0" dirty="0">
                  <a:solidFill>
                    <a:schemeClr val="bg1"/>
                  </a:solidFill>
                  <a:latin typeface="Trebuchet MS" pitchFamily="34" charset="0"/>
                </a:rPr>
                <a:t> </a:t>
              </a:r>
              <a:r>
                <a:rPr lang="en-US" sz="2400" b="1" spc="600" dirty="0">
                  <a:solidFill>
                    <a:schemeClr val="bg1"/>
                  </a:solidFill>
                  <a:latin typeface="Trebuchet MS" pitchFamily="34" charset="0"/>
                </a:rPr>
                <a:t>GUIDE</a:t>
              </a:r>
            </a:p>
            <a:p>
              <a:pPr algn="ctr"/>
              <a:r>
                <a:rPr lang="en-US" sz="1000" b="1" dirty="0">
                  <a:latin typeface="Trebuchet MS" pitchFamily="34" charset="0"/>
                </a:rPr>
                <a:t> </a:t>
              </a:r>
            </a:p>
            <a:p>
              <a:pPr defTabSz="3765639"/>
              <a:r>
                <a:rPr lang="en-US" sz="1600" i="0" dirty="0">
                  <a:latin typeface="Trebuchet MS" pitchFamily="34" charset="0"/>
                </a:rPr>
                <a:t>This PowerPoint</a:t>
              </a:r>
              <a:r>
                <a:rPr lang="en-US" sz="1600" i="0" baseline="0" dirty="0">
                  <a:latin typeface="Trebuchet MS" pitchFamily="34" charset="0"/>
                </a:rPr>
                <a:t> </a:t>
              </a:r>
              <a:r>
                <a:rPr lang="en-US" sz="1600" i="0" dirty="0">
                  <a:latin typeface="Trebuchet MS" pitchFamily="34" charset="0"/>
                </a:rPr>
                <a:t>2007 template produces</a:t>
              </a:r>
              <a:r>
                <a:rPr lang="en-US" sz="1600" i="0" baseline="0" dirty="0">
                  <a:latin typeface="Trebuchet MS" pitchFamily="34" charset="0"/>
                </a:rPr>
                <a:t> </a:t>
              </a:r>
              <a:r>
                <a:rPr lang="en-US" sz="1600" i="0" dirty="0">
                  <a:latin typeface="Trebuchet MS" pitchFamily="34" charset="0"/>
                </a:rPr>
                <a:t>a 42”x60” presentation poster. </a:t>
              </a:r>
              <a:r>
                <a:rPr lang="en-US" sz="1600" dirty="0">
                  <a:latin typeface="Trebuchet MS" pitchFamily="34" charset="0"/>
                </a:rPr>
                <a:t>You</a:t>
              </a:r>
              <a:r>
                <a:rPr lang="en-US" sz="1600" baseline="0" dirty="0">
                  <a:latin typeface="Trebuchet MS" pitchFamily="34" charset="0"/>
                </a:rPr>
                <a:t> can u</a:t>
              </a:r>
              <a:r>
                <a:rPr lang="en-US" sz="1600" dirty="0">
                  <a:latin typeface="Trebuchet MS" pitchFamily="34" charset="0"/>
                </a:rPr>
                <a:t>se</a:t>
              </a:r>
              <a:r>
                <a:rPr lang="en-US" sz="1600" baseline="0" dirty="0">
                  <a:latin typeface="Trebuchet MS" pitchFamily="34" charset="0"/>
                </a:rPr>
                <a:t> it to create your research poster and </a:t>
              </a:r>
              <a:r>
                <a:rPr lang="en-US" sz="1600" dirty="0">
                  <a:latin typeface="Trebuchet MS" pitchFamily="34" charset="0"/>
                </a:rPr>
                <a:t>save valuable time placing titles, subtitles,</a:t>
              </a:r>
              <a:r>
                <a:rPr lang="en-US" sz="1600" baseline="0" dirty="0">
                  <a:latin typeface="Trebuchet MS" pitchFamily="34" charset="0"/>
                </a:rPr>
                <a:t> text, and graphics</a:t>
              </a:r>
              <a:r>
                <a:rPr lang="en-US" sz="1600" dirty="0">
                  <a:latin typeface="Trebuchet MS" pitchFamily="34" charset="0"/>
                </a:rPr>
                <a:t>. </a:t>
              </a:r>
            </a:p>
            <a:p>
              <a:pPr defTabSz="3765639"/>
              <a:r>
                <a:rPr lang="en-US" sz="1000" dirty="0">
                  <a:latin typeface="Trebuchet MS" pitchFamily="34" charset="0"/>
                </a:rPr>
                <a:t> </a:t>
              </a:r>
            </a:p>
            <a:p>
              <a:pPr defTabSz="4389219"/>
              <a:r>
                <a:rPr lang="en-US" sz="1600" dirty="0">
                  <a:latin typeface="Trebuchet MS" pitchFamily="34" charset="0"/>
                </a:rPr>
                <a:t>We provide a series of online answer your poster production questions. To view our template tutorials, go online to </a:t>
              </a:r>
              <a:r>
                <a:rPr lang="en-US" sz="1600" b="1" dirty="0">
                  <a:solidFill>
                    <a:srgbClr val="FFC000"/>
                  </a:solidFill>
                  <a:latin typeface="Trebuchet MS" pitchFamily="34" charset="0"/>
                </a:rPr>
                <a:t>PosterPresentations.com</a:t>
              </a:r>
              <a:r>
                <a:rPr lang="en-US" sz="1600" b="1" dirty="0">
                  <a:solidFill>
                    <a:schemeClr val="bg1"/>
                  </a:solidFill>
                  <a:latin typeface="Trebuchet MS" pitchFamily="34" charset="0"/>
                </a:rPr>
                <a:t> </a:t>
              </a:r>
              <a:r>
                <a:rPr lang="en-US" sz="1600" dirty="0">
                  <a:solidFill>
                    <a:schemeClr val="bg1"/>
                  </a:solidFill>
                  <a:latin typeface="Trebuchet MS" pitchFamily="34" charset="0"/>
                </a:rPr>
                <a:t>and click on HELP DESK.</a:t>
              </a:r>
            </a:p>
            <a:p>
              <a:pPr defTabSz="4389219"/>
              <a:r>
                <a:rPr lang="en-US" sz="1000" dirty="0">
                  <a:latin typeface="Trebuchet MS" pitchFamily="34" charset="0"/>
                </a:rPr>
                <a:t> </a:t>
              </a:r>
            </a:p>
            <a:p>
              <a:pPr defTabSz="4389219"/>
              <a:r>
                <a:rPr lang="en-US" sz="1600" dirty="0">
                  <a:solidFill>
                    <a:schemeClr val="bg1"/>
                  </a:solidFill>
                  <a:latin typeface="Trebuchet MS" pitchFamily="34" charset="0"/>
                </a:rPr>
                <a:t>When</a:t>
              </a:r>
              <a:r>
                <a:rPr lang="en-US" sz="1600" baseline="0" dirty="0">
                  <a:solidFill>
                    <a:schemeClr val="bg1"/>
                  </a:solidFill>
                  <a:latin typeface="Trebuchet MS" pitchFamily="34" charset="0"/>
                </a:rPr>
                <a:t> you are ready to</a:t>
              </a:r>
              <a:r>
                <a:rPr lang="en-US" sz="1600" dirty="0">
                  <a:solidFill>
                    <a:schemeClr val="bg1"/>
                  </a:solidFill>
                  <a:latin typeface="Trebuchet MS" pitchFamily="34" charset="0"/>
                </a:rPr>
                <a:t> </a:t>
              </a:r>
              <a:r>
                <a:rPr lang="en-US" sz="1600" baseline="0" dirty="0">
                  <a:solidFill>
                    <a:schemeClr val="bg1"/>
                  </a:solidFill>
                  <a:latin typeface="Trebuchet MS" pitchFamily="34" charset="0"/>
                </a:rPr>
                <a:t> print your poster</a:t>
              </a:r>
              <a:r>
                <a:rPr lang="en-US" sz="1600" dirty="0">
                  <a:solidFill>
                    <a:schemeClr val="bg1"/>
                  </a:solidFill>
                  <a:latin typeface="Trebuchet MS" pitchFamily="34" charset="0"/>
                </a:rPr>
                <a:t>,</a:t>
              </a:r>
              <a:r>
                <a:rPr lang="en-US" sz="1600" baseline="0" dirty="0">
                  <a:solidFill>
                    <a:schemeClr val="bg1"/>
                  </a:solidFill>
                  <a:latin typeface="Trebuchet MS" pitchFamily="34" charset="0"/>
                </a:rPr>
                <a:t> go online to </a:t>
              </a:r>
              <a:r>
                <a:rPr lang="en-US" sz="1600" b="0" dirty="0">
                  <a:solidFill>
                    <a:schemeClr val="bg1"/>
                  </a:solidFill>
                  <a:latin typeface="Trebuchet MS" pitchFamily="34" charset="0"/>
                </a:rPr>
                <a:t>PosterPresentations.com</a:t>
              </a:r>
              <a:br>
                <a:rPr lang="en-US" sz="1600" dirty="0">
                  <a:solidFill>
                    <a:schemeClr val="bg1"/>
                  </a:solidFill>
                  <a:latin typeface="Trebuchet MS" pitchFamily="34" charset="0"/>
                </a:rPr>
              </a:br>
              <a:r>
                <a:rPr lang="en-US" sz="1000" dirty="0">
                  <a:solidFill>
                    <a:schemeClr val="bg1"/>
                  </a:solidFill>
                  <a:latin typeface="Trebuchet MS" pitchFamily="34" charset="0"/>
                </a:rPr>
                <a:t> </a:t>
              </a:r>
            </a:p>
            <a:p>
              <a:pPr algn="l" defTabSz="3765639"/>
              <a:r>
                <a:rPr lang="en-US" sz="1600" b="0" dirty="0">
                  <a:solidFill>
                    <a:schemeClr val="bg1"/>
                  </a:solidFill>
                  <a:latin typeface="Trebuchet MS" pitchFamily="34" charset="0"/>
                </a:rPr>
                <a:t>Need</a:t>
              </a:r>
              <a:r>
                <a:rPr lang="en-US" sz="1600" b="0" baseline="0" dirty="0">
                  <a:solidFill>
                    <a:schemeClr val="bg1"/>
                  </a:solidFill>
                  <a:latin typeface="Trebuchet MS" pitchFamily="34" charset="0"/>
                </a:rPr>
                <a:t> assistance? Call us at </a:t>
              </a:r>
              <a:r>
                <a:rPr lang="en-US" sz="1600" b="0" dirty="0">
                  <a:solidFill>
                    <a:srgbClr val="FFC000"/>
                  </a:solidFill>
                  <a:latin typeface="Trebuchet MS" pitchFamily="34" charset="0"/>
                </a:rPr>
                <a:t>1.510.649.3001</a:t>
              </a:r>
            </a:p>
            <a:p>
              <a:pPr algn="l" defTabSz="3765639"/>
              <a:endParaRPr lang="en-US" sz="1600" b="0" dirty="0">
                <a:solidFill>
                  <a:srgbClr val="FFC000"/>
                </a:solidFill>
                <a:latin typeface="Trebuchet MS" pitchFamily="34" charset="0"/>
              </a:endParaRPr>
            </a:p>
            <a:p>
              <a:pPr algn="l" defTabSz="3765639"/>
              <a:endParaRPr lang="en-US" sz="1600" b="0" dirty="0">
                <a:solidFill>
                  <a:srgbClr val="FFC000"/>
                </a:solidFill>
                <a:latin typeface="Trebuchet MS" pitchFamily="34" charset="0"/>
              </a:endParaRPr>
            </a:p>
            <a:p>
              <a:pPr algn="l" defTabSz="3765639"/>
              <a:r>
                <a:rPr lang="en-US" sz="1000" b="1" dirty="0">
                  <a:solidFill>
                    <a:srgbClr val="FFFF00"/>
                  </a:solidFill>
                  <a:latin typeface="Trebuchet MS" pitchFamily="34" charset="0"/>
                </a:rPr>
                <a:t> </a:t>
              </a:r>
              <a:endParaRPr lang="en-US" sz="1600" b="1" dirty="0">
                <a:solidFill>
                  <a:schemeClr val="bg1"/>
                </a:solidFill>
                <a:latin typeface="Trebuchet MS" pitchFamily="34" charset="0"/>
              </a:endParaRPr>
            </a:p>
            <a:p>
              <a:pPr algn="ctr"/>
              <a:r>
                <a:rPr lang="en-US" sz="2400" b="1" spc="600" dirty="0">
                  <a:solidFill>
                    <a:schemeClr val="bg1"/>
                  </a:solidFill>
                  <a:latin typeface="Trebuchet MS" pitchFamily="34" charset="0"/>
                </a:rPr>
                <a:t>QUICK START</a:t>
              </a:r>
            </a:p>
            <a:p>
              <a:pPr algn="ctr"/>
              <a:r>
                <a:rPr lang="en-US" sz="1000" b="1" baseline="0" dirty="0">
                  <a:solidFill>
                    <a:schemeClr val="bg1"/>
                  </a:solidFill>
                  <a:latin typeface="Trebuchet MS" pitchFamily="34" charset="0"/>
                </a:rPr>
                <a:t> </a:t>
              </a:r>
            </a:p>
            <a:p>
              <a:pPr algn="ctr"/>
              <a:r>
                <a:rPr lang="en-US" sz="1800" b="1" baseline="0" dirty="0">
                  <a:solidFill>
                    <a:srgbClr val="FFC000"/>
                  </a:solidFill>
                  <a:latin typeface="Trebuchet MS" pitchFamily="34" charset="0"/>
                </a:rPr>
                <a:t>Zoom in and out</a:t>
              </a:r>
            </a:p>
            <a:p>
              <a:pPr marL="1203325" indent="0" algn="l" defTabSz="850900"/>
              <a:r>
                <a:rPr lang="en-US" sz="1400" b="0" baseline="0" dirty="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Title, Authors, and Affiliations</a:t>
              </a:r>
            </a:p>
            <a:p>
              <a:pPr algn="l"/>
              <a:r>
                <a:rPr lang="en-US" sz="1400" b="0" baseline="0" dirty="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a:solidFill>
                    <a:schemeClr val="bg1">
                      <a:lumMod val="75000"/>
                    </a:schemeClr>
                  </a:solidFill>
                  <a:latin typeface="Trebuchet MS" pitchFamily="34" charset="0"/>
                </a:rPr>
                <a:t> </a:t>
              </a:r>
            </a:p>
            <a:p>
              <a:pPr algn="l"/>
              <a:r>
                <a:rPr lang="en-US" sz="1400" b="1" spc="300" baseline="0" dirty="0">
                  <a:solidFill>
                    <a:srgbClr val="FFC000"/>
                  </a:solidFill>
                  <a:latin typeface="Trebuchet MS" pitchFamily="34" charset="0"/>
                </a:rPr>
                <a:t>TIP</a:t>
              </a:r>
              <a:r>
                <a:rPr lang="en-US" sz="1400" b="1"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The font size of your title should be bigger than your name(s) and institution name(s).</a:t>
              </a:r>
            </a:p>
            <a:p>
              <a:pPr algn="l"/>
              <a:endParaRPr lang="en-US" sz="1600" b="1" baseline="0" dirty="0">
                <a:solidFill>
                  <a:schemeClr val="bg1"/>
                </a:solidFill>
                <a:latin typeface="Trebuchet MS" pitchFamily="34" charset="0"/>
              </a:endParaRPr>
            </a:p>
            <a:p>
              <a:pPr algn="l"/>
              <a:br>
                <a:rPr lang="en-US" sz="1600" b="1" baseline="0" dirty="0">
                  <a:solidFill>
                    <a:schemeClr val="bg1"/>
                  </a:solidFill>
                  <a:latin typeface="Trebuchet MS" pitchFamily="34" charset="0"/>
                </a:rPr>
              </a:br>
              <a:endParaRPr lang="en-US" sz="1600" b="1" dirty="0">
                <a:solidFill>
                  <a:schemeClr val="bg1"/>
                </a:solidFill>
                <a:latin typeface="Trebuchet MS" pitchFamily="34" charset="0"/>
              </a:endParaRPr>
            </a:p>
            <a:p>
              <a:pPr algn="ctr"/>
              <a:endParaRPr lang="en-US" sz="1600" b="1" dirty="0">
                <a:solidFill>
                  <a:srgbClr val="FFC000"/>
                </a:solidFill>
                <a:latin typeface="Trebuchet MS" pitchFamily="34" charset="0"/>
              </a:endParaRPr>
            </a:p>
            <a:p>
              <a:pPr algn="ctr"/>
              <a:endParaRPr lang="en-US" sz="1600" b="1" dirty="0">
                <a:solidFill>
                  <a:srgbClr val="FFC000"/>
                </a:solidFill>
                <a:latin typeface="Trebuchet MS" pitchFamily="34" charset="0"/>
              </a:endParaRPr>
            </a:p>
            <a:p>
              <a:pPr algn="ctr"/>
              <a:r>
                <a:rPr lang="en-US" sz="1800" b="1" dirty="0">
                  <a:solidFill>
                    <a:srgbClr val="FFC000"/>
                  </a:solidFill>
                  <a:latin typeface="Trebuchet MS" pitchFamily="34" charset="0"/>
                </a:rPr>
                <a:t>Adding Logos</a:t>
              </a:r>
              <a:r>
                <a:rPr lang="en-US" sz="1800" b="1" baseline="0" dirty="0">
                  <a:solidFill>
                    <a:srgbClr val="FFC000"/>
                  </a:solidFill>
                  <a:latin typeface="Trebuchet MS" pitchFamily="34" charset="0"/>
                </a:rPr>
                <a:t> / Seals</a:t>
              </a:r>
            </a:p>
            <a:p>
              <a:pPr algn="l"/>
              <a:r>
                <a:rPr lang="en-US" sz="1400" b="0" baseline="0" dirty="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a:solidFill>
                  <a:schemeClr val="bg1">
                    <a:lumMod val="75000"/>
                  </a:schemeClr>
                </a:solidFill>
                <a:latin typeface="Trebuchet MS" pitchFamily="34" charset="0"/>
              </a:endParaRPr>
            </a:p>
            <a:p>
              <a:pPr algn="l"/>
              <a:r>
                <a:rPr lang="en-US" sz="1400" b="1" spc="300" baseline="0" dirty="0">
                  <a:solidFill>
                    <a:srgbClr val="FFC000"/>
                  </a:solidFill>
                  <a:latin typeface="Trebuchet MS" pitchFamily="34" charset="0"/>
                </a:rPr>
                <a:t>TIP:</a:t>
              </a:r>
              <a:r>
                <a:rPr lang="en-US" sz="1400" b="1" spc="0" baseline="0" dirty="0">
                  <a:solidFill>
                    <a:srgbClr val="FFC000"/>
                  </a:solidFill>
                  <a:latin typeface="Trebuchet MS" pitchFamily="34" charset="0"/>
                </a:rPr>
                <a:t> </a:t>
              </a:r>
              <a:r>
                <a:rPr lang="en-US" sz="1400" b="0" baseline="0" dirty="0">
                  <a:solidFill>
                    <a:schemeClr val="bg1">
                      <a:lumMod val="75000"/>
                    </a:schemeClr>
                  </a:solidFill>
                  <a:latin typeface="Trebuchet MS" pitchFamily="34" charset="0"/>
                </a:rPr>
                <a:t>See if your company’s logo is available on our free poster templates page.</a:t>
              </a:r>
            </a:p>
            <a:p>
              <a:pPr algn="l"/>
              <a:endParaRPr lang="en-US" sz="1400" b="0" baseline="0" dirty="0">
                <a:latin typeface="Trebuchet MS" pitchFamily="34" charset="0"/>
              </a:endParaRPr>
            </a:p>
            <a:p>
              <a:pPr algn="ctr"/>
              <a:r>
                <a:rPr lang="en-US" sz="1800" b="1" baseline="0" dirty="0">
                  <a:solidFill>
                    <a:srgbClr val="FFC000"/>
                  </a:solidFill>
                  <a:latin typeface="Trebuchet MS" pitchFamily="34" charset="0"/>
                </a:rPr>
                <a:t>Photographs / Graphics</a:t>
              </a:r>
            </a:p>
            <a:p>
              <a:pPr algn="l" defTabSz="977900"/>
              <a:r>
                <a:rPr lang="en-US" sz="1400" b="0" baseline="0" dirty="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a:solidFill>
                    <a:schemeClr val="bg1">
                      <a:lumMod val="75000"/>
                    </a:schemeClr>
                  </a:solidFill>
                  <a:latin typeface="Trebuchet MS" pitchFamily="34" charset="0"/>
                </a:rPr>
                <a:t>disproportionally.</a:t>
              </a:r>
            </a:p>
            <a:p>
              <a:pPr algn="l" defTabSz="977900"/>
              <a:endParaRPr lang="en-US" sz="1400" b="0" baseline="0" dirty="0">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endParaRPr lang="en-US" sz="1600" b="1" baseline="0" dirty="0">
                <a:solidFill>
                  <a:srgbClr val="FFC000"/>
                </a:solidFill>
                <a:latin typeface="Trebuchet MS" pitchFamily="34" charset="0"/>
              </a:endParaRPr>
            </a:p>
            <a:p>
              <a:pPr algn="ctr"/>
              <a:r>
                <a:rPr lang="en-US" sz="1800" b="1" baseline="0" dirty="0">
                  <a:solidFill>
                    <a:srgbClr val="FFC000"/>
                  </a:solidFill>
                  <a:latin typeface="Trebuchet MS" pitchFamily="34" charset="0"/>
                </a:rPr>
                <a:t>Image Quality Check</a:t>
              </a:r>
            </a:p>
            <a:p>
              <a:pPr lvl="0" algn="l" defTabSz="977900"/>
              <a:r>
                <a:rPr lang="en-US" sz="1400" b="0" baseline="0" dirty="0">
                  <a:solidFill>
                    <a:schemeClr val="bg1">
                      <a:lumMod val="75000"/>
                    </a:schemeClr>
                  </a:solidFill>
                  <a:latin typeface="Trebuchet MS" pitchFamily="34" charset="0"/>
                </a:rPr>
                <a:t>Zoom in and look at your images at 100% magnification. If they look good they will print well. </a:t>
              </a:r>
              <a:endParaRPr lang="en-US" sz="1600" b="0" dirty="0">
                <a:latin typeface="Trebuchet MS" pitchFamily="34" charset="0"/>
              </a:endParaRPr>
            </a:p>
          </p:txBody>
        </p:sp>
        <p:cxnSp>
          <p:nvCxnSpPr>
            <p:cNvPr id="31" name="Straight Connector 30"/>
            <p:cNvCxnSpPr/>
            <p:nvPr userDrawn="1"/>
          </p:nvCxnSpPr>
          <p:spPr>
            <a:xfrm>
              <a:off x="-11220549" y="5663750"/>
              <a:ext cx="10999745"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2" name="Picture 31"/>
            <p:cNvPicPr>
              <a:picLocks noChangeAspect="1"/>
            </p:cNvPicPr>
            <p:nvPr userDrawn="1"/>
          </p:nvPicPr>
          <p:blipFill>
            <a:blip r:embed="rId3"/>
            <a:stretch>
              <a:fillRect/>
            </a:stretch>
          </p:blipFill>
          <p:spPr>
            <a:xfrm>
              <a:off x="-10736022" y="7070058"/>
              <a:ext cx="1597665" cy="1001614"/>
            </a:xfrm>
            <a:prstGeom prst="rect">
              <a:avLst/>
            </a:prstGeom>
          </p:spPr>
        </p:pic>
        <p:pic>
          <p:nvPicPr>
            <p:cNvPr id="33" name="Picture 32"/>
            <p:cNvPicPr>
              <a:picLocks noChangeAspect="1"/>
            </p:cNvPicPr>
            <p:nvPr userDrawn="1"/>
          </p:nvPicPr>
          <p:blipFill>
            <a:blip r:embed="rId4"/>
            <a:stretch>
              <a:fillRect/>
            </a:stretch>
          </p:blipFill>
          <p:spPr>
            <a:xfrm>
              <a:off x="-10736022" y="11080322"/>
              <a:ext cx="9986807" cy="877997"/>
            </a:xfrm>
            <a:prstGeom prst="rect">
              <a:avLst/>
            </a:prstGeom>
          </p:spPr>
        </p:pic>
        <p:grpSp>
          <p:nvGrpSpPr>
            <p:cNvPr id="42" name="Group 41"/>
            <p:cNvGrpSpPr/>
            <p:nvPr userDrawn="1"/>
          </p:nvGrpSpPr>
          <p:grpSpPr>
            <a:xfrm>
              <a:off x="-9844889" y="17817181"/>
              <a:ext cx="7631078" cy="1987425"/>
              <a:chOff x="-4516464" y="10195245"/>
              <a:chExt cx="3516822" cy="1095727"/>
            </a:xfrm>
          </p:grpSpPr>
          <p:grpSp>
            <p:nvGrpSpPr>
              <p:cNvPr id="48" name="Group 47"/>
              <p:cNvGrpSpPr/>
              <p:nvPr userDrawn="1"/>
            </p:nvGrpSpPr>
            <p:grpSpPr>
              <a:xfrm>
                <a:off x="-2783494" y="10195289"/>
                <a:ext cx="624373" cy="894736"/>
                <a:chOff x="-3958698" y="9877015"/>
                <a:chExt cx="779266" cy="1282147"/>
              </a:xfrm>
            </p:grpSpPr>
            <p:pic>
              <p:nvPicPr>
                <p:cNvPr id="54" name="Picture 53"/>
                <p:cNvPicPr>
                  <a:picLocks noChangeAspect="1"/>
                </p:cNvPicPr>
                <p:nvPr userDrawn="1"/>
              </p:nvPicPr>
              <p:blipFill>
                <a:blip r:embed="rId5"/>
                <a:stretch>
                  <a:fillRect/>
                </a:stretch>
              </p:blipFill>
              <p:spPr>
                <a:xfrm>
                  <a:off x="-3948160" y="9877015"/>
                  <a:ext cx="768728" cy="1090752"/>
                </a:xfrm>
                <a:prstGeom prst="rect">
                  <a:avLst/>
                </a:prstGeom>
              </p:spPr>
            </p:pic>
            <p:sp>
              <p:nvSpPr>
                <p:cNvPr id="55" name="TextBox 56"/>
                <p:cNvSpPr txBox="1"/>
                <p:nvPr userDrawn="1"/>
              </p:nvSpPr>
              <p:spPr>
                <a:xfrm>
                  <a:off x="-3958698" y="10916003"/>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b="1" dirty="0">
                      <a:solidFill>
                        <a:schemeClr val="tx1"/>
                      </a:solidFill>
                    </a:rPr>
                    <a:t>ORIGINAL</a:t>
                  </a:r>
                </a:p>
              </p:txBody>
            </p:sp>
          </p:grpSp>
          <p:grpSp>
            <p:nvGrpSpPr>
              <p:cNvPr id="49" name="Group 48"/>
              <p:cNvGrpSpPr/>
              <p:nvPr userDrawn="1"/>
            </p:nvGrpSpPr>
            <p:grpSpPr>
              <a:xfrm>
                <a:off x="-2033159" y="10195245"/>
                <a:ext cx="1033517" cy="907667"/>
                <a:chOff x="-2921738" y="10010570"/>
                <a:chExt cx="1420279" cy="1247337"/>
              </a:xfrm>
            </p:grpSpPr>
            <p:pic>
              <p:nvPicPr>
                <p:cNvPr id="52" name="Picture 51"/>
                <p:cNvPicPr>
                  <a:picLocks noChangeAspect="1"/>
                </p:cNvPicPr>
                <p:nvPr userDrawn="1"/>
              </p:nvPicPr>
              <p:blipFill>
                <a:blip r:embed="rId5"/>
                <a:stretch>
                  <a:fillRect/>
                </a:stretch>
              </p:blipFill>
              <p:spPr>
                <a:xfrm>
                  <a:off x="-2921738" y="10010570"/>
                  <a:ext cx="1420279" cy="1029695"/>
                </a:xfrm>
                <a:prstGeom prst="rect">
                  <a:avLst/>
                </a:prstGeom>
              </p:spPr>
            </p:pic>
            <p:sp>
              <p:nvSpPr>
                <p:cNvPr id="53" name="TextBox 54"/>
                <p:cNvSpPr txBox="1"/>
                <p:nvPr userDrawn="1"/>
              </p:nvSpPr>
              <p:spPr>
                <a:xfrm>
                  <a:off x="-2918992" y="10985853"/>
                  <a:ext cx="1417533" cy="272054"/>
                </a:xfrm>
                <a:prstGeom prst="rect">
                  <a:avLst/>
                </a:prstGeom>
                <a:solidFill>
                  <a:srgbClr val="FF0000"/>
                </a:solid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b="1" dirty="0">
                      <a:solidFill>
                        <a:schemeClr val="bg1"/>
                      </a:solidFill>
                    </a:rPr>
                    <a:t>DISTORTED</a:t>
                  </a:r>
                  <a:endParaRPr lang="en-US" sz="700" b="1" dirty="0">
                    <a:solidFill>
                      <a:schemeClr val="bg1"/>
                    </a:solidFill>
                  </a:endParaRPr>
                </a:p>
              </p:txBody>
            </p:sp>
          </p:grpSp>
          <p:pic>
            <p:nvPicPr>
              <p:cNvPr id="50" name="Picture 49"/>
              <p:cNvPicPr>
                <a:picLocks noChangeAspect="1"/>
              </p:cNvPicPr>
              <p:nvPr userDrawn="1"/>
            </p:nvPicPr>
            <p:blipFill>
              <a:blip r:embed="rId6"/>
              <a:stretch>
                <a:fillRect/>
              </a:stretch>
            </p:blipFill>
            <p:spPr>
              <a:xfrm>
                <a:off x="-4516464" y="10195268"/>
                <a:ext cx="1098742" cy="847761"/>
              </a:xfrm>
              <a:prstGeom prst="rect">
                <a:avLst/>
              </a:prstGeom>
            </p:spPr>
          </p:pic>
          <p:sp>
            <p:nvSpPr>
              <p:cNvPr id="51" name="TextBox 52"/>
              <p:cNvSpPr txBox="1"/>
              <p:nvPr userDrawn="1"/>
            </p:nvSpPr>
            <p:spPr>
              <a:xfrm>
                <a:off x="-4471893" y="11093004"/>
                <a:ext cx="1035685" cy="197968"/>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dirty="0">
                    <a:solidFill>
                      <a:schemeClr val="bg1"/>
                    </a:solidFill>
                  </a:rPr>
                  <a:t>Corner</a:t>
                </a:r>
                <a:r>
                  <a:rPr lang="en-US" sz="1400" baseline="0" dirty="0">
                    <a:solidFill>
                      <a:schemeClr val="bg1"/>
                    </a:solidFill>
                  </a:rPr>
                  <a:t> handles</a:t>
                </a:r>
                <a:endParaRPr lang="en-US" sz="1400" dirty="0">
                  <a:solidFill>
                    <a:schemeClr val="bg1"/>
                  </a:solidFill>
                </a:endParaRPr>
              </a:p>
            </p:txBody>
          </p:sp>
        </p:grpSp>
        <p:grpSp>
          <p:nvGrpSpPr>
            <p:cNvPr id="43" name="Group 42"/>
            <p:cNvGrpSpPr/>
            <p:nvPr userDrawn="1"/>
          </p:nvGrpSpPr>
          <p:grpSpPr>
            <a:xfrm>
              <a:off x="-9604625" y="22201807"/>
              <a:ext cx="7832477" cy="2027097"/>
              <a:chOff x="-4427461" y="12587745"/>
              <a:chExt cx="3609638" cy="1117601"/>
            </a:xfrm>
          </p:grpSpPr>
          <p:pic>
            <p:nvPicPr>
              <p:cNvPr id="44" name="Picture 43"/>
              <p:cNvPicPr/>
              <p:nvPr userDrawn="1"/>
            </p:nvPicPr>
            <p:blipFill>
              <a:blip r:embed="rId7"/>
              <a:stretch>
                <a:fillRect/>
              </a:stretch>
            </p:blipFill>
            <p:spPr>
              <a:xfrm>
                <a:off x="-4179101" y="12737786"/>
                <a:ext cx="1512652" cy="772700"/>
              </a:xfrm>
              <a:prstGeom prst="rect">
                <a:avLst/>
              </a:prstGeom>
            </p:spPr>
          </p:pic>
          <p:pic>
            <p:nvPicPr>
              <p:cNvPr id="45" name="Picture 44"/>
              <p:cNvPicPr/>
              <p:nvPr userDrawn="1"/>
            </p:nvPicPr>
            <p:blipFill>
              <a:blip r:embed="rId8"/>
              <a:stretch>
                <a:fillRect/>
              </a:stretch>
            </p:blipFill>
            <p:spPr>
              <a:xfrm>
                <a:off x="-2596264" y="12737785"/>
                <a:ext cx="1512652" cy="772700"/>
              </a:xfrm>
              <a:prstGeom prst="rect">
                <a:avLst/>
              </a:prstGeom>
            </p:spPr>
          </p:pic>
          <p:sp>
            <p:nvSpPr>
              <p:cNvPr id="46" name="TextBox 47"/>
              <p:cNvSpPr txBox="1"/>
              <p:nvPr userDrawn="1"/>
            </p:nvSpPr>
            <p:spPr>
              <a:xfrm rot="16200000">
                <a:off x="-4921252" y="13081536"/>
                <a:ext cx="1117601" cy="130020"/>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100" dirty="0">
                    <a:solidFill>
                      <a:srgbClr val="92D050"/>
                    </a:solidFill>
                  </a:rPr>
                  <a:t>Good</a:t>
                </a:r>
                <a:r>
                  <a:rPr lang="en-US" sz="1100" baseline="0" dirty="0">
                    <a:solidFill>
                      <a:srgbClr val="92D050"/>
                    </a:solidFill>
                  </a:rPr>
                  <a:t> </a:t>
                </a:r>
                <a:r>
                  <a:rPr lang="en-US" sz="1100" baseline="0" dirty="0">
                    <a:solidFill>
                      <a:schemeClr val="bg1"/>
                    </a:solidFill>
                  </a:rPr>
                  <a:t>printing quality</a:t>
                </a:r>
                <a:endParaRPr lang="en-US" sz="1100" dirty="0">
                  <a:solidFill>
                    <a:schemeClr val="bg1"/>
                  </a:solidFill>
                </a:endParaRPr>
              </a:p>
            </p:txBody>
          </p:sp>
          <p:sp>
            <p:nvSpPr>
              <p:cNvPr id="47" name="TextBox 48"/>
              <p:cNvSpPr txBox="1"/>
              <p:nvPr userDrawn="1"/>
            </p:nvSpPr>
            <p:spPr>
              <a:xfrm rot="16200000">
                <a:off x="-1447544" y="13075625"/>
                <a:ext cx="1117601" cy="141841"/>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dirty="0">
                    <a:solidFill>
                      <a:srgbClr val="FF0000"/>
                    </a:solidFill>
                  </a:rPr>
                  <a:t>Bad </a:t>
                </a:r>
                <a:r>
                  <a:rPr lang="en-US" sz="1200" dirty="0">
                    <a:solidFill>
                      <a:schemeClr val="bg1"/>
                    </a:solidFill>
                  </a:rPr>
                  <a:t>printing quality</a:t>
                </a:r>
              </a:p>
            </p:txBody>
          </p:sp>
        </p:grpSp>
      </p:grpSp>
      <p:grpSp>
        <p:nvGrpSpPr>
          <p:cNvPr id="56" name="Group 55"/>
          <p:cNvGrpSpPr>
            <a:grpSpLocks noChangeAspect="1"/>
          </p:cNvGrpSpPr>
          <p:nvPr userDrawn="1"/>
        </p:nvGrpSpPr>
        <p:grpSpPr>
          <a:xfrm>
            <a:off x="27709929" y="11216"/>
            <a:ext cx="6632760" cy="19191183"/>
            <a:chOff x="36782324" y="0"/>
            <a:chExt cx="11062139" cy="27432000"/>
          </a:xfrm>
        </p:grpSpPr>
        <p:sp>
          <p:nvSpPr>
            <p:cNvPr id="57" name="Rectangle 56"/>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r>
                <a:rPr lang="en-US" sz="2800" b="1" spc="600" dirty="0">
                  <a:solidFill>
                    <a:schemeClr val="bg1"/>
                  </a:solidFill>
                  <a:latin typeface="Trebuchet MS" pitchFamily="34" charset="0"/>
                </a:rPr>
                <a:t>QUICK START (cont.)</a:t>
              </a:r>
            </a:p>
            <a:p>
              <a:pPr algn="ctr"/>
              <a:endParaRPr lang="en-US" sz="2400" b="1" baseline="0" dirty="0">
                <a:solidFill>
                  <a:schemeClr val="bg1"/>
                </a:solidFill>
                <a:latin typeface="Trebuchet MS" pitchFamily="34" charset="0"/>
              </a:endParaRPr>
            </a:p>
            <a:p>
              <a:pPr algn="ctr"/>
              <a:r>
                <a:rPr lang="en-US" sz="1800" b="1" baseline="0" dirty="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endParaRPr lang="en-US" sz="1400" b="0" baseline="0" dirty="0">
                <a:solidFill>
                  <a:schemeClr val="bg1">
                    <a:lumMod val="75000"/>
                  </a:schemeClr>
                </a:solidFill>
                <a:latin typeface="Trebuchet MS" pitchFamily="34" charset="0"/>
              </a:endParaRPr>
            </a:p>
            <a:p>
              <a:pPr marL="0" indent="0" algn="l" defTabSz="114300"/>
              <a:r>
                <a:rPr lang="en-US" sz="1400" b="0" baseline="0" dirty="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Text</a:t>
              </a:r>
            </a:p>
            <a:p>
              <a:pPr marL="1730375" lvl="2" indent="0" algn="l" defTabSz="114300"/>
              <a:r>
                <a:rPr lang="en-US" sz="1400" b="0" baseline="0" dirty="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a:solidFill>
                    <a:schemeClr val="bg1">
                      <a:lumMod val="75000"/>
                    </a:schemeClr>
                  </a:solidFill>
                  <a:latin typeface="Trebuchet MS" pitchFamily="34" charset="0"/>
                </a:rPr>
                <a:t> </a:t>
              </a:r>
              <a:r>
                <a:rPr kumimoji="0" lang="en-US" sz="1800" b="1" i="0" u="none" strike="noStrike" kern="1200" cap="none" spc="0" normalizeH="0" baseline="0" noProof="0" dirty="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a:solidFill>
                  <a:schemeClr val="bg1">
                    <a:lumMod val="75000"/>
                  </a:schemeClr>
                </a:solidFill>
                <a:latin typeface="Trebuchet MS" pitchFamily="34" charset="0"/>
              </a:endParaRPr>
            </a:p>
            <a:p>
              <a:pPr marL="1518341" lvl="2" indent="0" algn="l" defTabSz="114300"/>
              <a:endParaRPr lang="en-US" sz="1400" b="0" baseline="0" dirty="0">
                <a:solidFill>
                  <a:schemeClr val="bg1">
                    <a:lumMod val="75000"/>
                  </a:schemeClr>
                </a:solidFill>
                <a:latin typeface="Trebuchet MS" pitchFamily="34" charset="0"/>
              </a:endParaRPr>
            </a:p>
            <a:p>
              <a:pPr algn="ctr"/>
              <a:r>
                <a:rPr lang="en-US" sz="1800" b="1" baseline="0" dirty="0">
                  <a:solidFill>
                    <a:srgbClr val="FFC000"/>
                  </a:solidFill>
                  <a:latin typeface="Trebuchet MS" pitchFamily="34" charset="0"/>
                </a:rPr>
                <a:t>How to add Tables</a:t>
              </a:r>
            </a:p>
            <a:p>
              <a:pPr marL="971550" lvl="1" indent="0" algn="l" defTabSz="114300"/>
              <a:r>
                <a:rPr lang="en-US" sz="1400" b="0" baseline="0" dirty="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white">
                      <a:lumMod val="75000"/>
                    </a:prstClr>
                  </a:solidFill>
                  <a:effectLst/>
                  <a:uLnTx/>
                  <a:uFillTx/>
                  <a:latin typeface="Trebuchet MS" pitchFamily="34" charset="0"/>
                </a:rPr>
                <a:t>Save your template as a PowerPoint document. For printing, save as PowerPoint of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prstClr val="white">
                    <a:lumMod val="75000"/>
                  </a:prstClr>
                </a:solidFill>
                <a:effectLst/>
                <a:uLnTx/>
                <a:uFillTx/>
                <a:latin typeface="Trebuchet MS" pitchFamily="34" charset="0"/>
              </a:endParaRPr>
            </a:p>
          </p:txBody>
        </p:sp>
        <p:pic>
          <p:nvPicPr>
            <p:cNvPr id="58" name="Picture 57"/>
            <p:cNvPicPr/>
            <p:nvPr userDrawn="1"/>
          </p:nvPicPr>
          <p:blipFill>
            <a:blip r:embed="rId9"/>
            <a:stretch>
              <a:fillRect/>
            </a:stretch>
          </p:blipFill>
          <p:spPr>
            <a:xfrm>
              <a:off x="39540164" y="3399421"/>
              <a:ext cx="5586150" cy="1716939"/>
            </a:xfrm>
            <a:prstGeom prst="rect">
              <a:avLst/>
            </a:prstGeom>
          </p:spPr>
        </p:pic>
        <p:pic>
          <p:nvPicPr>
            <p:cNvPr id="59" name="Picture 58"/>
            <p:cNvPicPr>
              <a:picLocks noChangeAspect="1"/>
            </p:cNvPicPr>
            <p:nvPr userDrawn="1"/>
          </p:nvPicPr>
          <p:blipFill>
            <a:blip r:embed="rId10"/>
            <a:stretch>
              <a:fillRect/>
            </a:stretch>
          </p:blipFill>
          <p:spPr>
            <a:xfrm>
              <a:off x="37296876" y="7200202"/>
              <a:ext cx="2969584" cy="1140240"/>
            </a:xfrm>
            <a:prstGeom prst="rect">
              <a:avLst/>
            </a:prstGeom>
            <a:ln>
              <a:noFill/>
            </a:ln>
          </p:spPr>
        </p:pic>
        <p:pic>
          <p:nvPicPr>
            <p:cNvPr id="60" name="Picture 59"/>
            <p:cNvPicPr/>
            <p:nvPr userDrawn="1"/>
          </p:nvPicPr>
          <p:blipFill>
            <a:blip r:embed="rId11"/>
            <a:stretch>
              <a:fillRect/>
            </a:stretch>
          </p:blipFill>
          <p:spPr>
            <a:xfrm>
              <a:off x="37524683" y="10986709"/>
              <a:ext cx="1482265" cy="825421"/>
            </a:xfrm>
            <a:prstGeom prst="rect">
              <a:avLst/>
            </a:prstGeom>
          </p:spPr>
        </p:pic>
        <p:grpSp>
          <p:nvGrpSpPr>
            <p:cNvPr id="61" name="Group 60"/>
            <p:cNvGrpSpPr/>
            <p:nvPr userDrawn="1"/>
          </p:nvGrpSpPr>
          <p:grpSpPr>
            <a:xfrm>
              <a:off x="37163426" y="23152352"/>
              <a:ext cx="10354213" cy="1052915"/>
              <a:chOff x="31687960" y="29635357"/>
              <a:chExt cx="9771399" cy="1090622"/>
            </a:xfrm>
          </p:grpSpPr>
          <p:sp>
            <p:nvSpPr>
              <p:cNvPr id="63" name="Rounded Rectangle 62"/>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endParaRPr lang="en-US" dirty="0"/>
              </a:p>
            </p:txBody>
          </p:sp>
          <p:pic>
            <p:nvPicPr>
              <p:cNvPr id="64" name="Picture 63"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65" name="TextBox 66"/>
              <p:cNvSpPr txBox="1"/>
              <p:nvPr userDrawn="1"/>
            </p:nvSpPr>
            <p:spPr>
              <a:xfrm>
                <a:off x="32788169" y="29700257"/>
                <a:ext cx="8671190" cy="903879"/>
              </a:xfrm>
              <a:prstGeom prst="rect">
                <a:avLst/>
              </a:prstGeom>
              <a:noFill/>
              <a:ln>
                <a:noFill/>
              </a:ln>
            </p:spPr>
            <p:txBody>
              <a:bodyPr wrap="square"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r>
                  <a:rPr lang="en-US" sz="1400" dirty="0">
                    <a:solidFill>
                      <a:schemeClr val="tx2"/>
                    </a:solidFill>
                    <a:latin typeface="Trebuchet MS" pitchFamily="34" charset="0"/>
                  </a:rPr>
                  <a:t>Student</a:t>
                </a:r>
                <a:r>
                  <a:rPr lang="en-US" sz="1400" baseline="0" dirty="0">
                    <a:solidFill>
                      <a:schemeClr val="tx2"/>
                    </a:solidFill>
                    <a:latin typeface="Trebuchet MS" pitchFamily="34" charset="0"/>
                  </a:rPr>
                  <a:t> discounts are available on our Facebook page.</a:t>
                </a:r>
                <a:br>
                  <a:rPr lang="en-US" sz="1400" baseline="0" dirty="0">
                    <a:solidFill>
                      <a:schemeClr val="tx2"/>
                    </a:solidFill>
                    <a:latin typeface="Trebuchet MS" pitchFamily="34" charset="0"/>
                  </a:rPr>
                </a:br>
                <a:r>
                  <a:rPr lang="en-US" sz="1400" baseline="0" dirty="0">
                    <a:solidFill>
                      <a:schemeClr val="tx2"/>
                    </a:solidFill>
                    <a:latin typeface="Trebuchet MS" pitchFamily="34" charset="0"/>
                  </a:rPr>
                  <a:t>Go to </a:t>
                </a:r>
                <a:r>
                  <a:rPr lang="en-US" sz="1400" u="sng" baseline="0" dirty="0">
                    <a:solidFill>
                      <a:schemeClr val="tx2"/>
                    </a:solidFill>
                    <a:latin typeface="Trebuchet MS" pitchFamily="34" charset="0"/>
                  </a:rPr>
                  <a:t>PosterPresentations.com</a:t>
                </a:r>
                <a:r>
                  <a:rPr lang="en-US" sz="1400" baseline="0" dirty="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sp>
          <p:nvSpPr>
            <p:cNvPr id="62" name="TextBox 63"/>
            <p:cNvSpPr txBox="1"/>
            <p:nvPr userDrawn="1"/>
          </p:nvSpPr>
          <p:spPr>
            <a:xfrm>
              <a:off x="37163425" y="24536528"/>
              <a:ext cx="4118250" cy="2224346"/>
            </a:xfrm>
            <a:prstGeom prst="rect">
              <a:avLst/>
            </a:prstGeom>
            <a:noFill/>
          </p:spPr>
          <p:txBody>
            <a:bodyPr wrap="non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nSpc>
                  <a:spcPts val="2600"/>
                </a:lnSpc>
              </a:pPr>
              <a:r>
                <a:rPr lang="en-US" sz="1400" dirty="0">
                  <a:solidFill>
                    <a:schemeClr val="bg1"/>
                  </a:solidFill>
                  <a:latin typeface="Calibri" panose="020F0502020204030204" pitchFamily="34" charset="0"/>
                </a:rPr>
                <a:t>© 2013</a:t>
              </a:r>
              <a:r>
                <a:rPr lang="en-US" sz="1400" baseline="0" dirty="0">
                  <a:solidFill>
                    <a:schemeClr val="bg1"/>
                  </a:solidFill>
                  <a:latin typeface="Calibri" panose="020F0502020204030204" pitchFamily="34" charset="0"/>
                </a:rPr>
                <a:t> </a:t>
              </a:r>
              <a:r>
                <a:rPr lang="en-US" sz="1400" dirty="0">
                  <a:solidFill>
                    <a:schemeClr val="bg1"/>
                  </a:solidFill>
                  <a:latin typeface="Calibri" panose="020F0502020204030204" pitchFamily="34" charset="0"/>
                </a:rPr>
                <a:t>PosterPresentations.com</a:t>
              </a:r>
            </a:p>
            <a:p>
              <a:pPr>
                <a:lnSpc>
                  <a:spcPts val="2600"/>
                </a:lnSpc>
              </a:pPr>
              <a:r>
                <a:rPr lang="en-US" sz="1400" dirty="0">
                  <a:solidFill>
                    <a:schemeClr val="bg1"/>
                  </a:solidFill>
                  <a:latin typeface="Calibri" panose="020F0502020204030204" pitchFamily="34" charset="0"/>
                </a:rPr>
                <a:t>     2117 Fourth Street ,</a:t>
              </a:r>
              <a:r>
                <a:rPr lang="en-US" sz="1400" baseline="0" dirty="0">
                  <a:solidFill>
                    <a:schemeClr val="bg1"/>
                  </a:solidFill>
                  <a:latin typeface="Calibri" panose="020F0502020204030204" pitchFamily="34" charset="0"/>
                </a:rPr>
                <a:t> Unit C        </a:t>
              </a:r>
            </a:p>
            <a:p>
              <a:pPr>
                <a:lnSpc>
                  <a:spcPts val="2600"/>
                </a:lnSpc>
              </a:pPr>
              <a:r>
                <a:rPr lang="en-US" sz="1400" baseline="0" dirty="0">
                  <a:solidFill>
                    <a:schemeClr val="bg1"/>
                  </a:solidFill>
                  <a:latin typeface="Calibri" panose="020F0502020204030204" pitchFamily="34" charset="0"/>
                </a:rPr>
                <a:t>     Berkeley CA 94710</a:t>
              </a:r>
              <a:br>
                <a:rPr lang="en-US" sz="1400" baseline="0" dirty="0">
                  <a:solidFill>
                    <a:schemeClr val="bg1"/>
                  </a:solidFill>
                  <a:latin typeface="Calibri" panose="020F0502020204030204" pitchFamily="34" charset="0"/>
                </a:rPr>
              </a:br>
              <a:r>
                <a:rPr lang="en-US" sz="1400" baseline="0" dirty="0">
                  <a:solidFill>
                    <a:schemeClr val="bg1"/>
                  </a:solidFill>
                  <a:latin typeface="Calibri" panose="020F0502020204030204" pitchFamily="34" charset="0"/>
                </a:rPr>
                <a:t>    </a:t>
              </a:r>
              <a:r>
                <a:rPr lang="en-US" sz="1400" b="1" baseline="0" dirty="0">
                  <a:solidFill>
                    <a:srgbClr val="FFFF00"/>
                  </a:solidFill>
                  <a:latin typeface="Calibri" panose="020F0502020204030204" pitchFamily="34" charset="0"/>
                </a:rPr>
                <a:t>posterpresenter@gmail.com</a:t>
              </a:r>
              <a:endParaRPr lang="en-US" sz="1400" b="1" dirty="0">
                <a:solidFill>
                  <a:srgbClr val="FFFF00"/>
                </a:solidFill>
                <a:latin typeface="Calibri" panose="020F0502020204030204" pitchFamily="34" charset="0"/>
              </a:endParaRPr>
            </a:p>
          </p:txBody>
        </p:sp>
      </p:grpSp>
    </p:spTree>
  </p:cSld>
  <p:clrMap bg1="lt1" tx1="dk1" bg2="lt2" tx2="dk2" accent1="accent1" accent2="accent2" accent3="accent3" accent4="accent4" accent5="accent5" accent6="accent6" hlink="hlink" folHlink="folHlink"/>
  <p:sldLayoutIdLst>
    <p:sldLayoutId id="2147483654" r:id="rId1"/>
  </p:sldLayoutIdLst>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9.png"/><Relationship Id="rId18" Type="http://schemas.openxmlformats.org/officeDocument/2006/relationships/image" Target="../media/image24.png"/><Relationship Id="rId3" Type="http://schemas.openxmlformats.org/officeDocument/2006/relationships/image" Target="../media/image11.png"/><Relationship Id="rId7" Type="http://schemas.openxmlformats.org/officeDocument/2006/relationships/image" Target="cid:5ddb5aca-9cca-4232-9907-ef8fdd4e358d@namprd22.prod.outlook.com" TargetMode="External"/><Relationship Id="rId12" Type="http://schemas.openxmlformats.org/officeDocument/2006/relationships/image" Target="../media/image18.png"/><Relationship Id="rId17" Type="http://schemas.openxmlformats.org/officeDocument/2006/relationships/image" Target="../media/image23.png"/><Relationship Id="rId2" Type="http://schemas.openxmlformats.org/officeDocument/2006/relationships/notesSlide" Target="../notesSlides/notesSlide1.xml"/><Relationship Id="rId16" Type="http://schemas.openxmlformats.org/officeDocument/2006/relationships/image" Target="../media/image22.png"/><Relationship Id="rId1" Type="http://schemas.openxmlformats.org/officeDocument/2006/relationships/slideLayout" Target="../slideLayouts/slideLayout3.xml"/><Relationship Id="rId6" Type="http://schemas.openxmlformats.org/officeDocument/2006/relationships/image" Target="../media/image13.jpeg"/><Relationship Id="rId11" Type="http://schemas.openxmlformats.org/officeDocument/2006/relationships/image" Target="../media/image17.png"/><Relationship Id="rId5" Type="http://schemas.openxmlformats.org/officeDocument/2006/relationships/image" Target="cid:4d4905b1-ef29-412a-ae40-dafb914024ba@namprd22.prod.outlook.com" TargetMode="External"/><Relationship Id="rId15" Type="http://schemas.openxmlformats.org/officeDocument/2006/relationships/image" Target="../media/image21.png"/><Relationship Id="rId10" Type="http://schemas.openxmlformats.org/officeDocument/2006/relationships/image" Target="../media/image16.png"/><Relationship Id="rId19" Type="http://schemas.openxmlformats.org/officeDocument/2006/relationships/image" Target="../media/image25.png"/><Relationship Id="rId4" Type="http://schemas.openxmlformats.org/officeDocument/2006/relationships/image" Target="../media/image12.jpeg"/><Relationship Id="rId9" Type="http://schemas.openxmlformats.org/officeDocument/2006/relationships/image" Target="../media/image15.png"/><Relationship Id="rId1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 name="Text Placeholder 287"/>
          <p:cNvSpPr>
            <a:spLocks noGrp="1"/>
          </p:cNvSpPr>
          <p:nvPr>
            <p:ph type="body" sz="quarter" idx="10"/>
          </p:nvPr>
        </p:nvSpPr>
        <p:spPr>
          <a:xfrm>
            <a:off x="689312" y="3633642"/>
            <a:ext cx="6285508" cy="9078516"/>
          </a:xfrm>
        </p:spPr>
        <p:txBody>
          <a:bodyPr/>
          <a:lstStyle/>
          <a:p>
            <a:r>
              <a:rPr lang="en-US" sz="1100" dirty="0">
                <a:solidFill>
                  <a:schemeClr val="bg2">
                    <a:lumMod val="25000"/>
                  </a:schemeClr>
                </a:solidFill>
              </a:rPr>
              <a:t>14</a:t>
            </a:r>
            <a:r>
              <a:rPr lang="en-US" sz="1600" dirty="0">
                <a:solidFill>
                  <a:schemeClr val="bg2">
                    <a:lumMod val="25000"/>
                  </a:schemeClr>
                </a:solidFill>
              </a:rPr>
              <a:t>C Polystyrene, better known as Styrofoam, is a plastic polymer that is used to make food containers and various forms of package material. Its chemical composition involves the use of  Concern has arisen over the past few years about the amount of Styrofoam being mass produced. Over time, it has shown to be damaging to human health and the environment. The use of Styrofoam products to contain or heat foods contribute to human ingestion of microplastics. Microplastic ingestion has been linked to health issues like organ inflammation, liver damage and blood clots in humans. This research examines the capability of common oils produced in the seasoning of food may contribute to human microplastic ingestion. The presence of polystyrene was indicated by a C-H stretching peak and aromatic C=C stretching peak. </a:t>
            </a:r>
          </a:p>
          <a:p>
            <a:endParaRPr lang="en-US" sz="1600" b="1" dirty="0">
              <a:solidFill>
                <a:schemeClr val="bg2">
                  <a:lumMod val="25000"/>
                </a:schemeClr>
              </a:solidFill>
            </a:endParaRPr>
          </a:p>
          <a:p>
            <a:r>
              <a:rPr lang="en-US" sz="1600" b="1" dirty="0">
                <a:solidFill>
                  <a:srgbClr val="738AC8">
                    <a:lumMod val="50000"/>
                  </a:srgbClr>
                </a:solidFill>
              </a:rPr>
              <a:t>                                   </a:t>
            </a:r>
          </a:p>
          <a:p>
            <a:endParaRPr lang="en-US" sz="1600" b="1" dirty="0">
              <a:solidFill>
                <a:srgbClr val="738AC8">
                  <a:lumMod val="50000"/>
                </a:srgbClr>
              </a:solidFill>
            </a:endParaRPr>
          </a:p>
          <a:p>
            <a:r>
              <a:rPr lang="en-US" sz="1600" b="1" dirty="0">
                <a:solidFill>
                  <a:srgbClr val="738AC8">
                    <a:lumMod val="50000"/>
                  </a:srgbClr>
                </a:solidFill>
              </a:rPr>
              <a:t>                                      </a:t>
            </a:r>
            <a:r>
              <a:rPr lang="en-US" sz="1600" b="1" u="sng" dirty="0">
                <a:solidFill>
                  <a:srgbClr val="738AC8">
                    <a:lumMod val="50000"/>
                  </a:srgbClr>
                </a:solidFill>
              </a:rPr>
              <a:t>OBJECTIVES</a:t>
            </a:r>
          </a:p>
          <a:p>
            <a:r>
              <a:rPr lang="en-US" sz="1600" dirty="0">
                <a:solidFill>
                  <a:srgbClr val="738AC8">
                    <a:lumMod val="50000"/>
                  </a:srgbClr>
                </a:solidFill>
              </a:rPr>
              <a:t>The objective of this research is to examine the rate in which polystyrene is dissolved 3 in different essential oils: clove oil, oregano oil, and thyme oil.. I will then examine the dissolution reaction on an infrared spectra to determine whether the oil can exhibit full dissolution over time or result in the production of microplastic. I will also attempt to alter the dissolution rate of polystyrene in each essential oil through use of cinnamaldehyde, a known catalyst of polystyrene dissolution. </a:t>
            </a:r>
          </a:p>
          <a:p>
            <a:endParaRPr lang="en-US" sz="1600" dirty="0">
              <a:solidFill>
                <a:srgbClr val="738AC8">
                  <a:lumMod val="50000"/>
                </a:srgbClr>
              </a:solidFill>
            </a:endParaRPr>
          </a:p>
          <a:p>
            <a:r>
              <a:rPr lang="en-US" sz="1600" dirty="0">
                <a:solidFill>
                  <a:srgbClr val="738AC8">
                    <a:lumMod val="50000"/>
                  </a:srgbClr>
                </a:solidFill>
              </a:rPr>
              <a:t>To accomplish this, I will analyze the visual dissolution rate of polystyrene in each essential oil over the course of two weeks, using the chemical compound eugenol as a control. </a:t>
            </a:r>
          </a:p>
          <a:p>
            <a:endParaRPr lang="en-US" sz="1600" dirty="0">
              <a:solidFill>
                <a:srgbClr val="738AC8">
                  <a:lumMod val="50000"/>
                </a:srgbClr>
              </a:solidFill>
            </a:endParaRPr>
          </a:p>
          <a:p>
            <a:r>
              <a:rPr lang="en-US" sz="1600" dirty="0">
                <a:solidFill>
                  <a:srgbClr val="738AC8">
                    <a:lumMod val="50000"/>
                  </a:srgbClr>
                </a:solidFill>
              </a:rPr>
              <a:t>I hypothesize that the clove oil will dissolve polystyrene the most quickly, but also demonstrate the highest capacity for microplastic production. </a:t>
            </a:r>
          </a:p>
        </p:txBody>
      </p:sp>
      <p:sp>
        <p:nvSpPr>
          <p:cNvPr id="294" name="Text Placeholder 293"/>
          <p:cNvSpPr>
            <a:spLocks noGrp="1"/>
          </p:cNvSpPr>
          <p:nvPr>
            <p:ph type="body" sz="quarter" idx="21"/>
          </p:nvPr>
        </p:nvSpPr>
        <p:spPr>
          <a:xfrm>
            <a:off x="7958670" y="4079519"/>
            <a:ext cx="3088271" cy="1211747"/>
          </a:xfrm>
        </p:spPr>
        <p:txBody>
          <a:bodyPr/>
          <a:lstStyle/>
          <a:p>
            <a:pPr marL="285750" indent="-285750">
              <a:lnSpc>
                <a:spcPct val="150000"/>
              </a:lnSpc>
              <a:buFont typeface="Courier New" panose="02070309020205020404" pitchFamily="49" charset="0"/>
              <a:buChar char="o"/>
            </a:pPr>
            <a:endParaRPr lang="en-US" dirty="0"/>
          </a:p>
          <a:p>
            <a:pPr>
              <a:lnSpc>
                <a:spcPct val="150000"/>
              </a:lnSpc>
            </a:pPr>
            <a:endParaRPr lang="en-US" dirty="0"/>
          </a:p>
          <a:p>
            <a:endParaRPr lang="en-US" dirty="0"/>
          </a:p>
        </p:txBody>
      </p:sp>
      <p:sp>
        <p:nvSpPr>
          <p:cNvPr id="295" name="Text Placeholder 294"/>
          <p:cNvSpPr>
            <a:spLocks noGrp="1"/>
          </p:cNvSpPr>
          <p:nvPr>
            <p:ph type="body" sz="quarter" idx="22"/>
          </p:nvPr>
        </p:nvSpPr>
        <p:spPr>
          <a:xfrm>
            <a:off x="7240984" y="3429053"/>
            <a:ext cx="12950031" cy="194622"/>
          </a:xfrm>
        </p:spPr>
        <p:txBody>
          <a:bodyPr/>
          <a:lstStyle/>
          <a:p>
            <a:r>
              <a:rPr lang="en-US" dirty="0"/>
              <a:t>MATERIALS AND METHODS </a:t>
            </a:r>
          </a:p>
        </p:txBody>
      </p:sp>
      <p:sp>
        <p:nvSpPr>
          <p:cNvPr id="296" name="Text Placeholder 295"/>
          <p:cNvSpPr>
            <a:spLocks noGrp="1"/>
          </p:cNvSpPr>
          <p:nvPr>
            <p:ph type="body" sz="quarter" idx="23"/>
          </p:nvPr>
        </p:nvSpPr>
        <p:spPr>
          <a:xfrm>
            <a:off x="7313517" y="12276478"/>
            <a:ext cx="12577453" cy="2540213"/>
          </a:xfrm>
        </p:spPr>
        <p:txBody>
          <a:bodyPr/>
          <a:lstStyle/>
          <a:p>
            <a:r>
              <a:rPr lang="en-US" sz="1200" dirty="0"/>
              <a:t>After watching the dissolution rate of each oil over the span of 30 minutes, Clove oil and Eugenol completely dissolved polystyrene. Oregano oil partially dissolved the polystyrene, and the thyme oil did not undergo dissolution over the 30- minute timespan. Over the span of 1 week, clove oil, eugenol and oregano oil completely dissolved the polystyrene. Thyme oil was the least inclined to dissolve polystyrene, as it appeared to be lightly absorbed by the polystyrene, but the polystyrene retained its shape and appearance. </a:t>
            </a:r>
          </a:p>
          <a:p>
            <a:endParaRPr lang="en-US" sz="1200" dirty="0"/>
          </a:p>
          <a:p>
            <a:r>
              <a:rPr lang="en-US" sz="1200" dirty="0"/>
              <a:t>Cinnamaldehyde visibly increased the dissolution rate of all essential oils. After 30 minutes, all oils with the addition of cinnamaldehyde completely dissolved polystyrene. </a:t>
            </a:r>
          </a:p>
          <a:p>
            <a:endParaRPr lang="en-US" sz="1200" dirty="0"/>
          </a:p>
          <a:p>
            <a:r>
              <a:rPr lang="en-US" sz="1200" dirty="0"/>
              <a:t>The CHx deformation peak typically present in Thyme oil was still present after the addition of polystyrene; this may contribute to its incompatibility with polystyrene as a solvent. Oregano oil was the second least inclined to dissolve polystyrene. The strong alkene groups present in Oregano appear weaker after the addition of polystyrene, indicative of a dissolution reaction. </a:t>
            </a:r>
          </a:p>
          <a:p>
            <a:endParaRPr lang="en-US" sz="1200" dirty="0"/>
          </a:p>
          <a:p>
            <a:r>
              <a:rPr lang="en-US" sz="1200" dirty="0"/>
              <a:t>After infrared spectroscopy, the resulting compounds still expressed the same chemical groups as the isolated compounds, which can be indicative of dissolution but no significant chemical alteration.</a:t>
            </a:r>
          </a:p>
          <a:p>
            <a:endParaRPr lang="en-US" dirty="0"/>
          </a:p>
        </p:txBody>
      </p:sp>
      <p:sp>
        <p:nvSpPr>
          <p:cNvPr id="297" name="Text Placeholder 296"/>
          <p:cNvSpPr>
            <a:spLocks noGrp="1"/>
          </p:cNvSpPr>
          <p:nvPr>
            <p:ph type="body" sz="quarter" idx="24"/>
          </p:nvPr>
        </p:nvSpPr>
        <p:spPr>
          <a:xfrm>
            <a:off x="7063041" y="11881697"/>
            <a:ext cx="12950031" cy="428684"/>
          </a:xfrm>
        </p:spPr>
        <p:txBody>
          <a:bodyPr/>
          <a:lstStyle/>
          <a:p>
            <a:r>
              <a:rPr lang="en-US" dirty="0"/>
              <a:t>RESULTS</a:t>
            </a:r>
          </a:p>
        </p:txBody>
      </p:sp>
      <p:sp>
        <p:nvSpPr>
          <p:cNvPr id="298" name="Text Placeholder 297"/>
          <p:cNvSpPr>
            <a:spLocks noGrp="1"/>
          </p:cNvSpPr>
          <p:nvPr>
            <p:ph type="body" sz="quarter" idx="25"/>
          </p:nvPr>
        </p:nvSpPr>
        <p:spPr>
          <a:xfrm>
            <a:off x="20628372" y="3211328"/>
            <a:ext cx="6279386" cy="428684"/>
          </a:xfrm>
        </p:spPr>
        <p:txBody>
          <a:bodyPr/>
          <a:lstStyle/>
          <a:p>
            <a:r>
              <a:rPr lang="en-US" dirty="0"/>
              <a:t>CONCLUSION  </a:t>
            </a:r>
          </a:p>
        </p:txBody>
      </p:sp>
      <p:sp>
        <p:nvSpPr>
          <p:cNvPr id="299" name="Text Placeholder 298"/>
          <p:cNvSpPr>
            <a:spLocks noGrp="1"/>
          </p:cNvSpPr>
          <p:nvPr>
            <p:ph type="body" sz="quarter" idx="26"/>
          </p:nvPr>
        </p:nvSpPr>
        <p:spPr>
          <a:xfrm>
            <a:off x="20618949" y="3528421"/>
            <a:ext cx="6279386" cy="7239663"/>
          </a:xfrm>
        </p:spPr>
        <p:txBody>
          <a:bodyPr/>
          <a:lstStyle/>
          <a:p>
            <a:r>
              <a:rPr lang="en-US" dirty="0"/>
              <a:t>In infrared spectra with the addition of polystyrene to thyme oil, the components of thyme oil all remained present with the components of the polystyrene, but the alcohol/phenol group was residual. This indicates that dissolution may have occurred, but not at a significant rate. When paired with cinnamaldehyde, the alcohol/phenol group disappeared, and only interactions between the cinnamaldehyde and polystyrene were shown. This corroborates that thyme oil does not serve as a good solvent for polystyrene, but when paired with an accelerant, dissolution can still occur. </a:t>
            </a:r>
          </a:p>
          <a:p>
            <a:r>
              <a:rPr lang="en-US" dirty="0"/>
              <a:t>As expected, clove oil and eugenol dissolved polystyrene at the quickest rate. Infrared spectra with the heterogenous mixture displayed a distinct phenol group and aldehyde group. Indications of polystyrene were difficult to determine on Infrared Spectra. This could indicate that the solvent composed of cinnamaldehyde and clove oil was very strong and may have caused a decomposition reaction.</a:t>
            </a:r>
          </a:p>
          <a:p>
            <a:r>
              <a:rPr lang="en-US" dirty="0"/>
              <a:t> </a:t>
            </a:r>
          </a:p>
          <a:p>
            <a:r>
              <a:rPr lang="en-US" dirty="0"/>
              <a:t>In conclusion, polystyrene does undergo a dissolution reaction with each essential oil; however, the chemical components do not appear to be drastically altered. This may be a contributing factor the production of microplastics. The polystyrene and thyme oil mixture had the most perceivable isolation of compounds, as groups that are present in both components show up on the combined scans. Cinnamaldehyde does speed up the dissolution rate; however, there is still no drastic alterations to the compounds present in each oil. </a:t>
            </a:r>
          </a:p>
          <a:p>
            <a:endParaRPr lang="en-US" dirty="0"/>
          </a:p>
          <a:p>
            <a:r>
              <a:rPr lang="en-US" dirty="0"/>
              <a:t>Further research on the level of microplastics produced in each reaction via microscopy would be beneficial for learning how the dissolution of polystyrene in each oil would ultimately affect the amount of microplastics produced. Other methods, like diffusion of the oils rather than direct contact of polystyrene with the oil, may expand on this research. </a:t>
            </a:r>
          </a:p>
          <a:p>
            <a:endParaRPr lang="en-US" dirty="0"/>
          </a:p>
        </p:txBody>
      </p:sp>
      <p:sp>
        <p:nvSpPr>
          <p:cNvPr id="300" name="Text Placeholder 299"/>
          <p:cNvSpPr>
            <a:spLocks noGrp="1"/>
          </p:cNvSpPr>
          <p:nvPr>
            <p:ph type="body" sz="quarter" idx="27"/>
          </p:nvPr>
        </p:nvSpPr>
        <p:spPr>
          <a:xfrm flipH="1">
            <a:off x="21716972" y="10793011"/>
            <a:ext cx="3553324" cy="428684"/>
          </a:xfrm>
        </p:spPr>
        <p:txBody>
          <a:bodyPr/>
          <a:lstStyle/>
          <a:p>
            <a:r>
              <a:rPr lang="en-US" dirty="0"/>
              <a:t>REFERENCES</a:t>
            </a:r>
          </a:p>
        </p:txBody>
      </p:sp>
      <p:sp>
        <p:nvSpPr>
          <p:cNvPr id="301" name="Text Placeholder 300"/>
          <p:cNvSpPr>
            <a:spLocks noGrp="1"/>
          </p:cNvSpPr>
          <p:nvPr>
            <p:ph type="body" sz="quarter" idx="28"/>
          </p:nvPr>
        </p:nvSpPr>
        <p:spPr>
          <a:xfrm>
            <a:off x="20626799" y="11406867"/>
            <a:ext cx="6282531" cy="4541889"/>
          </a:xfrm>
        </p:spPr>
        <p:txBody>
          <a:bodyPr/>
          <a:lstStyle/>
          <a:p>
            <a:r>
              <a:rPr lang="en-US" dirty="0">
                <a:solidFill>
                  <a:srgbClr val="002D86"/>
                </a:solidFill>
              </a:rPr>
              <a:t>Fang J F, Xuan Y M, Li Q. Preparation of polystyrene spheres in different particle sizes and assembly of the PS colloidal crystals. Sci China Tech Sci, 2010, 53: 3088−3093, doi: 10.1007/s11431-010-4110-5</a:t>
            </a:r>
          </a:p>
          <a:p>
            <a:endParaRPr lang="en-US" dirty="0">
              <a:solidFill>
                <a:srgbClr val="002D86"/>
              </a:solidFill>
            </a:endParaRPr>
          </a:p>
          <a:p>
            <a:r>
              <a:rPr lang="en-US" dirty="0">
                <a:solidFill>
                  <a:srgbClr val="002D86"/>
                </a:solidFill>
              </a:rPr>
              <a:t>Bakir A, Rowland SJ, Thompson RC (2014) Enhanced desorption of persistent organic pollutants from microplastics under simulated physiological conditions. Environ Pollut 185:16– 23 </a:t>
            </a:r>
          </a:p>
          <a:p>
            <a:endParaRPr lang="en-US" dirty="0">
              <a:solidFill>
                <a:srgbClr val="002D86"/>
              </a:solidFill>
            </a:endParaRPr>
          </a:p>
          <a:p>
            <a:r>
              <a:rPr lang="en-US" dirty="0">
                <a:solidFill>
                  <a:srgbClr val="002D86"/>
                </a:solidFill>
              </a:rPr>
              <a:t>B.A. Miller-Chou, J.L. Koenig / Prog. </a:t>
            </a:r>
            <a:r>
              <a:rPr lang="en-US" dirty="0" err="1">
                <a:solidFill>
                  <a:srgbClr val="002D86"/>
                </a:solidFill>
              </a:rPr>
              <a:t>Polym</a:t>
            </a:r>
            <a:r>
              <a:rPr lang="en-US" dirty="0">
                <a:solidFill>
                  <a:srgbClr val="002D86"/>
                </a:solidFill>
              </a:rPr>
              <a:t>. Sci. 28 (2003) 1223–1270</a:t>
            </a:r>
          </a:p>
          <a:p>
            <a:endParaRPr lang="en-US" dirty="0">
              <a:solidFill>
                <a:srgbClr val="002D86"/>
              </a:solidFill>
            </a:endParaRPr>
          </a:p>
          <a:p>
            <a:r>
              <a:rPr lang="en-US" dirty="0" err="1">
                <a:solidFill>
                  <a:srgbClr val="002D86"/>
                </a:solidFill>
              </a:rPr>
              <a:t>Boughenjioua</a:t>
            </a:r>
            <a:r>
              <a:rPr lang="en-US" dirty="0">
                <a:solidFill>
                  <a:srgbClr val="002D86"/>
                </a:solidFill>
              </a:rPr>
              <a:t> H, </a:t>
            </a:r>
            <a:r>
              <a:rPr lang="en-US" dirty="0" err="1">
                <a:solidFill>
                  <a:srgbClr val="002D86"/>
                </a:solidFill>
              </a:rPr>
              <a:t>Djeddie</a:t>
            </a:r>
            <a:r>
              <a:rPr lang="en-US" dirty="0">
                <a:solidFill>
                  <a:srgbClr val="002D86"/>
                </a:solidFill>
              </a:rPr>
              <a:t> S, </a:t>
            </a:r>
            <a:r>
              <a:rPr lang="en-US" dirty="0" err="1">
                <a:solidFill>
                  <a:srgbClr val="002D86"/>
                </a:solidFill>
              </a:rPr>
              <a:t>Seridi</a:t>
            </a:r>
            <a:r>
              <a:rPr lang="en-US" dirty="0">
                <a:solidFill>
                  <a:srgbClr val="002D86"/>
                </a:solidFill>
              </a:rPr>
              <a:t> R. A complementary analysis of thyme essential oil by </a:t>
            </a:r>
            <a:r>
              <a:rPr lang="en-US" dirty="0" err="1">
                <a:solidFill>
                  <a:srgbClr val="002D86"/>
                </a:solidFill>
              </a:rPr>
              <a:t>fourier</a:t>
            </a:r>
            <a:r>
              <a:rPr lang="en-US" dirty="0">
                <a:solidFill>
                  <a:srgbClr val="002D86"/>
                </a:solidFill>
              </a:rPr>
              <a:t> </a:t>
            </a:r>
            <a:r>
              <a:rPr lang="en-US" dirty="0" err="1">
                <a:solidFill>
                  <a:srgbClr val="002D86"/>
                </a:solidFill>
              </a:rPr>
              <a:t>transformaed</a:t>
            </a:r>
            <a:r>
              <a:rPr lang="en-US" dirty="0">
                <a:solidFill>
                  <a:srgbClr val="002D86"/>
                </a:solidFill>
              </a:rPr>
              <a:t> </a:t>
            </a:r>
            <a:r>
              <a:rPr lang="en-US" dirty="0" err="1">
                <a:solidFill>
                  <a:srgbClr val="002D86"/>
                </a:solidFill>
              </a:rPr>
              <a:t>inreared</a:t>
            </a:r>
            <a:r>
              <a:rPr lang="en-US" dirty="0">
                <a:solidFill>
                  <a:srgbClr val="002D86"/>
                </a:solidFill>
              </a:rPr>
              <a:t> spectroscopy. Int. J. Chem. Sci, 2017, 1: 29-32.  </a:t>
            </a:r>
          </a:p>
          <a:p>
            <a:endParaRPr lang="en-US" dirty="0">
              <a:solidFill>
                <a:srgbClr val="002D86"/>
              </a:solidFill>
            </a:endParaRPr>
          </a:p>
          <a:p>
            <a:r>
              <a:rPr lang="pt-BR" dirty="0">
                <a:solidFill>
                  <a:srgbClr val="002D86"/>
                </a:solidFill>
              </a:rPr>
              <a:t>Matéria (Rio J.) vol.24 no.3 Rio de Janeiro  2019 </a:t>
            </a:r>
          </a:p>
          <a:p>
            <a:endParaRPr lang="en-US" sz="1000" dirty="0">
              <a:solidFill>
                <a:srgbClr val="002D86"/>
              </a:solidFill>
            </a:endParaRPr>
          </a:p>
          <a:p>
            <a:endParaRPr lang="en-US" dirty="0"/>
          </a:p>
          <a:p>
            <a:endParaRPr lang="en-US" dirty="0"/>
          </a:p>
        </p:txBody>
      </p:sp>
      <p:sp>
        <p:nvSpPr>
          <p:cNvPr id="302" name="Text Placeholder 301"/>
          <p:cNvSpPr>
            <a:spLocks noGrp="1"/>
          </p:cNvSpPr>
          <p:nvPr>
            <p:ph type="body" sz="quarter" idx="29"/>
          </p:nvPr>
        </p:nvSpPr>
        <p:spPr>
          <a:xfrm>
            <a:off x="20542899" y="15529990"/>
            <a:ext cx="6279386" cy="428684"/>
          </a:xfrm>
        </p:spPr>
        <p:txBody>
          <a:bodyPr/>
          <a:lstStyle/>
          <a:p>
            <a:r>
              <a:rPr lang="en-US" dirty="0"/>
              <a:t>ACKNOWLEDGEMENTS </a:t>
            </a:r>
          </a:p>
        </p:txBody>
      </p:sp>
      <p:sp>
        <p:nvSpPr>
          <p:cNvPr id="303" name="Text Placeholder 302"/>
          <p:cNvSpPr>
            <a:spLocks noGrp="1"/>
          </p:cNvSpPr>
          <p:nvPr>
            <p:ph type="body" sz="quarter" idx="30"/>
          </p:nvPr>
        </p:nvSpPr>
        <p:spPr>
          <a:xfrm>
            <a:off x="20583291" y="16058150"/>
            <a:ext cx="6282531" cy="694682"/>
          </a:xfrm>
        </p:spPr>
        <p:txBody>
          <a:bodyPr/>
          <a:lstStyle/>
          <a:p>
            <a:r>
              <a:rPr lang="en-US" i="1" dirty="0"/>
              <a:t>I would like to acknowledge Eastern Nazarene College for the use of their laboratories for research. </a:t>
            </a:r>
          </a:p>
        </p:txBody>
      </p:sp>
      <p:sp>
        <p:nvSpPr>
          <p:cNvPr id="304" name="Text Placeholder 303"/>
          <p:cNvSpPr>
            <a:spLocks noGrp="1"/>
          </p:cNvSpPr>
          <p:nvPr>
            <p:ph type="body" sz="quarter" idx="150"/>
          </p:nvPr>
        </p:nvSpPr>
        <p:spPr/>
        <p:txBody>
          <a:bodyPr>
            <a:normAutofit fontScale="92500" lnSpcReduction="20000"/>
          </a:bodyPr>
          <a:lstStyle/>
          <a:p>
            <a:r>
              <a:rPr lang="en-US" dirty="0"/>
              <a:t>Jameela Chapman</a:t>
            </a:r>
          </a:p>
        </p:txBody>
      </p:sp>
      <p:sp>
        <p:nvSpPr>
          <p:cNvPr id="305" name="Text Placeholder 304"/>
          <p:cNvSpPr>
            <a:spLocks noGrp="1"/>
          </p:cNvSpPr>
          <p:nvPr>
            <p:ph type="body" sz="quarter" idx="184"/>
          </p:nvPr>
        </p:nvSpPr>
        <p:spPr/>
        <p:txBody>
          <a:bodyPr/>
          <a:lstStyle/>
          <a:p>
            <a:r>
              <a:rPr lang="en-US" dirty="0"/>
              <a:t>Eastern Nazarene College</a:t>
            </a:r>
          </a:p>
        </p:txBody>
      </p:sp>
      <p:sp>
        <p:nvSpPr>
          <p:cNvPr id="306" name="Text Placeholder 305"/>
          <p:cNvSpPr>
            <a:spLocks noGrp="1"/>
          </p:cNvSpPr>
          <p:nvPr>
            <p:ph type="body" sz="quarter" idx="185"/>
          </p:nvPr>
        </p:nvSpPr>
        <p:spPr/>
        <p:txBody>
          <a:bodyPr>
            <a:normAutofit fontScale="92500" lnSpcReduction="20000"/>
          </a:bodyPr>
          <a:lstStyle/>
          <a:p>
            <a:r>
              <a:rPr lang="en-US" dirty="0"/>
              <a:t>Dissolution of Polystyrene in Essential Oils </a:t>
            </a:r>
          </a:p>
        </p:txBody>
      </p:sp>
      <p:pic>
        <p:nvPicPr>
          <p:cNvPr id="2" name="Picture 1" descr="ENC 2color Logo 193.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340880" y="0"/>
            <a:ext cx="2808903" cy="3314949"/>
          </a:xfrm>
          <a:prstGeom prst="rect">
            <a:avLst/>
          </a:prstGeom>
        </p:spPr>
      </p:pic>
      <p:pic>
        <p:nvPicPr>
          <p:cNvPr id="20" name="Picture 19" descr="ENC 2color Logo 193.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3502" y="-2389"/>
            <a:ext cx="2808903" cy="3314949"/>
          </a:xfrm>
          <a:prstGeom prst="rect">
            <a:avLst/>
          </a:prstGeom>
        </p:spPr>
      </p:pic>
      <p:pic>
        <p:nvPicPr>
          <p:cNvPr id="21" name="Picture 20">
            <a:extLst>
              <a:ext uri="{FF2B5EF4-FFF2-40B4-BE49-F238E27FC236}">
                <a16:creationId xmlns:a16="http://schemas.microsoft.com/office/drawing/2014/main" id="{134B83A0-F659-48D4-8FF0-3F0FCE81A29A}"/>
              </a:ext>
            </a:extLst>
          </p:cNvPr>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758283" y="13587719"/>
            <a:ext cx="2808486" cy="2335093"/>
          </a:xfrm>
          <a:prstGeom prst="rect">
            <a:avLst/>
          </a:prstGeom>
          <a:noFill/>
          <a:ln>
            <a:noFill/>
          </a:ln>
        </p:spPr>
      </p:pic>
      <p:sp>
        <p:nvSpPr>
          <p:cNvPr id="3" name="TextBox 2">
            <a:extLst>
              <a:ext uri="{FF2B5EF4-FFF2-40B4-BE49-F238E27FC236}">
                <a16:creationId xmlns:a16="http://schemas.microsoft.com/office/drawing/2014/main" id="{CBEDC924-632C-49AD-A83D-808FADB1937E}"/>
              </a:ext>
            </a:extLst>
          </p:cNvPr>
          <p:cNvSpPr txBox="1"/>
          <p:nvPr/>
        </p:nvSpPr>
        <p:spPr>
          <a:xfrm>
            <a:off x="7686196" y="3368211"/>
            <a:ext cx="11948428" cy="4462760"/>
          </a:xfrm>
          <a:prstGeom prst="rect">
            <a:avLst/>
          </a:prstGeom>
          <a:noFill/>
        </p:spPr>
        <p:txBody>
          <a:bodyPr wrap="square" rtlCol="0">
            <a:spAutoFit/>
          </a:bodyPr>
          <a:lstStyle/>
          <a:p>
            <a:endParaRPr lang="en-US" sz="1600" dirty="0">
              <a:solidFill>
                <a:srgbClr val="002D86"/>
              </a:solidFill>
              <a:latin typeface="Trebuchet MS" panose="020B0603020202020204" pitchFamily="34" charset="0"/>
            </a:endParaRPr>
          </a:p>
          <a:p>
            <a:endParaRPr lang="en-US" sz="1600" dirty="0">
              <a:solidFill>
                <a:schemeClr val="bg2">
                  <a:lumMod val="25000"/>
                </a:schemeClr>
              </a:solidFill>
              <a:latin typeface="Trebuchet MS" panose="020B0603020202020204" pitchFamily="34" charset="0"/>
            </a:endParaRPr>
          </a:p>
          <a:p>
            <a:r>
              <a:rPr lang="en-US" sz="1400" dirty="0">
                <a:solidFill>
                  <a:schemeClr val="bg2">
                    <a:lumMod val="25000"/>
                  </a:schemeClr>
                </a:solidFill>
                <a:latin typeface="Trebuchet MS" panose="020B0603020202020204" pitchFamily="34" charset="0"/>
              </a:rPr>
              <a:t>The methods of this experiment involved weighing 1 gram  of polystyrene and adding a quantity of essential oil to the polystyrene and parafilm on the container. Three trials were conducted during this experiment—one using 1 mL of each oil or compound with polystyrene, then using a 50/50 mixture of cinnamaldehyde, a known accelerant of the dissolution reaction, and each essential oil. </a:t>
            </a:r>
          </a:p>
          <a:p>
            <a:endParaRPr lang="en-US" sz="1400" dirty="0">
              <a:solidFill>
                <a:schemeClr val="bg2">
                  <a:lumMod val="25000"/>
                </a:schemeClr>
              </a:solidFill>
              <a:latin typeface="Trebuchet MS" panose="020B0603020202020204" pitchFamily="34" charset="0"/>
            </a:endParaRPr>
          </a:p>
          <a:p>
            <a:r>
              <a:rPr lang="en-US" sz="1400" dirty="0">
                <a:solidFill>
                  <a:schemeClr val="bg2">
                    <a:lumMod val="25000"/>
                  </a:schemeClr>
                </a:solidFill>
                <a:latin typeface="Trebuchet MS" panose="020B0603020202020204" pitchFamily="34" charset="0"/>
              </a:rPr>
              <a:t>The procedure was modified to add a trial of dissolution with a 50/50 mixture of thyme oil and the other essential oils, including cinnamaldehyde. he time of initial decomposition was monitored over the span of 10 minutes. The decomposition rate was then measured over the span of 7 days and 14 days, respectively.</a:t>
            </a:r>
          </a:p>
          <a:p>
            <a:endParaRPr lang="en-US" sz="1400" dirty="0">
              <a:solidFill>
                <a:schemeClr val="bg2">
                  <a:lumMod val="25000"/>
                </a:schemeClr>
              </a:solidFill>
              <a:latin typeface="Trebuchet MS" panose="020B0603020202020204" pitchFamily="34" charset="0"/>
            </a:endParaRPr>
          </a:p>
          <a:p>
            <a:r>
              <a:rPr lang="en-US" sz="1400" dirty="0">
                <a:solidFill>
                  <a:schemeClr val="bg2">
                    <a:lumMod val="25000"/>
                  </a:schemeClr>
                </a:solidFill>
                <a:latin typeface="Trebuchet MS" panose="020B0603020202020204" pitchFamily="34" charset="0"/>
              </a:rPr>
              <a:t>Infrared spectroscopy was used to analyze the dissolution reaction at 7 and 14 days. In infrared spectroscopy, the presence of essential oils are indicated by a carboxylic alcohol group, an aldehyde group, an aromatic and/or an alkene group. Infrared spectroscopy of each essential oil was taken prior to and after the addition of polystyrene.</a:t>
            </a:r>
          </a:p>
          <a:p>
            <a:endParaRPr lang="en-US" dirty="0"/>
          </a:p>
          <a:p>
            <a:endParaRPr lang="en-US" dirty="0"/>
          </a:p>
        </p:txBody>
      </p:sp>
      <p:pic>
        <p:nvPicPr>
          <p:cNvPr id="23" name="Picture 22">
            <a:extLst>
              <a:ext uri="{FF2B5EF4-FFF2-40B4-BE49-F238E27FC236}">
                <a16:creationId xmlns:a16="http://schemas.microsoft.com/office/drawing/2014/main" id="{374E94AE-BDD1-42F2-8883-07EDAAE2F5A8}"/>
              </a:ext>
            </a:extLst>
          </p:cNvPr>
          <p:cNvPicPr/>
          <p:nvPr/>
        </p:nvPicPr>
        <p:blipFill rotWithShape="1">
          <a:blip r:embed="rId6" r:link="rId7">
            <a:extLst>
              <a:ext uri="{28A0092B-C50C-407E-A947-70E740481C1C}">
                <a14:useLocalDpi xmlns:a14="http://schemas.microsoft.com/office/drawing/2010/main" val="0"/>
              </a:ext>
            </a:extLst>
          </a:blip>
          <a:srcRect l="19182" r="18475" b="2"/>
          <a:stretch>
            <a:fillRect/>
          </a:stretch>
        </p:blipFill>
        <p:spPr bwMode="auto">
          <a:xfrm>
            <a:off x="3881675" y="13587719"/>
            <a:ext cx="2808486" cy="2335092"/>
          </a:xfrm>
          <a:prstGeom prst="rect">
            <a:avLst/>
          </a:prstGeom>
          <a:noFill/>
        </p:spPr>
      </p:pic>
      <p:sp>
        <p:nvSpPr>
          <p:cNvPr id="26" name="TextBox 25">
            <a:extLst>
              <a:ext uri="{FF2B5EF4-FFF2-40B4-BE49-F238E27FC236}">
                <a16:creationId xmlns:a16="http://schemas.microsoft.com/office/drawing/2014/main" id="{CB7F959C-7022-472C-845F-124F24FACCE7}"/>
              </a:ext>
            </a:extLst>
          </p:cNvPr>
          <p:cNvSpPr txBox="1"/>
          <p:nvPr/>
        </p:nvSpPr>
        <p:spPr>
          <a:xfrm>
            <a:off x="733097" y="16069549"/>
            <a:ext cx="2659440" cy="707886"/>
          </a:xfrm>
          <a:prstGeom prst="rect">
            <a:avLst/>
          </a:prstGeom>
          <a:noFill/>
        </p:spPr>
        <p:txBody>
          <a:bodyPr wrap="square" rtlCol="0">
            <a:spAutoFit/>
          </a:bodyPr>
          <a:lstStyle/>
          <a:p>
            <a:r>
              <a:rPr lang="en-US" sz="1000" b="1" dirty="0">
                <a:solidFill>
                  <a:srgbClr val="002D86"/>
                </a:solidFill>
                <a:latin typeface="Trebuchet MS" panose="020B0603020202020204" pitchFamily="34" charset="0"/>
              </a:rPr>
              <a:t>Figure 1: </a:t>
            </a:r>
            <a:r>
              <a:rPr lang="en-US" sz="1000" dirty="0">
                <a:solidFill>
                  <a:srgbClr val="002D86"/>
                </a:solidFill>
                <a:latin typeface="Trebuchet MS" panose="020B0603020202020204" pitchFamily="34" charset="0"/>
              </a:rPr>
              <a:t>Thyme oil with polystyrene after 15 minutes  of dissolution. Monitored to test the rate in which microplastics were found. </a:t>
            </a:r>
          </a:p>
        </p:txBody>
      </p:sp>
      <p:pic>
        <p:nvPicPr>
          <p:cNvPr id="7" name="Picture 6" descr="A screenshot of a computer&#10;&#10;Description automatically generated">
            <a:extLst>
              <a:ext uri="{FF2B5EF4-FFF2-40B4-BE49-F238E27FC236}">
                <a16:creationId xmlns:a16="http://schemas.microsoft.com/office/drawing/2014/main" id="{FF11E324-5EFD-4541-A35D-F193E9249AD9}"/>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l="240" t="-507" r="20767" b="23662"/>
          <a:stretch/>
        </p:blipFill>
        <p:spPr>
          <a:xfrm>
            <a:off x="16159607" y="6546905"/>
            <a:ext cx="3275875" cy="2091754"/>
          </a:xfrm>
          <a:prstGeom prst="rect">
            <a:avLst/>
          </a:prstGeom>
        </p:spPr>
      </p:pic>
      <p:sp>
        <p:nvSpPr>
          <p:cNvPr id="10" name="TextBox 9">
            <a:extLst>
              <a:ext uri="{FF2B5EF4-FFF2-40B4-BE49-F238E27FC236}">
                <a16:creationId xmlns:a16="http://schemas.microsoft.com/office/drawing/2014/main" id="{A1411B5D-7AD9-4BC4-B3A6-438A768889C3}"/>
              </a:ext>
            </a:extLst>
          </p:cNvPr>
          <p:cNvSpPr txBox="1"/>
          <p:nvPr/>
        </p:nvSpPr>
        <p:spPr>
          <a:xfrm>
            <a:off x="16066928" y="8652716"/>
            <a:ext cx="3755617" cy="276999"/>
          </a:xfrm>
          <a:prstGeom prst="rect">
            <a:avLst/>
          </a:prstGeom>
          <a:noFill/>
        </p:spPr>
        <p:txBody>
          <a:bodyPr wrap="square" rtlCol="0">
            <a:spAutoFit/>
          </a:bodyPr>
          <a:lstStyle/>
          <a:p>
            <a:r>
              <a:rPr lang="en-US" sz="600" b="1" dirty="0"/>
              <a:t>Figure 5: </a:t>
            </a:r>
            <a:r>
              <a:rPr lang="en-US" sz="600" dirty="0"/>
              <a:t>Oregano Oil Infrared Spectra. Denoted by an alkane stretching vibration at approximately 2960 </a:t>
            </a:r>
            <a:r>
              <a:rPr lang="en-US" sz="600" dirty="0">
                <a:ea typeface="Calibri" panose="020F0502020204030204" pitchFamily="34" charset="0"/>
                <a:cs typeface="Times New Roman" panose="02020603050405020304" pitchFamily="18" charset="0"/>
              </a:rPr>
              <a:t> cm</a:t>
            </a:r>
            <a:r>
              <a:rPr lang="en-US" sz="600" baseline="30000" dirty="0">
                <a:ea typeface="Calibri" panose="020F0502020204030204" pitchFamily="34" charset="0"/>
                <a:cs typeface="Times New Roman" panose="02020603050405020304" pitchFamily="18" charset="0"/>
              </a:rPr>
              <a:t>-1</a:t>
            </a:r>
            <a:r>
              <a:rPr lang="en-US" sz="600" dirty="0"/>
              <a:t>, antisymmetric alkane –CH3 bending at 1420 </a:t>
            </a:r>
            <a:r>
              <a:rPr lang="en-US" sz="600" dirty="0">
                <a:ea typeface="Calibri" panose="020F0502020204030204" pitchFamily="34" charset="0"/>
                <a:cs typeface="Times New Roman" panose="02020603050405020304" pitchFamily="18" charset="0"/>
              </a:rPr>
              <a:t> cm</a:t>
            </a:r>
            <a:r>
              <a:rPr lang="en-US" sz="600" baseline="30000" dirty="0">
                <a:ea typeface="Calibri" panose="020F0502020204030204" pitchFamily="34" charset="0"/>
                <a:cs typeface="Times New Roman" panose="02020603050405020304" pitchFamily="18" charset="0"/>
              </a:rPr>
              <a:t>-1</a:t>
            </a:r>
            <a:r>
              <a:rPr lang="en-US" sz="600" dirty="0"/>
              <a:t> and C-O-C stretching at approximately 1249 </a:t>
            </a:r>
            <a:r>
              <a:rPr lang="en-US" sz="600" dirty="0">
                <a:ea typeface="Calibri" panose="020F0502020204030204" pitchFamily="34" charset="0"/>
                <a:cs typeface="Times New Roman" panose="02020603050405020304" pitchFamily="18" charset="0"/>
              </a:rPr>
              <a:t> cm</a:t>
            </a:r>
            <a:r>
              <a:rPr lang="en-US" sz="600" baseline="30000" dirty="0">
                <a:ea typeface="Calibri" panose="020F0502020204030204" pitchFamily="34" charset="0"/>
                <a:cs typeface="Times New Roman" panose="02020603050405020304" pitchFamily="18" charset="0"/>
              </a:rPr>
              <a:t>-1</a:t>
            </a:r>
            <a:r>
              <a:rPr lang="en-US" sz="600" dirty="0"/>
              <a:t>. </a:t>
            </a:r>
          </a:p>
        </p:txBody>
      </p:sp>
      <p:sp>
        <p:nvSpPr>
          <p:cNvPr id="11" name="Rectangle 10">
            <a:extLst>
              <a:ext uri="{FF2B5EF4-FFF2-40B4-BE49-F238E27FC236}">
                <a16:creationId xmlns:a16="http://schemas.microsoft.com/office/drawing/2014/main" id="{F04D22C5-45A1-455C-811F-885D0F83ADFB}"/>
              </a:ext>
            </a:extLst>
          </p:cNvPr>
          <p:cNvSpPr/>
          <p:nvPr/>
        </p:nvSpPr>
        <p:spPr>
          <a:xfrm>
            <a:off x="7535588" y="16448231"/>
            <a:ext cx="2449821" cy="492443"/>
          </a:xfrm>
          <a:prstGeom prst="rect">
            <a:avLst/>
          </a:prstGeom>
        </p:spPr>
        <p:txBody>
          <a:bodyPr wrap="square">
            <a:spAutoFit/>
          </a:bodyPr>
          <a:lstStyle/>
          <a:p>
            <a:r>
              <a:rPr lang="en-US" sz="600" b="1" dirty="0">
                <a:latin typeface="+mj-lt"/>
                <a:cs typeface="Times New Roman" panose="02020603050405020304" pitchFamily="18" charset="0"/>
              </a:rPr>
              <a:t>Figure 9. </a:t>
            </a:r>
            <a:r>
              <a:rPr lang="en-US" sz="600" dirty="0">
                <a:latin typeface="+mj-lt"/>
                <a:cs typeface="Times New Roman" panose="02020603050405020304" pitchFamily="18" charset="0"/>
              </a:rPr>
              <a:t>Clove Oil with Polystyrene Infrared Spectra (14 days). Alcohol/phenol group of clove oil is prominent, as is the alkane; indication of polystyrene is difficult to determine from the scan.</a:t>
            </a:r>
          </a:p>
          <a:p>
            <a:endParaRPr lang="en-US" sz="800" dirty="0"/>
          </a:p>
        </p:txBody>
      </p:sp>
      <p:sp>
        <p:nvSpPr>
          <p:cNvPr id="6" name="Text Placeholder 5">
            <a:extLst>
              <a:ext uri="{FF2B5EF4-FFF2-40B4-BE49-F238E27FC236}">
                <a16:creationId xmlns:a16="http://schemas.microsoft.com/office/drawing/2014/main" id="{196D3082-8D3E-45A5-9B83-907C14FDB7B5}"/>
              </a:ext>
            </a:extLst>
          </p:cNvPr>
          <p:cNvSpPr>
            <a:spLocks noGrp="1"/>
          </p:cNvSpPr>
          <p:nvPr>
            <p:ph type="body" sz="quarter" idx="11"/>
          </p:nvPr>
        </p:nvSpPr>
        <p:spPr>
          <a:xfrm>
            <a:off x="576462" y="3279588"/>
            <a:ext cx="6280547" cy="428684"/>
          </a:xfrm>
        </p:spPr>
        <p:txBody>
          <a:bodyPr/>
          <a:lstStyle/>
          <a:p>
            <a:r>
              <a:rPr lang="en-US" dirty="0"/>
              <a:t>INTRODUCTION </a:t>
            </a:r>
          </a:p>
        </p:txBody>
      </p:sp>
      <p:sp>
        <p:nvSpPr>
          <p:cNvPr id="15" name="TextBox 14">
            <a:extLst>
              <a:ext uri="{FF2B5EF4-FFF2-40B4-BE49-F238E27FC236}">
                <a16:creationId xmlns:a16="http://schemas.microsoft.com/office/drawing/2014/main" id="{FFD169BD-AEED-4123-85E1-64C1F5E525DD}"/>
              </a:ext>
            </a:extLst>
          </p:cNvPr>
          <p:cNvSpPr txBox="1"/>
          <p:nvPr/>
        </p:nvSpPr>
        <p:spPr>
          <a:xfrm>
            <a:off x="3707443" y="16069549"/>
            <a:ext cx="3088853" cy="707886"/>
          </a:xfrm>
          <a:prstGeom prst="rect">
            <a:avLst/>
          </a:prstGeom>
          <a:noFill/>
        </p:spPr>
        <p:txBody>
          <a:bodyPr wrap="square" rtlCol="0">
            <a:spAutoFit/>
          </a:bodyPr>
          <a:lstStyle/>
          <a:p>
            <a:r>
              <a:rPr lang="en-US" sz="1000" b="1" dirty="0">
                <a:solidFill>
                  <a:srgbClr val="002D86"/>
                </a:solidFill>
                <a:latin typeface="Trebuchet MS" panose="020B0603020202020204" pitchFamily="34" charset="0"/>
              </a:rPr>
              <a:t>Figure 2: </a:t>
            </a:r>
            <a:r>
              <a:rPr lang="en-US" sz="1000" dirty="0">
                <a:solidFill>
                  <a:srgbClr val="002D86"/>
                </a:solidFill>
                <a:latin typeface="Trebuchet MS" panose="020B0603020202020204" pitchFamily="34" charset="0"/>
              </a:rPr>
              <a:t>Eugenol and Clove Oil with Polystyrene after 30 minutes. Polystyrene dissolved first  in the eugenol  (after 15 minutes), and then in the clove oil (after approximately 18 minutes). </a:t>
            </a:r>
          </a:p>
        </p:txBody>
      </p:sp>
      <p:pic>
        <p:nvPicPr>
          <p:cNvPr id="5" name="Picture 4" descr="A screenshot of a social media post&#10;&#10;Description automatically generated">
            <a:extLst>
              <a:ext uri="{FF2B5EF4-FFF2-40B4-BE49-F238E27FC236}">
                <a16:creationId xmlns:a16="http://schemas.microsoft.com/office/drawing/2014/main" id="{C54C11A5-BAB7-4AED-AADB-9C32BDE8C96D}"/>
              </a:ext>
            </a:extLst>
          </p:cNvPr>
          <p:cNvPicPr>
            <a:picLocks noChangeAspect="1"/>
          </p:cNvPicPr>
          <p:nvPr/>
        </p:nvPicPr>
        <p:blipFill rotWithShape="1">
          <a:blip r:embed="rId9">
            <a:extLst>
              <a:ext uri="{28A0092B-C50C-407E-A947-70E740481C1C}">
                <a14:useLocalDpi xmlns:a14="http://schemas.microsoft.com/office/drawing/2010/main" val="0"/>
              </a:ext>
            </a:extLst>
          </a:blip>
          <a:srcRect r="19828" b="23204"/>
          <a:stretch/>
        </p:blipFill>
        <p:spPr>
          <a:xfrm>
            <a:off x="7500594" y="6608655"/>
            <a:ext cx="3449643" cy="2105596"/>
          </a:xfrm>
          <a:prstGeom prst="rect">
            <a:avLst/>
          </a:prstGeom>
        </p:spPr>
      </p:pic>
      <p:sp>
        <p:nvSpPr>
          <p:cNvPr id="8" name="TextBox 7">
            <a:extLst>
              <a:ext uri="{FF2B5EF4-FFF2-40B4-BE49-F238E27FC236}">
                <a16:creationId xmlns:a16="http://schemas.microsoft.com/office/drawing/2014/main" id="{D0BB6005-8F53-45E2-9364-F0D2F6044AA0}"/>
              </a:ext>
            </a:extLst>
          </p:cNvPr>
          <p:cNvSpPr txBox="1"/>
          <p:nvPr/>
        </p:nvSpPr>
        <p:spPr>
          <a:xfrm>
            <a:off x="7412041" y="8713310"/>
            <a:ext cx="3560372" cy="738664"/>
          </a:xfrm>
          <a:prstGeom prst="rect">
            <a:avLst/>
          </a:prstGeom>
          <a:noFill/>
        </p:spPr>
        <p:txBody>
          <a:bodyPr wrap="square" rtlCol="0">
            <a:spAutoFit/>
          </a:bodyPr>
          <a:lstStyle/>
          <a:p>
            <a:r>
              <a:rPr lang="en-US" sz="600" b="1" dirty="0"/>
              <a:t>Figure 3: </a:t>
            </a:r>
            <a:r>
              <a:rPr lang="en-US" sz="600" dirty="0"/>
              <a:t>Eugenol Infrared Spectra. Denoted by an alcohol (O-H) stretch around 3500 </a:t>
            </a:r>
            <a:r>
              <a:rPr lang="en-US" sz="600" dirty="0">
                <a:ea typeface="Calibri" panose="020F0502020204030204" pitchFamily="34" charset="0"/>
                <a:cs typeface="Times New Roman" panose="02020603050405020304" pitchFamily="18" charset="0"/>
              </a:rPr>
              <a:t>cm</a:t>
            </a:r>
            <a:r>
              <a:rPr lang="en-US" sz="600" baseline="30000" dirty="0">
                <a:ea typeface="Calibri" panose="020F0502020204030204" pitchFamily="34" charset="0"/>
                <a:cs typeface="Times New Roman" panose="02020603050405020304" pitchFamily="18" charset="0"/>
              </a:rPr>
              <a:t>-1</a:t>
            </a:r>
            <a:r>
              <a:rPr lang="en-US" sz="600" dirty="0"/>
              <a:t>, a variety of alkane (-CH3) groups from 3000-2800 </a:t>
            </a:r>
            <a:r>
              <a:rPr lang="en-US" sz="600" dirty="0">
                <a:ea typeface="Calibri" panose="020F0502020204030204" pitchFamily="34" charset="0"/>
                <a:cs typeface="Times New Roman" panose="02020603050405020304" pitchFamily="18" charset="0"/>
              </a:rPr>
              <a:t>cm</a:t>
            </a:r>
            <a:r>
              <a:rPr lang="en-US" sz="600" baseline="30000" dirty="0">
                <a:ea typeface="Calibri" panose="020F0502020204030204" pitchFamily="34" charset="0"/>
                <a:cs typeface="Times New Roman" panose="02020603050405020304" pitchFamily="18" charset="0"/>
              </a:rPr>
              <a:t>-1</a:t>
            </a:r>
            <a:r>
              <a:rPr lang="en-US" sz="600" dirty="0"/>
              <a:t>, and a C=C aromatic peak near 1550 </a:t>
            </a:r>
            <a:r>
              <a:rPr lang="en-US" sz="600" dirty="0">
                <a:ea typeface="Calibri" panose="020F0502020204030204" pitchFamily="34" charset="0"/>
                <a:cs typeface="Times New Roman" panose="02020603050405020304" pitchFamily="18" charset="0"/>
              </a:rPr>
              <a:t> cm</a:t>
            </a:r>
            <a:r>
              <a:rPr lang="en-US" sz="600" baseline="30000" dirty="0">
                <a:ea typeface="Calibri" panose="020F0502020204030204" pitchFamily="34" charset="0"/>
                <a:cs typeface="Times New Roman" panose="02020603050405020304" pitchFamily="18" charset="0"/>
              </a:rPr>
              <a:t>-1</a:t>
            </a:r>
            <a:r>
              <a:rPr lang="en-US" sz="600" dirty="0"/>
              <a:t>.</a:t>
            </a:r>
          </a:p>
          <a:p>
            <a:endParaRPr lang="en-US" sz="1000" dirty="0"/>
          </a:p>
          <a:p>
            <a:endParaRPr lang="en-US" sz="1000" dirty="0"/>
          </a:p>
          <a:p>
            <a:endParaRPr lang="en-US" sz="1000" dirty="0"/>
          </a:p>
        </p:txBody>
      </p:sp>
      <p:pic>
        <p:nvPicPr>
          <p:cNvPr id="13" name="Picture 12" descr="A screenshot of a computer&#10;&#10;Description automatically generated">
            <a:extLst>
              <a:ext uri="{FF2B5EF4-FFF2-40B4-BE49-F238E27FC236}">
                <a16:creationId xmlns:a16="http://schemas.microsoft.com/office/drawing/2014/main" id="{8897A6AC-2E54-4B71-AF62-21A7CA1775BB}"/>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r="19620" b="22706"/>
          <a:stretch/>
        </p:blipFill>
        <p:spPr>
          <a:xfrm>
            <a:off x="11901735" y="6546905"/>
            <a:ext cx="3401018" cy="2105596"/>
          </a:xfrm>
          <a:prstGeom prst="rect">
            <a:avLst/>
          </a:prstGeom>
        </p:spPr>
      </p:pic>
      <p:sp>
        <p:nvSpPr>
          <p:cNvPr id="14" name="TextBox 13">
            <a:extLst>
              <a:ext uri="{FF2B5EF4-FFF2-40B4-BE49-F238E27FC236}">
                <a16:creationId xmlns:a16="http://schemas.microsoft.com/office/drawing/2014/main" id="{B755D358-270A-4876-B661-4FB5B0F1F54E}"/>
              </a:ext>
            </a:extLst>
          </p:cNvPr>
          <p:cNvSpPr txBox="1"/>
          <p:nvPr/>
        </p:nvSpPr>
        <p:spPr>
          <a:xfrm>
            <a:off x="11800048" y="8719252"/>
            <a:ext cx="3831902" cy="553998"/>
          </a:xfrm>
          <a:prstGeom prst="rect">
            <a:avLst/>
          </a:prstGeom>
          <a:noFill/>
        </p:spPr>
        <p:txBody>
          <a:bodyPr wrap="square" rtlCol="0">
            <a:spAutoFit/>
          </a:bodyPr>
          <a:lstStyle/>
          <a:p>
            <a:r>
              <a:rPr lang="en-US" sz="600" b="1" dirty="0">
                <a:latin typeface="+mj-lt"/>
              </a:rPr>
              <a:t>Figure 4:  </a:t>
            </a:r>
            <a:r>
              <a:rPr lang="en-US" sz="600" dirty="0">
                <a:latin typeface="+mj-lt"/>
              </a:rPr>
              <a:t>Clove Oil Infrared Spectra. Denoted by </a:t>
            </a:r>
            <a:r>
              <a:rPr lang="en-US" sz="600" dirty="0">
                <a:latin typeface="+mj-lt"/>
                <a:ea typeface="Calibri" panose="020F0502020204030204" pitchFamily="34" charset="0"/>
                <a:cs typeface="Times New Roman" panose="02020603050405020304" pitchFamily="18" charset="0"/>
              </a:rPr>
              <a:t>an O-H (phenol) group at 3200-3600 cm</a:t>
            </a:r>
            <a:r>
              <a:rPr lang="en-US" sz="600" baseline="30000" dirty="0">
                <a:latin typeface="+mj-lt"/>
                <a:ea typeface="Calibri" panose="020F0502020204030204" pitchFamily="34" charset="0"/>
                <a:cs typeface="Times New Roman" panose="02020603050405020304" pitchFamily="18" charset="0"/>
              </a:rPr>
              <a:t>-1</a:t>
            </a:r>
            <a:r>
              <a:rPr lang="en-US" sz="600" dirty="0">
                <a:latin typeface="+mj-lt"/>
                <a:ea typeface="Calibri" panose="020F0502020204030204" pitchFamily="34" charset="0"/>
                <a:cs typeface="Times New Roman" panose="02020603050405020304" pitchFamily="18" charset="0"/>
              </a:rPr>
              <a:t>, a C-H group at 2900 cm</a:t>
            </a:r>
            <a:r>
              <a:rPr lang="en-US" sz="600" baseline="30000" dirty="0">
                <a:latin typeface="+mj-lt"/>
                <a:ea typeface="Calibri" panose="020F0502020204030204" pitchFamily="34" charset="0"/>
                <a:cs typeface="Times New Roman" panose="02020603050405020304" pitchFamily="18" charset="0"/>
              </a:rPr>
              <a:t>-1</a:t>
            </a:r>
            <a:r>
              <a:rPr lang="en-US" sz="600" dirty="0">
                <a:latin typeface="+mj-lt"/>
                <a:ea typeface="Calibri" panose="020F0502020204030204" pitchFamily="34" charset="0"/>
                <a:cs typeface="Times New Roman" panose="02020603050405020304" pitchFamily="18" charset="0"/>
              </a:rPr>
              <a:t>, an aromatic at 1600 cm</a:t>
            </a:r>
            <a:r>
              <a:rPr lang="en-US" sz="600" baseline="30000" dirty="0">
                <a:latin typeface="+mj-lt"/>
                <a:ea typeface="Calibri" panose="020F0502020204030204" pitchFamily="34" charset="0"/>
                <a:cs typeface="Times New Roman" panose="02020603050405020304" pitchFamily="18" charset="0"/>
              </a:rPr>
              <a:t>-1</a:t>
            </a:r>
            <a:r>
              <a:rPr lang="en-US" sz="600" dirty="0">
                <a:latin typeface="+mj-lt"/>
                <a:ea typeface="Calibri" panose="020F0502020204030204" pitchFamily="34" charset="0"/>
                <a:cs typeface="Times New Roman" panose="02020603050405020304" pitchFamily="18" charset="0"/>
              </a:rPr>
              <a:t>, an alkene (C=C) around 1550 cm</a:t>
            </a:r>
            <a:r>
              <a:rPr lang="en-US" sz="600" baseline="30000" dirty="0">
                <a:latin typeface="+mj-lt"/>
                <a:ea typeface="Calibri" panose="020F0502020204030204" pitchFamily="34" charset="0"/>
                <a:cs typeface="Times New Roman" panose="02020603050405020304" pitchFamily="18" charset="0"/>
              </a:rPr>
              <a:t>-1</a:t>
            </a:r>
            <a:r>
              <a:rPr lang="en-US" sz="600" dirty="0">
                <a:latin typeface="+mj-lt"/>
                <a:ea typeface="Calibri" panose="020F0502020204030204" pitchFamily="34" charset="0"/>
                <a:cs typeface="Times New Roman" panose="02020603050405020304" pitchFamily="18" charset="0"/>
              </a:rPr>
              <a:t>, an ether at 1100 cm</a:t>
            </a:r>
            <a:r>
              <a:rPr lang="en-US" sz="600" baseline="30000" dirty="0">
                <a:latin typeface="+mj-lt"/>
                <a:ea typeface="Calibri" panose="020F0502020204030204" pitchFamily="34" charset="0"/>
                <a:cs typeface="Times New Roman" panose="02020603050405020304" pitchFamily="18" charset="0"/>
              </a:rPr>
              <a:t>-1</a:t>
            </a:r>
            <a:r>
              <a:rPr lang="en-US" sz="600" dirty="0">
                <a:latin typeface="+mj-lt"/>
                <a:ea typeface="Calibri" panose="020F0502020204030204" pitchFamily="34" charset="0"/>
                <a:cs typeface="Times New Roman" panose="02020603050405020304" pitchFamily="18" charset="0"/>
              </a:rPr>
              <a:t>. </a:t>
            </a:r>
            <a:endParaRPr lang="en-US" sz="600" dirty="0">
              <a:latin typeface="+mj-lt"/>
            </a:endParaRPr>
          </a:p>
          <a:p>
            <a:endParaRPr lang="en-US" sz="600" dirty="0">
              <a:latin typeface="+mj-lt"/>
            </a:endParaRPr>
          </a:p>
          <a:p>
            <a:endParaRPr lang="en-US" sz="600" dirty="0"/>
          </a:p>
          <a:p>
            <a:endParaRPr lang="en-US" sz="600" dirty="0"/>
          </a:p>
        </p:txBody>
      </p:sp>
      <p:pic>
        <p:nvPicPr>
          <p:cNvPr id="18" name="Picture 17" descr="A close up of a map&#10;&#10;Description automatically generated">
            <a:extLst>
              <a:ext uri="{FF2B5EF4-FFF2-40B4-BE49-F238E27FC236}">
                <a16:creationId xmlns:a16="http://schemas.microsoft.com/office/drawing/2014/main" id="{115928FF-6EDE-482B-88D5-9A9F597B8ABF}"/>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r="19858" b="23339"/>
          <a:stretch/>
        </p:blipFill>
        <p:spPr>
          <a:xfrm>
            <a:off x="10707534" y="16895422"/>
            <a:ext cx="2173056" cy="1278111"/>
          </a:xfrm>
          <a:prstGeom prst="rect">
            <a:avLst/>
          </a:prstGeom>
        </p:spPr>
      </p:pic>
      <p:sp>
        <p:nvSpPr>
          <p:cNvPr id="22" name="TextBox 21">
            <a:extLst>
              <a:ext uri="{FF2B5EF4-FFF2-40B4-BE49-F238E27FC236}">
                <a16:creationId xmlns:a16="http://schemas.microsoft.com/office/drawing/2014/main" id="{70C471BD-EC4F-46E1-A613-E3638A9F6ED4}"/>
              </a:ext>
            </a:extLst>
          </p:cNvPr>
          <p:cNvSpPr txBox="1"/>
          <p:nvPr/>
        </p:nvSpPr>
        <p:spPr>
          <a:xfrm>
            <a:off x="9192227" y="11456890"/>
            <a:ext cx="3489748" cy="276999"/>
          </a:xfrm>
          <a:prstGeom prst="rect">
            <a:avLst/>
          </a:prstGeom>
          <a:noFill/>
        </p:spPr>
        <p:txBody>
          <a:bodyPr wrap="square" rtlCol="0">
            <a:spAutoFit/>
          </a:bodyPr>
          <a:lstStyle/>
          <a:p>
            <a:r>
              <a:rPr lang="en-US" sz="600" b="1" dirty="0"/>
              <a:t>Figure 6: </a:t>
            </a:r>
            <a:r>
              <a:rPr lang="en-US" sz="600" dirty="0"/>
              <a:t>Thyme Oil Infrared Spectra. CHx deformation (3150-3050 cm</a:t>
            </a:r>
            <a:r>
              <a:rPr lang="en-US" sz="600" baseline="30000" dirty="0"/>
              <a:t>-1</a:t>
            </a:r>
            <a:r>
              <a:rPr lang="en-US" sz="600" dirty="0"/>
              <a:t>) that corresponds to a C-H (aromatic) stretching group, and a stretching alcohol/phenol O-H at absorption 3550-3200 cm</a:t>
            </a:r>
            <a:r>
              <a:rPr lang="en-US" sz="600" baseline="30000" dirty="0"/>
              <a:t>-1</a:t>
            </a:r>
            <a:endParaRPr lang="en-US" sz="600" dirty="0"/>
          </a:p>
        </p:txBody>
      </p:sp>
      <p:pic>
        <p:nvPicPr>
          <p:cNvPr id="28" name="Picture 27" descr="A screenshot of a social media post&#10;&#10;Description automatically generated">
            <a:extLst>
              <a:ext uri="{FF2B5EF4-FFF2-40B4-BE49-F238E27FC236}">
                <a16:creationId xmlns:a16="http://schemas.microsoft.com/office/drawing/2014/main" id="{09F1631F-1625-44C0-BA63-0C12DD027140}"/>
              </a:ext>
            </a:extLst>
          </p:cNvPr>
          <p:cNvPicPr>
            <a:picLocks noChangeAspect="1"/>
          </p:cNvPicPr>
          <p:nvPr/>
        </p:nvPicPr>
        <p:blipFill rotWithShape="1">
          <a:blip r:embed="rId12">
            <a:extLst>
              <a:ext uri="{28A0092B-C50C-407E-A947-70E740481C1C}">
                <a14:useLocalDpi xmlns:a14="http://schemas.microsoft.com/office/drawing/2010/main" val="0"/>
              </a:ext>
            </a:extLst>
          </a:blip>
          <a:srcRect r="19985" b="23041"/>
          <a:stretch/>
        </p:blipFill>
        <p:spPr>
          <a:xfrm>
            <a:off x="14061423" y="9318147"/>
            <a:ext cx="3435223" cy="2094566"/>
          </a:xfrm>
          <a:prstGeom prst="rect">
            <a:avLst/>
          </a:prstGeom>
        </p:spPr>
      </p:pic>
      <p:sp>
        <p:nvSpPr>
          <p:cNvPr id="29" name="TextBox 28">
            <a:extLst>
              <a:ext uri="{FF2B5EF4-FFF2-40B4-BE49-F238E27FC236}">
                <a16:creationId xmlns:a16="http://schemas.microsoft.com/office/drawing/2014/main" id="{0CE349FD-D7F9-474D-A96C-7CDEE0BBC879}"/>
              </a:ext>
            </a:extLst>
          </p:cNvPr>
          <p:cNvSpPr txBox="1"/>
          <p:nvPr/>
        </p:nvSpPr>
        <p:spPr>
          <a:xfrm>
            <a:off x="14011004" y="11465338"/>
            <a:ext cx="3536060" cy="276999"/>
          </a:xfrm>
          <a:prstGeom prst="rect">
            <a:avLst/>
          </a:prstGeom>
          <a:noFill/>
        </p:spPr>
        <p:txBody>
          <a:bodyPr wrap="square" rtlCol="0">
            <a:spAutoFit/>
          </a:bodyPr>
          <a:lstStyle/>
          <a:p>
            <a:r>
              <a:rPr lang="en-US" sz="600" b="1" dirty="0">
                <a:latin typeface="+mj-lt"/>
                <a:cs typeface="Times New Roman" panose="02020603050405020304" pitchFamily="18" charset="0"/>
              </a:rPr>
              <a:t>Figure 7: </a:t>
            </a:r>
            <a:r>
              <a:rPr lang="en-US" sz="600" dirty="0">
                <a:latin typeface="+mj-lt"/>
              </a:rPr>
              <a:t>Cinnamaldehyde Infrared Spectra. P</a:t>
            </a:r>
            <a:r>
              <a:rPr lang="en-US" sz="600" dirty="0">
                <a:latin typeface="+mj-lt"/>
                <a:ea typeface="Calibri" panose="020F0502020204030204" pitchFamily="34" charset="0"/>
                <a:cs typeface="Times New Roman" panose="02020603050405020304" pitchFamily="18" charset="0"/>
              </a:rPr>
              <a:t>ossesses aldehyde groups and strong polarity, which makes it compatible with the alkene groups in polystyrene.</a:t>
            </a:r>
            <a:endParaRPr lang="en-US" sz="600" dirty="0">
              <a:latin typeface="+mj-lt"/>
            </a:endParaRPr>
          </a:p>
        </p:txBody>
      </p:sp>
      <p:pic>
        <p:nvPicPr>
          <p:cNvPr id="31" name="Picture 30" descr="A screenshot of a cell phone&#10;&#10;Description automatically generated">
            <a:extLst>
              <a:ext uri="{FF2B5EF4-FFF2-40B4-BE49-F238E27FC236}">
                <a16:creationId xmlns:a16="http://schemas.microsoft.com/office/drawing/2014/main" id="{5BB7E302-515E-4FD7-828C-B32BB000D070}"/>
              </a:ext>
            </a:extLst>
          </p:cNvPr>
          <p:cNvPicPr>
            <a:picLocks noChangeAspect="1"/>
          </p:cNvPicPr>
          <p:nvPr/>
        </p:nvPicPr>
        <p:blipFill rotWithShape="1">
          <a:blip r:embed="rId13" cstate="print">
            <a:extLst>
              <a:ext uri="{28A0092B-C50C-407E-A947-70E740481C1C}">
                <a14:useLocalDpi xmlns:a14="http://schemas.microsoft.com/office/drawing/2010/main" val="0"/>
              </a:ext>
            </a:extLst>
          </a:blip>
          <a:srcRect r="19985" b="23387"/>
          <a:stretch/>
        </p:blipFill>
        <p:spPr>
          <a:xfrm>
            <a:off x="17013686" y="15361097"/>
            <a:ext cx="2241641" cy="1577788"/>
          </a:xfrm>
          <a:prstGeom prst="rect">
            <a:avLst/>
          </a:prstGeom>
        </p:spPr>
      </p:pic>
      <p:sp>
        <p:nvSpPr>
          <p:cNvPr id="289" name="TextBox 288">
            <a:extLst>
              <a:ext uri="{FF2B5EF4-FFF2-40B4-BE49-F238E27FC236}">
                <a16:creationId xmlns:a16="http://schemas.microsoft.com/office/drawing/2014/main" id="{20EC53CD-AABC-4542-BD11-BBC30114263C}"/>
              </a:ext>
            </a:extLst>
          </p:cNvPr>
          <p:cNvSpPr txBox="1"/>
          <p:nvPr/>
        </p:nvSpPr>
        <p:spPr>
          <a:xfrm>
            <a:off x="16883279" y="16998600"/>
            <a:ext cx="2552203" cy="461665"/>
          </a:xfrm>
          <a:prstGeom prst="rect">
            <a:avLst/>
          </a:prstGeom>
          <a:noFill/>
        </p:spPr>
        <p:txBody>
          <a:bodyPr wrap="square" rtlCol="0">
            <a:spAutoFit/>
          </a:bodyPr>
          <a:lstStyle/>
          <a:p>
            <a:r>
              <a:rPr lang="en-US" sz="800" b="1" dirty="0">
                <a:latin typeface="+mj-lt"/>
              </a:rPr>
              <a:t>Figure 12: </a:t>
            </a:r>
            <a:r>
              <a:rPr lang="en-US" sz="800" dirty="0">
                <a:latin typeface="+mj-lt"/>
              </a:rPr>
              <a:t>Eugenol with Polystyrene Infrared Spectra (14 days). Characteristic OH peak in eugenol still present with stretching C=C peaks of polystyrene. </a:t>
            </a:r>
          </a:p>
        </p:txBody>
      </p:sp>
      <p:pic>
        <p:nvPicPr>
          <p:cNvPr id="291" name="Picture 290" descr="A screenshot of a computer&#10;&#10;Description automatically generated">
            <a:extLst>
              <a:ext uri="{FF2B5EF4-FFF2-40B4-BE49-F238E27FC236}">
                <a16:creationId xmlns:a16="http://schemas.microsoft.com/office/drawing/2014/main" id="{36AE575E-95F1-4C87-A0DB-EE2307D2959F}"/>
              </a:ext>
            </a:extLst>
          </p:cNvPr>
          <p:cNvPicPr>
            <a:picLocks noChangeAspect="1"/>
          </p:cNvPicPr>
          <p:nvPr/>
        </p:nvPicPr>
        <p:blipFill rotWithShape="1">
          <a:blip r:embed="rId14" cstate="print">
            <a:extLst>
              <a:ext uri="{28A0092B-C50C-407E-A947-70E740481C1C}">
                <a14:useLocalDpi xmlns:a14="http://schemas.microsoft.com/office/drawing/2010/main" val="0"/>
              </a:ext>
            </a:extLst>
          </a:blip>
          <a:srcRect r="19985" b="28479"/>
          <a:stretch/>
        </p:blipFill>
        <p:spPr>
          <a:xfrm>
            <a:off x="7617722" y="15056988"/>
            <a:ext cx="2350929" cy="1399937"/>
          </a:xfrm>
          <a:prstGeom prst="rect">
            <a:avLst/>
          </a:prstGeom>
        </p:spPr>
      </p:pic>
      <p:pic>
        <p:nvPicPr>
          <p:cNvPr id="293" name="Picture 292" descr="A screenshot of a cell phone&#10;&#10;Description automatically generated">
            <a:extLst>
              <a:ext uri="{FF2B5EF4-FFF2-40B4-BE49-F238E27FC236}">
                <a16:creationId xmlns:a16="http://schemas.microsoft.com/office/drawing/2014/main" id="{E5B69557-D126-4673-B008-9FA29D173768}"/>
              </a:ext>
            </a:extLst>
          </p:cNvPr>
          <p:cNvPicPr>
            <a:picLocks noChangeAspect="1"/>
          </p:cNvPicPr>
          <p:nvPr/>
        </p:nvPicPr>
        <p:blipFill rotWithShape="1">
          <a:blip r:embed="rId15" cstate="print">
            <a:extLst>
              <a:ext uri="{28A0092B-C50C-407E-A947-70E740481C1C}">
                <a14:useLocalDpi xmlns:a14="http://schemas.microsoft.com/office/drawing/2010/main" val="0"/>
              </a:ext>
            </a:extLst>
          </a:blip>
          <a:srcRect r="19884" b="23246"/>
          <a:stretch/>
        </p:blipFill>
        <p:spPr>
          <a:xfrm>
            <a:off x="10640292" y="15014621"/>
            <a:ext cx="2322378" cy="1401398"/>
          </a:xfrm>
          <a:prstGeom prst="rect">
            <a:avLst/>
          </a:prstGeom>
        </p:spPr>
      </p:pic>
      <p:sp>
        <p:nvSpPr>
          <p:cNvPr id="307" name="TextBox 306">
            <a:extLst>
              <a:ext uri="{FF2B5EF4-FFF2-40B4-BE49-F238E27FC236}">
                <a16:creationId xmlns:a16="http://schemas.microsoft.com/office/drawing/2014/main" id="{5D771A89-D23F-4622-9EFC-D592D50C3595}"/>
              </a:ext>
            </a:extLst>
          </p:cNvPr>
          <p:cNvSpPr txBox="1"/>
          <p:nvPr/>
        </p:nvSpPr>
        <p:spPr>
          <a:xfrm>
            <a:off x="10590398" y="16429588"/>
            <a:ext cx="2407329" cy="369332"/>
          </a:xfrm>
          <a:prstGeom prst="rect">
            <a:avLst/>
          </a:prstGeom>
          <a:noFill/>
        </p:spPr>
        <p:txBody>
          <a:bodyPr wrap="square" rtlCol="0">
            <a:spAutoFit/>
          </a:bodyPr>
          <a:lstStyle/>
          <a:p>
            <a:r>
              <a:rPr lang="en-US" sz="600" b="1" dirty="0"/>
              <a:t>Figure 10. </a:t>
            </a:r>
            <a:r>
              <a:rPr lang="en-US" sz="600" dirty="0"/>
              <a:t>Oregano Oil with Polystyrene Infrared Spectra (14 days).  Alkane stretching vibration at approximately 2960 </a:t>
            </a:r>
            <a:r>
              <a:rPr lang="en-US" sz="600" dirty="0">
                <a:ea typeface="Calibri" panose="020F0502020204030204" pitchFamily="34" charset="0"/>
                <a:cs typeface="Times New Roman" panose="02020603050405020304" pitchFamily="18" charset="0"/>
              </a:rPr>
              <a:t>cm</a:t>
            </a:r>
            <a:r>
              <a:rPr lang="en-US" sz="600" baseline="30000" dirty="0">
                <a:ea typeface="Calibri" panose="020F0502020204030204" pitchFamily="34" charset="0"/>
                <a:cs typeface="Times New Roman" panose="02020603050405020304" pitchFamily="18" charset="0"/>
              </a:rPr>
              <a:t>-1</a:t>
            </a:r>
            <a:r>
              <a:rPr lang="en-US" sz="600" dirty="0"/>
              <a:t>, paired with prominent stretching C=C peaks of polystyrene.   </a:t>
            </a:r>
          </a:p>
        </p:txBody>
      </p:sp>
      <p:pic>
        <p:nvPicPr>
          <p:cNvPr id="309" name="Picture 308" descr="A screenshot of a computer&#10;&#10;Description automatically generated">
            <a:extLst>
              <a:ext uri="{FF2B5EF4-FFF2-40B4-BE49-F238E27FC236}">
                <a16:creationId xmlns:a16="http://schemas.microsoft.com/office/drawing/2014/main" id="{BDA0A368-B7BA-4399-A61D-9A731E1FD7AD}"/>
              </a:ext>
            </a:extLst>
          </p:cNvPr>
          <p:cNvPicPr>
            <a:picLocks noChangeAspect="1"/>
          </p:cNvPicPr>
          <p:nvPr/>
        </p:nvPicPr>
        <p:blipFill rotWithShape="1">
          <a:blip r:embed="rId16" cstate="print">
            <a:extLst>
              <a:ext uri="{28A0092B-C50C-407E-A947-70E740481C1C}">
                <a14:useLocalDpi xmlns:a14="http://schemas.microsoft.com/office/drawing/2010/main" val="0"/>
              </a:ext>
            </a:extLst>
          </a:blip>
          <a:srcRect r="19985" b="21979"/>
          <a:stretch/>
        </p:blipFill>
        <p:spPr>
          <a:xfrm>
            <a:off x="13538057" y="15014620"/>
            <a:ext cx="2492342" cy="1459425"/>
          </a:xfrm>
          <a:prstGeom prst="rect">
            <a:avLst/>
          </a:prstGeom>
        </p:spPr>
      </p:pic>
      <p:sp>
        <p:nvSpPr>
          <p:cNvPr id="310" name="TextBox 309">
            <a:extLst>
              <a:ext uri="{FF2B5EF4-FFF2-40B4-BE49-F238E27FC236}">
                <a16:creationId xmlns:a16="http://schemas.microsoft.com/office/drawing/2014/main" id="{62DEBB92-77EE-4518-B166-12324B8B5D46}"/>
              </a:ext>
            </a:extLst>
          </p:cNvPr>
          <p:cNvSpPr txBox="1"/>
          <p:nvPr/>
        </p:nvSpPr>
        <p:spPr>
          <a:xfrm>
            <a:off x="13433526" y="16474046"/>
            <a:ext cx="2797578" cy="369332"/>
          </a:xfrm>
          <a:prstGeom prst="rect">
            <a:avLst/>
          </a:prstGeom>
          <a:noFill/>
        </p:spPr>
        <p:txBody>
          <a:bodyPr wrap="square" rtlCol="0">
            <a:spAutoFit/>
          </a:bodyPr>
          <a:lstStyle/>
          <a:p>
            <a:r>
              <a:rPr lang="en-US" sz="600" b="1" dirty="0"/>
              <a:t>Figure 11. </a:t>
            </a:r>
            <a:r>
              <a:rPr lang="en-US" sz="600" dirty="0"/>
              <a:t>Thyme oil with Polystyrene Infrared spectra. Small alcohol/phenol peak and CHx deformation are visible; characteristics of polystyrene are difficult to decipher.  </a:t>
            </a:r>
          </a:p>
        </p:txBody>
      </p:sp>
      <p:pic>
        <p:nvPicPr>
          <p:cNvPr id="312" name="Picture 311" descr="A screenshot of a cell phone&#10;&#10;Description automatically generated">
            <a:extLst>
              <a:ext uri="{FF2B5EF4-FFF2-40B4-BE49-F238E27FC236}">
                <a16:creationId xmlns:a16="http://schemas.microsoft.com/office/drawing/2014/main" id="{DF263A9B-0A30-4030-9925-A2F42C8C5DC5}"/>
              </a:ext>
            </a:extLst>
          </p:cNvPr>
          <p:cNvPicPr>
            <a:picLocks noChangeAspect="1"/>
          </p:cNvPicPr>
          <p:nvPr/>
        </p:nvPicPr>
        <p:blipFill rotWithShape="1">
          <a:blip r:embed="rId17" cstate="print">
            <a:extLst>
              <a:ext uri="{28A0092B-C50C-407E-A947-70E740481C1C}">
                <a14:useLocalDpi xmlns:a14="http://schemas.microsoft.com/office/drawing/2010/main" val="0"/>
              </a:ext>
            </a:extLst>
          </a:blip>
          <a:srcRect r="20389" b="23316"/>
          <a:stretch/>
        </p:blipFill>
        <p:spPr>
          <a:xfrm>
            <a:off x="13591821" y="16867493"/>
            <a:ext cx="2449821" cy="1313454"/>
          </a:xfrm>
          <a:prstGeom prst="rect">
            <a:avLst/>
          </a:prstGeom>
        </p:spPr>
      </p:pic>
      <p:sp>
        <p:nvSpPr>
          <p:cNvPr id="313" name="TextBox 312">
            <a:extLst>
              <a:ext uri="{FF2B5EF4-FFF2-40B4-BE49-F238E27FC236}">
                <a16:creationId xmlns:a16="http://schemas.microsoft.com/office/drawing/2014/main" id="{A21CC3B3-3C15-45E3-B2DD-691F82B7B073}"/>
              </a:ext>
            </a:extLst>
          </p:cNvPr>
          <p:cNvSpPr txBox="1"/>
          <p:nvPr/>
        </p:nvSpPr>
        <p:spPr>
          <a:xfrm>
            <a:off x="13540723" y="18163034"/>
            <a:ext cx="2350928" cy="369332"/>
          </a:xfrm>
          <a:prstGeom prst="rect">
            <a:avLst/>
          </a:prstGeom>
          <a:noFill/>
        </p:spPr>
        <p:txBody>
          <a:bodyPr wrap="square" rtlCol="0">
            <a:spAutoFit/>
          </a:bodyPr>
          <a:lstStyle/>
          <a:p>
            <a:r>
              <a:rPr lang="en-US" sz="600" b="1" dirty="0"/>
              <a:t>Figure 15</a:t>
            </a:r>
            <a:r>
              <a:rPr lang="en-US" sz="600" dirty="0"/>
              <a:t>. Thyme oil, Cinnamaldehyde and  Polystyrene. Alcohol phenol peak is residual with strong aldehyde groups indicative of the presence of cinnamaldehyde. </a:t>
            </a:r>
          </a:p>
        </p:txBody>
      </p:sp>
      <p:pic>
        <p:nvPicPr>
          <p:cNvPr id="315" name="Picture 314" descr="A screenshot of a cell phone&#10;&#10;Description automatically generated">
            <a:extLst>
              <a:ext uri="{FF2B5EF4-FFF2-40B4-BE49-F238E27FC236}">
                <a16:creationId xmlns:a16="http://schemas.microsoft.com/office/drawing/2014/main" id="{D6727664-DE50-45B8-BB29-BF78A767C8FE}"/>
              </a:ext>
            </a:extLst>
          </p:cNvPr>
          <p:cNvPicPr>
            <a:picLocks noChangeAspect="1"/>
          </p:cNvPicPr>
          <p:nvPr/>
        </p:nvPicPr>
        <p:blipFill rotWithShape="1">
          <a:blip r:embed="rId18">
            <a:extLst>
              <a:ext uri="{28A0092B-C50C-407E-A947-70E740481C1C}">
                <a14:useLocalDpi xmlns:a14="http://schemas.microsoft.com/office/drawing/2010/main" val="0"/>
              </a:ext>
            </a:extLst>
          </a:blip>
          <a:srcRect r="20732" b="23203"/>
          <a:stretch/>
        </p:blipFill>
        <p:spPr>
          <a:xfrm>
            <a:off x="9246753" y="9331085"/>
            <a:ext cx="3435222" cy="2094565"/>
          </a:xfrm>
          <a:prstGeom prst="rect">
            <a:avLst/>
          </a:prstGeom>
        </p:spPr>
      </p:pic>
      <p:pic>
        <p:nvPicPr>
          <p:cNvPr id="317" name="Picture 316" descr="A screenshot of a social media post&#10;&#10;Description automatically generated">
            <a:extLst>
              <a:ext uri="{FF2B5EF4-FFF2-40B4-BE49-F238E27FC236}">
                <a16:creationId xmlns:a16="http://schemas.microsoft.com/office/drawing/2014/main" id="{7C7B1ABB-3244-433E-B089-5AA391A24173}"/>
              </a:ext>
            </a:extLst>
          </p:cNvPr>
          <p:cNvPicPr>
            <a:picLocks noChangeAspect="1"/>
          </p:cNvPicPr>
          <p:nvPr/>
        </p:nvPicPr>
        <p:blipFill rotWithShape="1">
          <a:blip r:embed="rId19" cstate="print">
            <a:extLst>
              <a:ext uri="{28A0092B-C50C-407E-A947-70E740481C1C}">
                <a14:useLocalDpi xmlns:a14="http://schemas.microsoft.com/office/drawing/2010/main" val="0"/>
              </a:ext>
            </a:extLst>
          </a:blip>
          <a:srcRect t="2327" r="20960" b="23474"/>
          <a:stretch/>
        </p:blipFill>
        <p:spPr>
          <a:xfrm>
            <a:off x="7587533" y="16928824"/>
            <a:ext cx="2320056" cy="1270141"/>
          </a:xfrm>
          <a:prstGeom prst="rect">
            <a:avLst/>
          </a:prstGeom>
        </p:spPr>
      </p:pic>
      <p:sp>
        <p:nvSpPr>
          <p:cNvPr id="318" name="TextBox 317">
            <a:extLst>
              <a:ext uri="{FF2B5EF4-FFF2-40B4-BE49-F238E27FC236}">
                <a16:creationId xmlns:a16="http://schemas.microsoft.com/office/drawing/2014/main" id="{281D6133-0FFC-4238-AD78-4396C932354B}"/>
              </a:ext>
            </a:extLst>
          </p:cNvPr>
          <p:cNvSpPr txBox="1"/>
          <p:nvPr/>
        </p:nvSpPr>
        <p:spPr>
          <a:xfrm>
            <a:off x="10633074" y="18204895"/>
            <a:ext cx="2173056" cy="369332"/>
          </a:xfrm>
          <a:prstGeom prst="rect">
            <a:avLst/>
          </a:prstGeom>
          <a:noFill/>
        </p:spPr>
        <p:txBody>
          <a:bodyPr wrap="square" rtlCol="0">
            <a:spAutoFit/>
          </a:bodyPr>
          <a:lstStyle/>
          <a:p>
            <a:r>
              <a:rPr lang="en-US" sz="600" b="1" dirty="0"/>
              <a:t>Figure 14. </a:t>
            </a:r>
            <a:r>
              <a:rPr lang="en-US" sz="600" dirty="0"/>
              <a:t>Oregano oil, Cinnamaldehyde, and Polystyrene. OH peak of Oregano oil diminished; stretching C=C peaks indicative of polystyrene or cinnamaldehyde. </a:t>
            </a:r>
          </a:p>
        </p:txBody>
      </p:sp>
      <p:sp>
        <p:nvSpPr>
          <p:cNvPr id="319" name="TextBox 318">
            <a:extLst>
              <a:ext uri="{FF2B5EF4-FFF2-40B4-BE49-F238E27FC236}">
                <a16:creationId xmlns:a16="http://schemas.microsoft.com/office/drawing/2014/main" id="{35550884-4019-486B-9D6E-8031C4572D89}"/>
              </a:ext>
            </a:extLst>
          </p:cNvPr>
          <p:cNvSpPr txBox="1"/>
          <p:nvPr/>
        </p:nvSpPr>
        <p:spPr>
          <a:xfrm>
            <a:off x="7548959" y="18206415"/>
            <a:ext cx="2320056" cy="461665"/>
          </a:xfrm>
          <a:prstGeom prst="rect">
            <a:avLst/>
          </a:prstGeom>
          <a:noFill/>
        </p:spPr>
        <p:txBody>
          <a:bodyPr wrap="square" rtlCol="0">
            <a:spAutoFit/>
          </a:bodyPr>
          <a:lstStyle/>
          <a:p>
            <a:r>
              <a:rPr lang="en-US" sz="600" b="1" dirty="0"/>
              <a:t>Figure 13. </a:t>
            </a:r>
            <a:r>
              <a:rPr lang="en-US" sz="600" dirty="0"/>
              <a:t>Clove oil,  Cinnamaldehyde, and Polystyrene Infrared Spectra. Alcohol/phenol group of the oil is prominent; significant alteration of alkane groups. No indication of C=C stretch for cinnamaldehyde. </a:t>
            </a:r>
          </a:p>
        </p:txBody>
      </p:sp>
    </p:spTree>
    <p:extLst>
      <p:ext uri="{BB962C8B-B14F-4D97-AF65-F5344CB8AC3E}">
        <p14:creationId xmlns:p14="http://schemas.microsoft.com/office/powerpoint/2010/main" val="3968967666"/>
      </p:ext>
    </p:extLst>
  </p:cSld>
  <p:clrMapOvr>
    <a:masterClrMapping/>
  </p:clrMapOvr>
</p:sld>
</file>

<file path=ppt/theme/theme1.xml><?xml version="1.0" encoding="utf-8"?>
<a:theme xmlns:a="http://schemas.openxmlformats.org/drawingml/2006/main" name="PosterPresentations.com-42x60-Templat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PosterPresentations.com-42x60-Template</Template>
  <TotalTime>1093</TotalTime>
  <Words>1659</Words>
  <Application>Microsoft Office PowerPoint</Application>
  <PresentationFormat>Custom</PresentationFormat>
  <Paragraphs>68</Paragraphs>
  <Slides>1</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vt:i4>
      </vt:variant>
    </vt:vector>
  </HeadingPairs>
  <TitlesOfParts>
    <vt:vector size="8" baseType="lpstr">
      <vt:lpstr>Arial</vt:lpstr>
      <vt:lpstr>Calibri</vt:lpstr>
      <vt:lpstr>Courier New</vt:lpstr>
      <vt:lpstr>Trebuchet MS</vt:lpstr>
      <vt:lpstr>PosterPresentations.com-42x60-Template</vt:lpstr>
      <vt:lpstr>1_Classic 3 Columns</vt:lpstr>
      <vt:lpstr>Classic - Wide Center</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Jameela Chapman</cp:lastModifiedBy>
  <cp:revision>72</cp:revision>
  <dcterms:created xsi:type="dcterms:W3CDTF">2012-02-07T00:08:52Z</dcterms:created>
  <dcterms:modified xsi:type="dcterms:W3CDTF">2020-04-15T20:45:10Z</dcterms:modified>
</cp:coreProperties>
</file>