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30"/>
  </p:notesMasterIdLst>
  <p:sldIdLst>
    <p:sldId id="257" r:id="rId2"/>
    <p:sldId id="261" r:id="rId3"/>
    <p:sldId id="297" r:id="rId4"/>
    <p:sldId id="258" r:id="rId5"/>
    <p:sldId id="260" r:id="rId6"/>
    <p:sldId id="321" r:id="rId7"/>
    <p:sldId id="275" r:id="rId8"/>
    <p:sldId id="325" r:id="rId9"/>
    <p:sldId id="326" r:id="rId10"/>
    <p:sldId id="327" r:id="rId11"/>
    <p:sldId id="322" r:id="rId12"/>
    <p:sldId id="298" r:id="rId13"/>
    <p:sldId id="300" r:id="rId14"/>
    <p:sldId id="301" r:id="rId15"/>
    <p:sldId id="302" r:id="rId16"/>
    <p:sldId id="303" r:id="rId17"/>
    <p:sldId id="299" r:id="rId18"/>
    <p:sldId id="329" r:id="rId19"/>
    <p:sldId id="308" r:id="rId20"/>
    <p:sldId id="309" r:id="rId21"/>
    <p:sldId id="330" r:id="rId22"/>
    <p:sldId id="331" r:id="rId23"/>
    <p:sldId id="317" r:id="rId24"/>
    <p:sldId id="318" r:id="rId25"/>
    <p:sldId id="267" r:id="rId26"/>
    <p:sldId id="291" r:id="rId27"/>
    <p:sldId id="320" r:id="rId28"/>
    <p:sldId id="31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nt Houle" initials="BH" lastIdx="2" clrIdx="0">
    <p:extLst>
      <p:ext uri="{19B8F6BF-5375-455C-9EA6-DF929625EA0E}">
        <p15:presenceInfo xmlns:p15="http://schemas.microsoft.com/office/powerpoint/2012/main" userId="e2bf906dd78ac9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01" autoAdjust="0"/>
    <p:restoredTop sz="95220" autoAdjust="0"/>
  </p:normalViewPr>
  <p:slideViewPr>
    <p:cSldViewPr snapToGrid="0">
      <p:cViewPr varScale="1">
        <p:scale>
          <a:sx n="86" d="100"/>
          <a:sy n="86" d="100"/>
        </p:scale>
        <p:origin x="34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5C0E8-9B07-4BEF-A5CE-F3EFC117ADD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B626C-5F5A-4486-A761-DE828173B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57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4F49-E101-4220-8903-AE9230B8CA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srgbClr val="B71E42"/>
                </a:solidFill>
              </a:rPr>
              <a:pPr/>
              <a:t>‹#›</a:t>
            </a:fld>
            <a:endParaRPr lang="en-US" dirty="0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442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26A2-6FDF-4EDB-A1C9-5A82300987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71E42"/>
                </a:solidFill>
              </a:rPr>
              <a:pPr/>
              <a:t>‹#›</a:t>
            </a:fld>
            <a:endParaRPr lang="en-US" dirty="0">
              <a:solidFill>
                <a:srgbClr val="B71E42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44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D63F4-2CA6-44BE-B35C-5D4D43524D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71E42"/>
                </a:solidFill>
              </a:rPr>
              <a:pPr/>
              <a:t>‹#›</a:t>
            </a:fld>
            <a:endParaRPr lang="en-US" dirty="0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38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96383-8AFE-4BEA-AA1F-0D575C2B18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71E42"/>
                </a:solidFill>
              </a:rPr>
              <a:pPr/>
              <a:t>‹#›</a:t>
            </a:fld>
            <a:endParaRPr lang="en-US" dirty="0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471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165B5-B4B8-40F7-8AF1-6A539B6AC1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71E42"/>
                </a:solidFill>
              </a:rPr>
              <a:pPr/>
              <a:t>‹#›</a:t>
            </a:fld>
            <a:endParaRPr lang="en-US" dirty="0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01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11D0-13C9-42A2-8B65-2504E84F1B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71E42"/>
                </a:solidFill>
              </a:rPr>
              <a:pPr/>
              <a:t>‹#›</a:t>
            </a:fld>
            <a:endParaRPr lang="en-US" dirty="0">
              <a:solidFill>
                <a:srgbClr val="B71E42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44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657F-18A6-4D94-A68C-FD7FBA5220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71E42"/>
                </a:solidFill>
              </a:rPr>
              <a:pPr/>
              <a:t>‹#›</a:t>
            </a:fld>
            <a:endParaRPr lang="en-US" dirty="0">
              <a:solidFill>
                <a:srgbClr val="B71E42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740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D485-6D16-4D2A-BA7E-207381A998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71E42"/>
                </a:solidFill>
              </a:rPr>
              <a:pPr/>
              <a:t>‹#›</a:t>
            </a:fld>
            <a:endParaRPr lang="en-US" dirty="0">
              <a:solidFill>
                <a:srgbClr val="B71E42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96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6A1D-5A95-48BF-A6DA-24C0D05CE1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71E42"/>
                </a:solidFill>
              </a:rPr>
              <a:pPr/>
              <a:t>‹#›</a:t>
            </a:fld>
            <a:endParaRPr lang="en-US" dirty="0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86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73B1-1C62-4A9C-B04F-DD800793D2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71E42"/>
                </a:solidFill>
              </a:rPr>
              <a:pPr/>
              <a:t>‹#›</a:t>
            </a:fld>
            <a:endParaRPr lang="en-US" dirty="0">
              <a:solidFill>
                <a:srgbClr val="B71E4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67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EAC6AC3-FCE1-4271-9055-FFE37D0729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71E42"/>
                </a:solidFill>
              </a:rPr>
              <a:pPr/>
              <a:t>‹#›</a:t>
            </a:fld>
            <a:endParaRPr lang="en-US" dirty="0">
              <a:solidFill>
                <a:srgbClr val="B71E4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582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92B8BC6-9EC7-4E4E-A76F-77A396E727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5846" y="619859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srgbClr val="B71E42"/>
                </a:solidFill>
              </a:rPr>
              <a:pPr defTabSz="457200"/>
              <a:t>‹#›</a:t>
            </a:fld>
            <a:endParaRPr lang="en-US" dirty="0">
              <a:solidFill>
                <a:srgbClr val="B71E4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C:\Users\cornelyp\Desktop\6106-Eastern-Naz-Col-color.jpg">
            <a:extLst>
              <a:ext uri="{FF2B5EF4-FFF2-40B4-BE49-F238E27FC236}">
                <a16:creationId xmlns:a16="http://schemas.microsoft.com/office/drawing/2014/main" id="{D1898444-E934-444A-A613-3554DE532695}"/>
              </a:ext>
            </a:extLst>
          </p:cNvPr>
          <p:cNvPicPr/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7"/>
          <a:stretch/>
        </p:blipFill>
        <p:spPr bwMode="auto">
          <a:xfrm>
            <a:off x="9618785" y="6198598"/>
            <a:ext cx="2397369" cy="659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71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91E7D-07ED-47EE-8E63-9586409F2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3920" y="114401"/>
            <a:ext cx="8653347" cy="2541431"/>
          </a:xfrm>
        </p:spPr>
        <p:txBody>
          <a:bodyPr>
            <a:normAutofit/>
          </a:bodyPr>
          <a:lstStyle/>
          <a:p>
            <a:pPr algn="ctr"/>
            <a:b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Plant Growth station: Aiding the Average Person in Becoming a Better Gardener.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76C9C9-D4E9-4F17-A358-F2E1E6DD2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6474" y="3547982"/>
            <a:ext cx="8653347" cy="2624269"/>
          </a:xfrm>
        </p:spPr>
        <p:txBody>
          <a:bodyPr>
            <a:noAutofit/>
          </a:bodyPr>
          <a:lstStyle/>
          <a:p>
            <a:pPr algn="ctr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John U Free seminar series, 2020</a:t>
            </a:r>
          </a:p>
          <a:p>
            <a:pPr algn="ctr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José Mata 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ctr"/>
            <a:r>
              <a:rPr lang="en-US" altLang="en-US" sz="1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Candidate, bachelor of science in Electrical Engineering</a:t>
            </a:r>
          </a:p>
          <a:p>
            <a:pPr algn="ctr"/>
            <a:r>
              <a:rPr lang="en-US" altLang="en-US" sz="1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Candidate, Bachelor of arts in business administration</a:t>
            </a:r>
          </a:p>
          <a:p>
            <a:pPr algn="ctr"/>
            <a:r>
              <a:rPr lang="en-US" altLang="en-US" sz="1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Sponsored by the science &amp; technology division</a:t>
            </a:r>
          </a:p>
        </p:txBody>
      </p:sp>
    </p:spTree>
    <p:extLst>
      <p:ext uri="{BB962C8B-B14F-4D97-AF65-F5344CB8AC3E}">
        <p14:creationId xmlns:p14="http://schemas.microsoft.com/office/powerpoint/2010/main" val="3639380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AC433-2B7A-4F81-AD1C-D572191D8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50E362-5D12-4EF7-A73F-D7AC38F8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10</a:t>
            </a:fld>
            <a:endParaRPr lang="en-US" dirty="0">
              <a:solidFill>
                <a:srgbClr val="B71E4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58DC2-5516-446A-A218-BD28D5C25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615" y="1956969"/>
            <a:ext cx="6144769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60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COSTS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379177" cy="3450613"/>
          </a:xfrm>
        </p:spPr>
        <p:txBody>
          <a:bodyPr>
            <a:normAutofit/>
          </a:bodyPr>
          <a:lstStyle/>
          <a:p>
            <a:r>
              <a:rPr lang="en-US" sz="2800" dirty="0"/>
              <a:t>Raspberry Pi 4 Set – $70</a:t>
            </a:r>
          </a:p>
          <a:p>
            <a:r>
              <a:rPr lang="en-US" sz="2800" dirty="0"/>
              <a:t>32GB Memory Card – $4</a:t>
            </a:r>
          </a:p>
          <a:p>
            <a:r>
              <a:rPr lang="en-US" sz="2800" dirty="0"/>
              <a:t>Raspberry Pi Sensors – $10</a:t>
            </a:r>
          </a:p>
          <a:p>
            <a:r>
              <a:rPr lang="en-US" sz="2800" dirty="0"/>
              <a:t>Plexiglass Container – $30</a:t>
            </a:r>
          </a:p>
          <a:p>
            <a:r>
              <a:rPr lang="en-US" sz="2800" dirty="0"/>
              <a:t>Total – $ 114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11</a:t>
            </a:fld>
            <a:endParaRPr lang="en-US" dirty="0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A7BA6D-1487-4690-8BF3-F8CB2553E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12</a:t>
            </a:fld>
            <a:endParaRPr lang="en-US" dirty="0">
              <a:solidFill>
                <a:srgbClr val="B71E4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76E1AE-CC09-4AB9-9AF7-751EAD3014B0}"/>
              </a:ext>
            </a:extLst>
          </p:cNvPr>
          <p:cNvSpPr txBox="1"/>
          <p:nvPr/>
        </p:nvSpPr>
        <p:spPr>
          <a:xfrm>
            <a:off x="2524588" y="1230285"/>
            <a:ext cx="69931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/>
              <a:t>How the </a:t>
            </a:r>
          </a:p>
          <a:p>
            <a:pPr algn="ctr"/>
            <a:r>
              <a:rPr lang="en-US" sz="6000" dirty="0"/>
              <a:t>Plant Growth Station </a:t>
            </a:r>
          </a:p>
          <a:p>
            <a:pPr algn="ctr"/>
            <a:r>
              <a:rPr lang="en-US" sz="6000" dirty="0"/>
              <a:t>was Built</a:t>
            </a:r>
          </a:p>
        </p:txBody>
      </p:sp>
    </p:spTree>
    <p:extLst>
      <p:ext uri="{BB962C8B-B14F-4D97-AF65-F5344CB8AC3E}">
        <p14:creationId xmlns:p14="http://schemas.microsoft.com/office/powerpoint/2010/main" val="548138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A0658-8A96-4396-AD66-4700D9A8A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Raspberry PI4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559DE-E3EE-4C10-A04C-B3595C1CF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497861" cy="3977744"/>
          </a:xfrm>
        </p:spPr>
        <p:txBody>
          <a:bodyPr>
            <a:normAutofit/>
          </a:bodyPr>
          <a:lstStyle/>
          <a:p>
            <a:r>
              <a:rPr lang="en-US" dirty="0"/>
              <a:t>Serves as the CPU of the PGS device. </a:t>
            </a:r>
          </a:p>
          <a:p>
            <a:r>
              <a:rPr lang="en-US" dirty="0"/>
              <a:t>4GB RAM</a:t>
            </a:r>
          </a:p>
          <a:p>
            <a:r>
              <a:rPr lang="en-US" dirty="0" err="1"/>
              <a:t>WiFi</a:t>
            </a:r>
            <a:r>
              <a:rPr lang="en-US" dirty="0"/>
              <a:t> </a:t>
            </a:r>
          </a:p>
          <a:p>
            <a:r>
              <a:rPr lang="en-US" dirty="0"/>
              <a:t>Bluetooth 5.0</a:t>
            </a:r>
          </a:p>
          <a:p>
            <a:r>
              <a:rPr lang="en-US" dirty="0"/>
              <a:t>Ethernet </a:t>
            </a:r>
          </a:p>
          <a:p>
            <a:r>
              <a:rPr lang="en-US" dirty="0"/>
              <a:t>USB – 2 USB 3.0 ports; 2 USB 2.0 ports</a:t>
            </a:r>
          </a:p>
          <a:p>
            <a:r>
              <a:rPr lang="en-US" dirty="0"/>
              <a:t>GPIO header – Raspberry Pi standard 40 pin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2B3FE-C45F-446A-9FE0-95E167BA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13</a:t>
            </a:fld>
            <a:endParaRPr lang="en-US" dirty="0">
              <a:solidFill>
                <a:srgbClr val="B71E4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80AF62-A190-4EB3-94AD-E0A7A3248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0" y="2263055"/>
            <a:ext cx="4793673" cy="30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D452D-2EE3-46B2-8B5F-EE3711DEF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DHT22: Temperature and Humidity Sensor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E566D-92A2-4ADB-BB93-6420552B4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Operating Voltage: 3.5V to 5.5V</a:t>
            </a:r>
          </a:p>
          <a:p>
            <a:r>
              <a:rPr lang="en-US" dirty="0"/>
              <a:t>Operating current: 0.3mA (measuring) 60uA (standby)</a:t>
            </a:r>
          </a:p>
          <a:p>
            <a:r>
              <a:rPr lang="en-US" dirty="0"/>
              <a:t>Output: Serial data</a:t>
            </a:r>
          </a:p>
          <a:p>
            <a:r>
              <a:rPr lang="en-US" dirty="0"/>
              <a:t>Temperature Range: -40°C to 80°C</a:t>
            </a:r>
          </a:p>
          <a:p>
            <a:r>
              <a:rPr lang="en-US" dirty="0"/>
              <a:t>Humidity Range: 0% to 100%</a:t>
            </a:r>
          </a:p>
          <a:p>
            <a:r>
              <a:rPr lang="en-US" dirty="0"/>
              <a:t>Resolution: Temperature and Humidity both are 16-bit</a:t>
            </a:r>
          </a:p>
          <a:p>
            <a:r>
              <a:rPr lang="en-US" dirty="0"/>
              <a:t>Accuracy: ±0.5°C and ±1%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D72AD-EB80-4042-8BE0-4F75A0231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14</a:t>
            </a:fld>
            <a:endParaRPr lang="en-US" dirty="0">
              <a:solidFill>
                <a:srgbClr val="B71E4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9DEADC-15AD-4CD4-B5A3-DBA79F923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189" y="2015732"/>
            <a:ext cx="2565232" cy="378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0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E104C-B4B2-476D-BCC3-A7DC5F29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BH1750: Light Level Sensor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99543-2523-46CE-8248-F603F03AC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Power supply :3-5v</a:t>
            </a:r>
          </a:p>
          <a:p>
            <a:r>
              <a:rPr lang="en-US" sz="2400" dirty="0"/>
              <a:t>Illumination range :0-65535 lx</a:t>
            </a:r>
          </a:p>
          <a:p>
            <a:r>
              <a:rPr lang="en-US" sz="2400" dirty="0"/>
              <a:t>The sensor built 16bitAD converter</a:t>
            </a:r>
          </a:p>
          <a:p>
            <a:r>
              <a:rPr lang="en-US" sz="2400" dirty="0"/>
              <a:t>Net Weight : 2g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02781-70E9-4E7D-BCD3-66DA9EE9E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15</a:t>
            </a:fld>
            <a:endParaRPr lang="en-US" dirty="0">
              <a:solidFill>
                <a:srgbClr val="B71E4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8B9EC-05B2-4252-800A-09DFDD5CB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29772"/>
            <a:ext cx="4822354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96DC0-6A81-4B0F-8588-3316389A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environment &amp; 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B8D6B-F209-416A-B14C-986CED0FF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6229380" cy="3450613"/>
          </a:xfrm>
        </p:spPr>
        <p:txBody>
          <a:bodyPr numCol="2">
            <a:normAutofit/>
          </a:bodyPr>
          <a:lstStyle/>
          <a:p>
            <a:r>
              <a:rPr lang="en-US" sz="2800" dirty="0"/>
              <a:t>ENC Linux Server</a:t>
            </a:r>
          </a:p>
          <a:p>
            <a:r>
              <a:rPr lang="en-US" sz="2800" dirty="0"/>
              <a:t>Flask Framework</a:t>
            </a:r>
          </a:p>
          <a:p>
            <a:r>
              <a:rPr lang="en-US" sz="2800" dirty="0"/>
              <a:t>Python</a:t>
            </a:r>
          </a:p>
          <a:p>
            <a:r>
              <a:rPr lang="en-US" sz="2800" dirty="0"/>
              <a:t>Cron Jobs</a:t>
            </a:r>
          </a:p>
          <a:p>
            <a:r>
              <a:rPr lang="en-US" sz="2800" dirty="0"/>
              <a:t>SQL Database</a:t>
            </a:r>
          </a:p>
          <a:p>
            <a:r>
              <a:rPr lang="en-US" sz="2800" dirty="0"/>
              <a:t>Influx Database</a:t>
            </a:r>
          </a:p>
          <a:p>
            <a:r>
              <a:rPr lang="en-US" sz="2800" dirty="0"/>
              <a:t>Grafana</a:t>
            </a:r>
          </a:p>
          <a:p>
            <a:r>
              <a:rPr lang="en-US" sz="2800" dirty="0"/>
              <a:t>GitHub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99336-EF68-4D34-A05A-EB053DB8C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16</a:t>
            </a:fld>
            <a:endParaRPr lang="en-US" dirty="0">
              <a:solidFill>
                <a:srgbClr val="B71E4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AC038-E5FA-4F61-A9CF-97966103C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248" y="2015732"/>
            <a:ext cx="3724606" cy="37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9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A7BA6D-1487-4690-8BF3-F8CB2553E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17</a:t>
            </a:fld>
            <a:endParaRPr lang="en-US" dirty="0">
              <a:solidFill>
                <a:srgbClr val="B71E4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76E1AE-CC09-4AB9-9AF7-751EAD3014B0}"/>
              </a:ext>
            </a:extLst>
          </p:cNvPr>
          <p:cNvSpPr txBox="1"/>
          <p:nvPr/>
        </p:nvSpPr>
        <p:spPr>
          <a:xfrm>
            <a:off x="643835" y="2319252"/>
            <a:ext cx="109043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/>
              <a:t>The Plant Growth Station Website</a:t>
            </a:r>
          </a:p>
        </p:txBody>
      </p:sp>
    </p:spTree>
    <p:extLst>
      <p:ext uri="{BB962C8B-B14F-4D97-AF65-F5344CB8AC3E}">
        <p14:creationId xmlns:p14="http://schemas.microsoft.com/office/powerpoint/2010/main" val="31879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A7BA6D-1487-4690-8BF3-F8CB2553E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18</a:t>
            </a:fld>
            <a:endParaRPr lang="en-US" dirty="0">
              <a:solidFill>
                <a:srgbClr val="B71E4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76E1AE-CC09-4AB9-9AF7-751EAD3014B0}"/>
              </a:ext>
            </a:extLst>
          </p:cNvPr>
          <p:cNvSpPr txBox="1"/>
          <p:nvPr/>
        </p:nvSpPr>
        <p:spPr>
          <a:xfrm>
            <a:off x="1466182" y="1783543"/>
            <a:ext cx="89801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The Plant Growth Station Website DEMO </a:t>
            </a:r>
          </a:p>
          <a:p>
            <a:pPr algn="ctr"/>
            <a:r>
              <a:rPr lang="en-US" sz="6000" dirty="0"/>
              <a:t>(Video on Canvas) </a:t>
            </a:r>
          </a:p>
        </p:txBody>
      </p:sp>
    </p:spTree>
    <p:extLst>
      <p:ext uri="{BB962C8B-B14F-4D97-AF65-F5344CB8AC3E}">
        <p14:creationId xmlns:p14="http://schemas.microsoft.com/office/powerpoint/2010/main" val="268815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7D175-8F2B-469E-B7A5-EEB39A69B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Password Reset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E65C7-4442-47FE-B598-9E4BD384A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19</a:t>
            </a:fld>
            <a:endParaRPr lang="en-US" dirty="0">
              <a:solidFill>
                <a:srgbClr val="B71E4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A2E7E2-1AE9-42BD-98C2-EC27C5AF6571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485" b="4970"/>
          <a:stretch/>
        </p:blipFill>
        <p:spPr>
          <a:xfrm>
            <a:off x="1451579" y="1353465"/>
            <a:ext cx="9665208" cy="470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23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average person does not have gardening experience. </a:t>
            </a:r>
          </a:p>
          <a:p>
            <a:r>
              <a:rPr lang="en-US" sz="2400" dirty="0"/>
              <a:t>Different plants have different ideal conditions for their growth and development. </a:t>
            </a:r>
          </a:p>
          <a:p>
            <a:r>
              <a:rPr lang="en-US" sz="2400" dirty="0"/>
              <a:t>Even when these conditions are known, it is difficult to ensure that the plant remains in them. 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2</a:t>
            </a:fld>
            <a:endParaRPr lang="en-US" dirty="0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44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7D175-8F2B-469E-B7A5-EEB39A69B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Password Reset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E65C7-4442-47FE-B598-9E4BD384A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20</a:t>
            </a:fld>
            <a:endParaRPr lang="en-US" dirty="0">
              <a:solidFill>
                <a:srgbClr val="B71E4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6362A8-A7BB-41AD-AF71-84E58DC9714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2" b="5553"/>
          <a:stretch/>
        </p:blipFill>
        <p:spPr>
          <a:xfrm>
            <a:off x="1325638" y="1329136"/>
            <a:ext cx="9729216" cy="462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16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A7BA6D-1487-4690-8BF3-F8CB2553E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21</a:t>
            </a:fld>
            <a:endParaRPr lang="en-US" dirty="0">
              <a:solidFill>
                <a:srgbClr val="B71E4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76E1AE-CC09-4AB9-9AF7-751EAD3014B0}"/>
              </a:ext>
            </a:extLst>
          </p:cNvPr>
          <p:cNvSpPr txBox="1"/>
          <p:nvPr/>
        </p:nvSpPr>
        <p:spPr>
          <a:xfrm>
            <a:off x="1466182" y="1783543"/>
            <a:ext cx="89801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The Plant Growth Station Device DEMO </a:t>
            </a:r>
          </a:p>
          <a:p>
            <a:pPr algn="ctr"/>
            <a:r>
              <a:rPr lang="en-US" sz="6000" dirty="0"/>
              <a:t>(Video on Canvas) </a:t>
            </a:r>
          </a:p>
        </p:txBody>
      </p:sp>
    </p:spTree>
    <p:extLst>
      <p:ext uri="{BB962C8B-B14F-4D97-AF65-F5344CB8AC3E}">
        <p14:creationId xmlns:p14="http://schemas.microsoft.com/office/powerpoint/2010/main" val="36500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A7BA6D-1487-4690-8BF3-F8CB2553E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22</a:t>
            </a:fld>
            <a:endParaRPr lang="en-US" dirty="0">
              <a:solidFill>
                <a:srgbClr val="B71E4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76E1AE-CC09-4AB9-9AF7-751EAD3014B0}"/>
              </a:ext>
            </a:extLst>
          </p:cNvPr>
          <p:cNvSpPr txBox="1"/>
          <p:nvPr/>
        </p:nvSpPr>
        <p:spPr>
          <a:xfrm>
            <a:off x="1466182" y="1783543"/>
            <a:ext cx="89801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The Plant Growth Station Email Alert DEMO </a:t>
            </a:r>
          </a:p>
          <a:p>
            <a:pPr algn="ctr"/>
            <a:r>
              <a:rPr lang="en-US" sz="6000" dirty="0"/>
              <a:t>(Video on Canvas) </a:t>
            </a:r>
          </a:p>
        </p:txBody>
      </p:sp>
    </p:spTree>
    <p:extLst>
      <p:ext uri="{BB962C8B-B14F-4D97-AF65-F5344CB8AC3E}">
        <p14:creationId xmlns:p14="http://schemas.microsoft.com/office/powerpoint/2010/main" val="61054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C705E-5363-421C-A801-D0BFA3240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</a:t>
            </a:r>
            <a:r>
              <a:rPr lang="en-US" dirty="0" err="1"/>
              <a:t>eMail</a:t>
            </a:r>
            <a:r>
              <a:rPr lang="en-US" dirty="0"/>
              <a:t>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98F93-7041-4D3D-8DEF-70EDD9C5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23</a:t>
            </a:fld>
            <a:endParaRPr lang="en-US" dirty="0">
              <a:solidFill>
                <a:srgbClr val="B71E4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FA737-016A-4BB9-9C55-826ABF5D8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32" t="50000" b="11273"/>
          <a:stretch/>
        </p:blipFill>
        <p:spPr>
          <a:xfrm>
            <a:off x="401289" y="2065698"/>
            <a:ext cx="11273043" cy="293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39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263BC-C97B-4FC2-95C4-396FC1249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0BD5D-1ECB-46BE-9266-830C51E96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The PGS is fully functional:</a:t>
            </a:r>
          </a:p>
          <a:p>
            <a:r>
              <a:rPr lang="en-US" sz="2800" dirty="0"/>
              <a:t>Allows users to monitors their plant’s conditions in near real-time. </a:t>
            </a:r>
          </a:p>
          <a:p>
            <a:r>
              <a:rPr lang="en-US" sz="2800" dirty="0"/>
              <a:t>Includes user account creation and personalization. </a:t>
            </a:r>
          </a:p>
          <a:p>
            <a:r>
              <a:rPr lang="en-US" sz="2800" dirty="0"/>
              <a:t>Allows for personalized email alerts.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F7310-8E1D-428B-8F06-AEEB86A0D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24</a:t>
            </a:fld>
            <a:endParaRPr lang="en-US" dirty="0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9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Future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Wi-fi implementation of the product (deployment in Google Cloud).</a:t>
            </a:r>
          </a:p>
          <a:p>
            <a:r>
              <a:rPr lang="en-US" sz="2800" dirty="0"/>
              <a:t>Database of plants and their optimal growing conditions. </a:t>
            </a:r>
          </a:p>
          <a:p>
            <a:r>
              <a:rPr lang="en-US" sz="2800" dirty="0"/>
              <a:t>Automated threshold values depending on the type of plant grown. </a:t>
            </a:r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25</a:t>
            </a:fld>
            <a:endParaRPr lang="en-US" dirty="0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6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26</a:t>
            </a:fld>
            <a:endParaRPr lang="en-US" dirty="0">
              <a:solidFill>
                <a:srgbClr val="B71E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9730" y="2652506"/>
            <a:ext cx="98069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Thank you to:</a:t>
            </a:r>
          </a:p>
          <a:p>
            <a:pPr algn="ctr"/>
            <a:r>
              <a:rPr lang="en-US" sz="3200" dirty="0"/>
              <a:t>God</a:t>
            </a:r>
            <a:br>
              <a:rPr lang="en-US" sz="3200" dirty="0"/>
            </a:br>
            <a:r>
              <a:rPr lang="en-US" sz="3200" dirty="0"/>
              <a:t>Dr. Pierre-Richard Cornely</a:t>
            </a:r>
          </a:p>
          <a:p>
            <a:pPr algn="ctr"/>
            <a:r>
              <a:rPr lang="en-US" sz="3200" dirty="0"/>
              <a:t>Family and friends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971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D8AF-9278-463D-A8B6-1DF2FBBAF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16A46-CD91-4B3D-9FFA-76043296F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Components 101. (2018, April 19). DHT22 – Temperature and Humidity Sensor. Retrieved from components101.com </a:t>
            </a:r>
          </a:p>
          <a:p>
            <a:r>
              <a:rPr lang="en-US" sz="2400" dirty="0" err="1"/>
              <a:t>HiLetgo</a:t>
            </a:r>
            <a:r>
              <a:rPr lang="en-US" sz="2400" dirty="0"/>
              <a:t>. </a:t>
            </a:r>
            <a:r>
              <a:rPr lang="en-US" sz="2400" dirty="0" err="1"/>
              <a:t>HiLetgo</a:t>
            </a:r>
            <a:r>
              <a:rPr lang="en-US" sz="2400" dirty="0"/>
              <a:t> GY-30 BH1750FVI Digital Light Intensity Sensor Module, Amazon.com</a:t>
            </a:r>
          </a:p>
          <a:p>
            <a:r>
              <a:rPr lang="en-US" sz="2400" dirty="0"/>
              <a:t>Schafer, Corey. Code Snippets from GitHub account. Retrieved from github.com/</a:t>
            </a:r>
            <a:r>
              <a:rPr lang="en-US" sz="2400" dirty="0" err="1"/>
              <a:t>CoreyMSchafer</a:t>
            </a:r>
            <a:r>
              <a:rPr lang="en-US" sz="2400" dirty="0"/>
              <a:t>/</a:t>
            </a:r>
            <a:r>
              <a:rPr lang="en-US" sz="2400" dirty="0" err="1"/>
              <a:t>code_snippets</a:t>
            </a:r>
            <a:endParaRPr lang="en-US" sz="2400" dirty="0"/>
          </a:p>
          <a:p>
            <a:r>
              <a:rPr lang="en-US" sz="2400" dirty="0"/>
              <a:t>The Raspberry Pi Foundation. Raspberry Pi 4 Tech Specs. Retrieved from raspberrypi.org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CA761-0272-472A-9D99-B3847DFD4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27</a:t>
            </a:fld>
            <a:endParaRPr lang="en-US" dirty="0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95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A7BA6D-1487-4690-8BF3-F8CB2553E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28</a:t>
            </a:fld>
            <a:endParaRPr lang="en-US" dirty="0">
              <a:solidFill>
                <a:srgbClr val="B71E4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76E1AE-CC09-4AB9-9AF7-751EAD3014B0}"/>
              </a:ext>
            </a:extLst>
          </p:cNvPr>
          <p:cNvSpPr txBox="1"/>
          <p:nvPr/>
        </p:nvSpPr>
        <p:spPr>
          <a:xfrm>
            <a:off x="2283397" y="314543"/>
            <a:ext cx="69333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/>
              <a:t>Questions</a:t>
            </a:r>
            <a:r>
              <a:rPr lang="en-US" sz="13800" dirty="0"/>
              <a:t>?</a:t>
            </a:r>
            <a:endParaRPr lang="en-US" sz="6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636B82-9810-441A-8680-2AB8A2D0FFDC}"/>
              </a:ext>
            </a:extLst>
          </p:cNvPr>
          <p:cNvSpPr/>
          <p:nvPr/>
        </p:nvSpPr>
        <p:spPr>
          <a:xfrm>
            <a:off x="818225" y="3210576"/>
            <a:ext cx="105555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“Creativity is thinking up new things. Innovation is doing new things.”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Theodore Levitt (1925 – 2006), Renown economist</a:t>
            </a:r>
          </a:p>
        </p:txBody>
      </p:sp>
    </p:spTree>
    <p:extLst>
      <p:ext uri="{BB962C8B-B14F-4D97-AF65-F5344CB8AC3E}">
        <p14:creationId xmlns:p14="http://schemas.microsoft.com/office/powerpoint/2010/main" val="134198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A6D1E-91B1-4C13-AC60-753014539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 Plant Growth station addresses the problem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17CF4-E504-4CF5-92BD-8CA894FF5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Lets users know the temperature, air humidity, and light level of their plant. </a:t>
            </a:r>
          </a:p>
          <a:p>
            <a:r>
              <a:rPr lang="en-US" sz="2400" dirty="0"/>
              <a:t>Near real-time data display online so the user is always aware of their plants’ conditions. </a:t>
            </a:r>
          </a:p>
          <a:p>
            <a:r>
              <a:rPr lang="en-US" sz="2400" dirty="0"/>
              <a:t>Email service further helps the user stay on top of monitoring the plant.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C0C85-B263-4D09-8C37-164A50CD7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3</a:t>
            </a:fld>
            <a:endParaRPr lang="en-US" dirty="0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9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Main Purpose of the PGS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The main purpose of the Plant Growth Station is to aid customers in the process of growing their own plants by providing a way to monitor the plant’s conditions online.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4</a:t>
            </a:fld>
            <a:endParaRPr lang="en-US" dirty="0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5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Customers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379177" cy="3450613"/>
          </a:xfrm>
        </p:spPr>
        <p:txBody>
          <a:bodyPr>
            <a:normAutofit/>
          </a:bodyPr>
          <a:lstStyle/>
          <a:p>
            <a:r>
              <a:rPr lang="en-US" sz="2800" dirty="0"/>
              <a:t>The expected customers that the PGS will serve include everybody from the young adult demographic to elders who is interested in growing plants. </a:t>
            </a:r>
          </a:p>
          <a:p>
            <a:r>
              <a:rPr lang="en-US" sz="2800" dirty="0"/>
              <a:t>No previous experience is required by the user in plant growth for them to see the benefits of the Plant Growth Station. 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5</a:t>
            </a:fld>
            <a:endParaRPr lang="en-US" dirty="0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36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System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379177" cy="3450613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The system </a:t>
            </a:r>
            <a:r>
              <a:rPr lang="en-US" sz="2800" b="1" dirty="0"/>
              <a:t>shall [1] </a:t>
            </a:r>
            <a:r>
              <a:rPr lang="en-US" sz="2800" dirty="0"/>
              <a:t>provide a container in which the user can grow a plant.</a:t>
            </a:r>
          </a:p>
          <a:p>
            <a:r>
              <a:rPr lang="en-US" sz="2800" dirty="0"/>
              <a:t>The system </a:t>
            </a:r>
            <a:r>
              <a:rPr lang="en-US" sz="2800" b="1" dirty="0"/>
              <a:t>shall [2] </a:t>
            </a:r>
            <a:r>
              <a:rPr lang="en-US" sz="2800" dirty="0"/>
              <a:t>be powered from a wall outlet, with the standard 120V and 60Hz frequency output.</a:t>
            </a:r>
          </a:p>
          <a:p>
            <a:r>
              <a:rPr lang="en-US" sz="2800" dirty="0"/>
              <a:t>The system </a:t>
            </a:r>
            <a:r>
              <a:rPr lang="en-US" sz="2800" b="1" dirty="0"/>
              <a:t>shall [3] </a:t>
            </a:r>
            <a:r>
              <a:rPr lang="en-US" sz="2800" dirty="0"/>
              <a:t>display the temperature, humidity, and light level values measured online for the user’s access.</a:t>
            </a:r>
          </a:p>
          <a:p>
            <a:r>
              <a:rPr lang="en-US" sz="2800" dirty="0"/>
              <a:t>The system </a:t>
            </a:r>
            <a:r>
              <a:rPr lang="en-US" sz="2800" b="1" dirty="0"/>
              <a:t>shall [4] </a:t>
            </a:r>
            <a:r>
              <a:rPr lang="en-US" sz="2800" dirty="0"/>
              <a:t>have email services that send emails to the registered email accounts.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6</a:t>
            </a:fld>
            <a:endParaRPr lang="en-US" dirty="0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5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CED9A14-BE9F-4959-B11E-56D3D261EB8A}"/>
              </a:ext>
            </a:extLst>
          </p:cNvPr>
          <p:cNvGrpSpPr/>
          <p:nvPr/>
        </p:nvGrpSpPr>
        <p:grpSpPr>
          <a:xfrm>
            <a:off x="986865" y="2041805"/>
            <a:ext cx="10589719" cy="3953487"/>
            <a:chOff x="986865" y="2041805"/>
            <a:chExt cx="10589719" cy="39534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78F85E-8DCC-4532-8214-7C87A532C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526"/>
            <a:stretch/>
          </p:blipFill>
          <p:spPr>
            <a:xfrm>
              <a:off x="2181780" y="3075710"/>
              <a:ext cx="3968720" cy="291958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A5156C-AFEB-4AAF-8495-55A6FE111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233" r="25583"/>
            <a:stretch/>
          </p:blipFill>
          <p:spPr>
            <a:xfrm>
              <a:off x="6150500" y="3163305"/>
              <a:ext cx="3168997" cy="283198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1E35427-F7AA-438C-A8A1-CB6E576F0713}"/>
                </a:ext>
              </a:extLst>
            </p:cNvPr>
            <p:cNvSpPr txBox="1"/>
            <p:nvPr/>
          </p:nvSpPr>
          <p:spPr>
            <a:xfrm>
              <a:off x="4921276" y="2087971"/>
              <a:ext cx="2195350" cy="12003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Web Application: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Website features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Email Services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Data Processing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781819-93F8-41F4-8DEC-FC9F9E71E5A7}"/>
                </a:ext>
              </a:extLst>
            </p:cNvPr>
            <p:cNvSpPr txBox="1"/>
            <p:nvPr/>
          </p:nvSpPr>
          <p:spPr>
            <a:xfrm>
              <a:off x="8895419" y="2361845"/>
              <a:ext cx="1330036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Databases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A12350-3B1C-4D9E-B83F-8C9D2ADC13A2}"/>
                </a:ext>
              </a:extLst>
            </p:cNvPr>
            <p:cNvSpPr txBox="1"/>
            <p:nvPr/>
          </p:nvSpPr>
          <p:spPr>
            <a:xfrm>
              <a:off x="986865" y="2752544"/>
              <a:ext cx="2048079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User input through website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85BD74-FF13-4D05-9E70-DD2A2B0D017C}"/>
                </a:ext>
              </a:extLst>
            </p:cNvPr>
            <p:cNvSpPr txBox="1"/>
            <p:nvPr/>
          </p:nvSpPr>
          <p:spPr>
            <a:xfrm>
              <a:off x="986865" y="2041805"/>
              <a:ext cx="2048079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Sensor Data from Raspberry Pi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FD5AC6-62AC-4781-9479-443961C97D51}"/>
                </a:ext>
              </a:extLst>
            </p:cNvPr>
            <p:cNvSpPr txBox="1"/>
            <p:nvPr/>
          </p:nvSpPr>
          <p:spPr>
            <a:xfrm>
              <a:off x="9603697" y="4429668"/>
              <a:ext cx="1972887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Visualization Platform</a:t>
              </a: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1613707F-5257-482C-B52D-10D39AA33B06}"/>
                </a:ext>
              </a:extLst>
            </p:cNvPr>
            <p:cNvSpPr/>
            <p:nvPr/>
          </p:nvSpPr>
          <p:spPr>
            <a:xfrm>
              <a:off x="3325891" y="2177935"/>
              <a:ext cx="1354973" cy="3740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66C6F261-BDE3-48C1-A685-82B00C689E70}"/>
                </a:ext>
              </a:extLst>
            </p:cNvPr>
            <p:cNvSpPr/>
            <p:nvPr/>
          </p:nvSpPr>
          <p:spPr>
            <a:xfrm>
              <a:off x="3325890" y="2856807"/>
              <a:ext cx="1354973" cy="3740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Left-Right 18">
              <a:extLst>
                <a:ext uri="{FF2B5EF4-FFF2-40B4-BE49-F238E27FC236}">
                  <a16:creationId xmlns:a16="http://schemas.microsoft.com/office/drawing/2014/main" id="{7AD851E1-EB91-48D7-9E25-BF99DF0F4DAD}"/>
                </a:ext>
              </a:extLst>
            </p:cNvPr>
            <p:cNvSpPr/>
            <p:nvPr/>
          </p:nvSpPr>
          <p:spPr>
            <a:xfrm>
              <a:off x="7328536" y="2361845"/>
              <a:ext cx="1354973" cy="374904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Arrow: Bent-Up 19">
              <a:extLst>
                <a:ext uri="{FF2B5EF4-FFF2-40B4-BE49-F238E27FC236}">
                  <a16:creationId xmlns:a16="http://schemas.microsoft.com/office/drawing/2014/main" id="{99C46F32-66D9-4599-A821-AA6B5226A52A}"/>
                </a:ext>
              </a:extLst>
            </p:cNvPr>
            <p:cNvSpPr/>
            <p:nvPr/>
          </p:nvSpPr>
          <p:spPr>
            <a:xfrm flipV="1">
              <a:off x="10374636" y="2461615"/>
              <a:ext cx="710710" cy="1874519"/>
            </a:xfrm>
            <a:prstGeom prst="bentUpArrow">
              <a:avLst>
                <a:gd name="adj1" fmla="val 25000"/>
                <a:gd name="adj2" fmla="val 25656"/>
                <a:gd name="adj3" fmla="val 328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C0A3BE-E132-4A72-BE6E-00FD78343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0064" y="4115606"/>
              <a:ext cx="2295355" cy="1354016"/>
            </a:xfrm>
            <a:prstGeom prst="rect">
              <a:avLst/>
            </a:prstGeom>
          </p:spPr>
        </p:pic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08DA25BE-9278-41D2-8D52-B38F354BF2B6}"/>
                </a:ext>
              </a:extLst>
            </p:cNvPr>
            <p:cNvSpPr/>
            <p:nvPr/>
          </p:nvSpPr>
          <p:spPr>
            <a:xfrm flipH="1">
              <a:off x="8827713" y="4605578"/>
              <a:ext cx="703812" cy="3740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63266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Product Design and architecture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7</a:t>
            </a:fld>
            <a:endParaRPr lang="en-US" dirty="0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18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AC433-2B7A-4F81-AD1C-D572191D8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50E362-5D12-4EF7-A73F-D7AC38F8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8</a:t>
            </a:fld>
            <a:endParaRPr lang="en-US" dirty="0">
              <a:solidFill>
                <a:srgbClr val="B71E4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0A3FF-6024-40F1-9AC1-D4B150DE5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589" y="1955312"/>
            <a:ext cx="6147254" cy="409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99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AC433-2B7A-4F81-AD1C-D572191D8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50E362-5D12-4EF7-A73F-D7AC38F8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B71E42"/>
                </a:solidFill>
              </a:rPr>
              <a:pPr/>
              <a:t>9</a:t>
            </a:fld>
            <a:endParaRPr lang="en-US" dirty="0">
              <a:solidFill>
                <a:srgbClr val="B71E4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F5410-07B4-4965-9B1A-C33922344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3" y="2124185"/>
            <a:ext cx="5551347" cy="3700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D53FD4-5564-43CD-A835-05B2DB2D4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776" y="2121763"/>
            <a:ext cx="5554981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43985"/>
      </p:ext>
    </p:extLst>
  </p:cSld>
  <p:clrMapOvr>
    <a:masterClrMapping/>
  </p:clrMapOvr>
</p:sld>
</file>

<file path=ppt/theme/theme1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44618</TotalTime>
  <Words>765</Words>
  <Application>Microsoft Office PowerPoint</Application>
  <PresentationFormat>Widescreen</PresentationFormat>
  <Paragraphs>136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Gill Sans MT</vt:lpstr>
      <vt:lpstr>1_Gallery</vt:lpstr>
      <vt:lpstr> Plant Growth station: Aiding the Average Person in Becoming a Better Gardener.</vt:lpstr>
      <vt:lpstr>Problem</vt:lpstr>
      <vt:lpstr>How the Plant Growth station addresses the problem </vt:lpstr>
      <vt:lpstr>Main Purpose of the PGS</vt:lpstr>
      <vt:lpstr>Customers</vt:lpstr>
      <vt:lpstr>System requirements</vt:lpstr>
      <vt:lpstr>Product Design and architecture Overview</vt:lpstr>
      <vt:lpstr>Device </vt:lpstr>
      <vt:lpstr>Device </vt:lpstr>
      <vt:lpstr>Device </vt:lpstr>
      <vt:lpstr>COSTS </vt:lpstr>
      <vt:lpstr>PowerPoint Presentation</vt:lpstr>
      <vt:lpstr>Raspberry PI4</vt:lpstr>
      <vt:lpstr>DHT22: Temperature and Humidity Sensor</vt:lpstr>
      <vt:lpstr>BH1750: Light Level Sensor</vt:lpstr>
      <vt:lpstr>Development environment &amp; Resources </vt:lpstr>
      <vt:lpstr>PowerPoint Presentation</vt:lpstr>
      <vt:lpstr>PowerPoint Presentation</vt:lpstr>
      <vt:lpstr>Password Reset</vt:lpstr>
      <vt:lpstr>Password Reset</vt:lpstr>
      <vt:lpstr>PowerPoint Presentation</vt:lpstr>
      <vt:lpstr>PowerPoint Presentation</vt:lpstr>
      <vt:lpstr>Daily eMail Report</vt:lpstr>
      <vt:lpstr>Conclusions</vt:lpstr>
      <vt:lpstr>Future IMPROVEMENTS</vt:lpstr>
      <vt:lpstr>Acknowledgements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 Desgin Project</dc:title>
  <dc:creator>Brent Houle</dc:creator>
  <cp:lastModifiedBy>José Amilcar Mata</cp:lastModifiedBy>
  <cp:revision>193</cp:revision>
  <dcterms:created xsi:type="dcterms:W3CDTF">2018-08-30T23:30:14Z</dcterms:created>
  <dcterms:modified xsi:type="dcterms:W3CDTF">2020-04-15T20:48:31Z</dcterms:modified>
</cp:coreProperties>
</file>