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59" r:id="rId4"/>
    <p:sldId id="260" r:id="rId5"/>
    <p:sldId id="261" r:id="rId6"/>
    <p:sldId id="263" r:id="rId7"/>
    <p:sldId id="264" r:id="rId8"/>
    <p:sldId id="265" r:id="rId9"/>
    <p:sldId id="266" r:id="rId10"/>
    <p:sldId id="267" r:id="rId11"/>
    <p:sldId id="268" r:id="rId12"/>
    <p:sldId id="269" r:id="rId13"/>
    <p:sldId id="270" r:id="rId14"/>
    <p:sldId id="271" r:id="rId15"/>
  </p:sldIdLst>
  <p:sldSz cx="43891200" cy="32918400"/>
  <p:notesSz cx="27578050" cy="35756850"/>
  <p:defaultTextStyle>
    <a:defPPr>
      <a:defRPr lang="en-US"/>
    </a:defPPr>
    <a:lvl1pPr algn="l" rtl="0" fontAlgn="base">
      <a:spcBef>
        <a:spcPct val="0"/>
      </a:spcBef>
      <a:spcAft>
        <a:spcPct val="0"/>
      </a:spcAft>
      <a:defRPr sz="8600"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sz="8600"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sz="8600"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sz="8600"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sz="8600" kern="1200">
        <a:solidFill>
          <a:schemeClr val="tx1"/>
        </a:solidFill>
        <a:latin typeface="Arial" charset="0"/>
        <a:ea typeface="ＭＳ Ｐゴシック" pitchFamily="34" charset="-128"/>
        <a:cs typeface="+mn-cs"/>
      </a:defRPr>
    </a:lvl5pPr>
    <a:lvl6pPr marL="2286000" algn="l" defTabSz="914400" rtl="0" eaLnBrk="1" latinLnBrk="0" hangingPunct="1">
      <a:defRPr sz="8600" kern="1200">
        <a:solidFill>
          <a:schemeClr val="tx1"/>
        </a:solidFill>
        <a:latin typeface="Arial" charset="0"/>
        <a:ea typeface="ＭＳ Ｐゴシック" pitchFamily="34" charset="-128"/>
        <a:cs typeface="+mn-cs"/>
      </a:defRPr>
    </a:lvl6pPr>
    <a:lvl7pPr marL="2743200" algn="l" defTabSz="914400" rtl="0" eaLnBrk="1" latinLnBrk="0" hangingPunct="1">
      <a:defRPr sz="8600" kern="1200">
        <a:solidFill>
          <a:schemeClr val="tx1"/>
        </a:solidFill>
        <a:latin typeface="Arial" charset="0"/>
        <a:ea typeface="ＭＳ Ｐゴシック" pitchFamily="34" charset="-128"/>
        <a:cs typeface="+mn-cs"/>
      </a:defRPr>
    </a:lvl7pPr>
    <a:lvl8pPr marL="3200400" algn="l" defTabSz="914400" rtl="0" eaLnBrk="1" latinLnBrk="0" hangingPunct="1">
      <a:defRPr sz="8600" kern="1200">
        <a:solidFill>
          <a:schemeClr val="tx1"/>
        </a:solidFill>
        <a:latin typeface="Arial" charset="0"/>
        <a:ea typeface="ＭＳ Ｐゴシック" pitchFamily="34" charset="-128"/>
        <a:cs typeface="+mn-cs"/>
      </a:defRPr>
    </a:lvl8pPr>
    <a:lvl9pPr marL="3657600" algn="l" defTabSz="914400" rtl="0" eaLnBrk="1" latinLnBrk="0" hangingPunct="1">
      <a:defRPr sz="8600"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A50021"/>
    <a:srgbClr val="3B64B5"/>
    <a:srgbClr val="0099FF"/>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6674" autoAdjust="0"/>
    <p:restoredTop sz="96181" autoAdjust="0"/>
  </p:normalViewPr>
  <p:slideViewPr>
    <p:cSldViewPr snapToGrid="0">
      <p:cViewPr varScale="1">
        <p:scale>
          <a:sx n="17" d="100"/>
          <a:sy n="17" d="100"/>
        </p:scale>
        <p:origin x="1848" y="91"/>
      </p:cViewPr>
      <p:guideLst>
        <p:guide orient="horz" pos="10368"/>
        <p:guide pos="138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11950759" cy="1787843"/>
          </a:xfrm>
          <a:prstGeom prst="rect">
            <a:avLst/>
          </a:prstGeom>
          <a:noFill/>
          <a:ln w="9525">
            <a:noFill/>
            <a:miter lim="800000"/>
            <a:headEnd/>
            <a:tailEnd/>
          </a:ln>
          <a:effectLst/>
        </p:spPr>
        <p:txBody>
          <a:bodyPr vert="horz" wrap="square" lIns="361815" tIns="180908" rIns="361815" bIns="180908" numCol="1" anchor="t" anchorCtr="0" compatLnSpc="1">
            <a:prstTxWarp prst="textNoShape">
              <a:avLst/>
            </a:prstTxWarp>
          </a:bodyPr>
          <a:lstStyle>
            <a:lvl1pPr>
              <a:defRPr sz="4700">
                <a:latin typeface="Arial" charset="0"/>
                <a:ea typeface="+mn-ea"/>
              </a:defRPr>
            </a:lvl1pPr>
          </a:lstStyle>
          <a:p>
            <a:pPr>
              <a:defRPr/>
            </a:pPr>
            <a:endParaRPr lang="en-US" dirty="0"/>
          </a:p>
        </p:txBody>
      </p:sp>
      <p:sp>
        <p:nvSpPr>
          <p:cNvPr id="3075" name="Rectangle 3"/>
          <p:cNvSpPr>
            <a:spLocks noGrp="1" noChangeArrowheads="1"/>
          </p:cNvSpPr>
          <p:nvPr>
            <p:ph type="dt" idx="1"/>
          </p:nvPr>
        </p:nvSpPr>
        <p:spPr bwMode="auto">
          <a:xfrm>
            <a:off x="15620550" y="0"/>
            <a:ext cx="11950759" cy="1787843"/>
          </a:xfrm>
          <a:prstGeom prst="rect">
            <a:avLst/>
          </a:prstGeom>
          <a:noFill/>
          <a:ln w="9525">
            <a:noFill/>
            <a:miter lim="800000"/>
            <a:headEnd/>
            <a:tailEnd/>
          </a:ln>
          <a:effectLst/>
        </p:spPr>
        <p:txBody>
          <a:bodyPr vert="horz" wrap="square" lIns="361815" tIns="180908" rIns="361815" bIns="180908" numCol="1" anchor="t" anchorCtr="0" compatLnSpc="1">
            <a:prstTxWarp prst="textNoShape">
              <a:avLst/>
            </a:prstTxWarp>
          </a:bodyPr>
          <a:lstStyle>
            <a:lvl1pPr algn="r">
              <a:defRPr sz="4700">
                <a:latin typeface="Arial" charset="0"/>
                <a:ea typeface="+mn-ea"/>
              </a:defRPr>
            </a:lvl1pPr>
          </a:lstStyle>
          <a:p>
            <a:pPr>
              <a:defRPr/>
            </a:pPr>
            <a:endParaRPr lang="en-US" dirty="0"/>
          </a:p>
        </p:txBody>
      </p:sp>
      <p:sp>
        <p:nvSpPr>
          <p:cNvPr id="3076" name="Rectangle 4"/>
          <p:cNvSpPr>
            <a:spLocks noGrp="1" noRot="1" noChangeAspect="1" noChangeArrowheads="1" noTextEdit="1"/>
          </p:cNvSpPr>
          <p:nvPr>
            <p:ph type="sldImg" idx="2"/>
          </p:nvPr>
        </p:nvSpPr>
        <p:spPr bwMode="auto">
          <a:xfrm>
            <a:off x="4849813" y="2684463"/>
            <a:ext cx="17878425" cy="13408025"/>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2758076" y="16984504"/>
            <a:ext cx="22061899" cy="16090583"/>
          </a:xfrm>
          <a:prstGeom prst="rect">
            <a:avLst/>
          </a:prstGeom>
          <a:noFill/>
          <a:ln w="9525">
            <a:noFill/>
            <a:miter lim="800000"/>
            <a:headEnd/>
            <a:tailEnd/>
          </a:ln>
          <a:effectLst/>
        </p:spPr>
        <p:txBody>
          <a:bodyPr vert="horz" wrap="square" lIns="361815" tIns="180908" rIns="361815" bIns="18090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33962473"/>
            <a:ext cx="11950759" cy="1787843"/>
          </a:xfrm>
          <a:prstGeom prst="rect">
            <a:avLst/>
          </a:prstGeom>
          <a:noFill/>
          <a:ln w="9525">
            <a:noFill/>
            <a:miter lim="800000"/>
            <a:headEnd/>
            <a:tailEnd/>
          </a:ln>
          <a:effectLst/>
        </p:spPr>
        <p:txBody>
          <a:bodyPr vert="horz" wrap="square" lIns="361815" tIns="180908" rIns="361815" bIns="180908" numCol="1" anchor="b" anchorCtr="0" compatLnSpc="1">
            <a:prstTxWarp prst="textNoShape">
              <a:avLst/>
            </a:prstTxWarp>
          </a:bodyPr>
          <a:lstStyle>
            <a:lvl1pPr>
              <a:defRPr sz="4700">
                <a:latin typeface="Arial" charset="0"/>
                <a:ea typeface="+mn-ea"/>
              </a:defRPr>
            </a:lvl1pPr>
          </a:lstStyle>
          <a:p>
            <a:pPr>
              <a:defRPr/>
            </a:pPr>
            <a:endParaRPr lang="en-US" dirty="0"/>
          </a:p>
        </p:txBody>
      </p:sp>
      <p:sp>
        <p:nvSpPr>
          <p:cNvPr id="3079" name="Rectangle 7"/>
          <p:cNvSpPr>
            <a:spLocks noGrp="1" noChangeArrowheads="1"/>
          </p:cNvSpPr>
          <p:nvPr>
            <p:ph type="sldNum" sz="quarter" idx="5"/>
          </p:nvPr>
        </p:nvSpPr>
        <p:spPr bwMode="auto">
          <a:xfrm>
            <a:off x="15620550" y="33962473"/>
            <a:ext cx="11950759" cy="1787843"/>
          </a:xfrm>
          <a:prstGeom prst="rect">
            <a:avLst/>
          </a:prstGeom>
          <a:noFill/>
          <a:ln w="9525">
            <a:noFill/>
            <a:miter lim="800000"/>
            <a:headEnd/>
            <a:tailEnd/>
          </a:ln>
          <a:effectLst/>
        </p:spPr>
        <p:txBody>
          <a:bodyPr vert="horz" wrap="square" lIns="361815" tIns="180908" rIns="361815" bIns="180908" numCol="1" anchor="b" anchorCtr="0" compatLnSpc="1">
            <a:prstTxWarp prst="textNoShape">
              <a:avLst/>
            </a:prstTxWarp>
          </a:bodyPr>
          <a:lstStyle>
            <a:lvl1pPr algn="r">
              <a:defRPr sz="4700">
                <a:ea typeface="ＭＳ Ｐゴシック" pitchFamily="24" charset="-128"/>
              </a:defRPr>
            </a:lvl1pPr>
          </a:lstStyle>
          <a:p>
            <a:pPr>
              <a:defRPr/>
            </a:pPr>
            <a:fld id="{E2BD58D1-216B-4587-BA5A-AD579E0C06B0}" type="slidenum">
              <a:rPr lang="en-US"/>
              <a:pPr>
                <a:defRPr/>
              </a:pPr>
              <a:t>‹#›</a:t>
            </a:fld>
            <a:endParaRPr lang="en-US" dirty="0"/>
          </a:p>
        </p:txBody>
      </p:sp>
    </p:spTree>
    <p:extLst>
      <p:ext uri="{BB962C8B-B14F-4D97-AF65-F5344CB8AC3E}">
        <p14:creationId xmlns:p14="http://schemas.microsoft.com/office/powerpoint/2010/main" val="2102813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2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2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2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2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2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fld id="{4452EC57-9CC4-417E-BD64-417C36F48CC7}" type="slidenum">
              <a:rPr lang="en-US" altLang="en-US" smtClean="0">
                <a:ea typeface="ＭＳ Ｐゴシック" pitchFamily="34" charset="-128"/>
              </a:rPr>
              <a:pPr/>
              <a:t>1</a:t>
            </a:fld>
            <a:endParaRPr lang="en-US" altLang="en-US" dirty="0">
              <a:ea typeface="ＭＳ Ｐゴシック" pitchFamily="34" charset="-128"/>
            </a:endParaRPr>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a:ln/>
        </p:spPr>
        <p:txBody>
          <a:bodyPr/>
          <a:lstStyle/>
          <a:p>
            <a:pPr eaLnBrk="1" hangingPunct="1"/>
            <a:endParaRPr lang="en-US" altLang="en-US" dirty="0">
              <a:ea typeface="ＭＳ Ｐゴシック" pitchFamily="34" charset="-128"/>
            </a:endParaRPr>
          </a:p>
        </p:txBody>
      </p:sp>
    </p:spTree>
    <p:extLst>
      <p:ext uri="{BB962C8B-B14F-4D97-AF65-F5344CB8AC3E}">
        <p14:creationId xmlns:p14="http://schemas.microsoft.com/office/powerpoint/2010/main" val="2285398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5" y="10226675"/>
            <a:ext cx="37306250" cy="7054850"/>
          </a:xfrm>
        </p:spPr>
        <p:txBody>
          <a:bodyPr/>
          <a:lstStyle/>
          <a:p>
            <a:r>
              <a:rPr lang="en-US"/>
              <a:t>Click to edit Master title style</a:t>
            </a:r>
          </a:p>
        </p:txBody>
      </p:sp>
      <p:sp>
        <p:nvSpPr>
          <p:cNvPr id="3" name="Subtitle 2"/>
          <p:cNvSpPr>
            <a:spLocks noGrp="1"/>
          </p:cNvSpPr>
          <p:nvPr>
            <p:ph type="subTitle" idx="1"/>
          </p:nvPr>
        </p:nvSpPr>
        <p:spPr>
          <a:xfrm>
            <a:off x="6583363" y="18653125"/>
            <a:ext cx="30724475" cy="84137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3BCFC6C-79FA-4858-8B26-9E0F5C59946F}"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DB2BBF0-1C8B-4334-B645-7195584BE71E}"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438" y="1317625"/>
            <a:ext cx="9875837" cy="280876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3925" y="1317625"/>
            <a:ext cx="29475113" cy="280876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C356C1F-8AA9-4860-9BB2-9CC20276CC52}"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35E295C-D6A0-49C8-8E56-16E689F20260}"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0" y="21153438"/>
            <a:ext cx="37307838" cy="653732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467100" y="13952538"/>
            <a:ext cx="37307838"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8BCF4BE-1B4C-4CA2-A3E9-082D6C36389A}"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93925" y="7680325"/>
            <a:ext cx="19675475" cy="21724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021800" y="7680325"/>
            <a:ext cx="19675475" cy="21724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36E1B5B-B539-46B0-9157-6D6F10EE4AAE}"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3925" y="7369175"/>
            <a:ext cx="19392900"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193925" y="10439400"/>
            <a:ext cx="19392900"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438" y="7369175"/>
            <a:ext cx="19400837"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2296438" y="10439400"/>
            <a:ext cx="19400837"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11ADAF30-3AE8-4617-AD99-21334A7D39F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0122506-9A2D-43A9-8E37-FDB8C0D1D971}"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78EDCFD9-35CE-49BC-9BAC-D2683903FDC4}"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5" y="1311275"/>
            <a:ext cx="14439900" cy="557688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7160875" y="1311275"/>
            <a:ext cx="24536400" cy="280939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3925" y="6888163"/>
            <a:ext cx="14439900"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4A33EB3-2D42-4728-9CB4-8700A745C8C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3" y="23042563"/>
            <a:ext cx="26335037" cy="27209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8602663" y="2941638"/>
            <a:ext cx="26335037" cy="1975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602663" y="25763538"/>
            <a:ext cx="26335037" cy="3862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9729F50-F8FD-4A28-A2BC-DB95A7B672B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93925" y="1317625"/>
            <a:ext cx="39503350" cy="5486400"/>
          </a:xfrm>
          <a:prstGeom prst="rect">
            <a:avLst/>
          </a:prstGeom>
          <a:noFill/>
          <a:ln w="9525">
            <a:noFill/>
            <a:miter lim="800000"/>
            <a:headEnd/>
            <a:tailEnd/>
          </a:ln>
        </p:spPr>
        <p:txBody>
          <a:bodyPr vert="horz" wrap="square" lIns="438912" tIns="219456" rIns="438912" bIns="219456"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2193925" y="7680325"/>
            <a:ext cx="39503350" cy="21724938"/>
          </a:xfrm>
          <a:prstGeom prst="rect">
            <a:avLst/>
          </a:prstGeom>
          <a:noFill/>
          <a:ln w="9525">
            <a:noFill/>
            <a:miter lim="800000"/>
            <a:headEnd/>
            <a:tailEnd/>
          </a:ln>
        </p:spPr>
        <p:txBody>
          <a:bodyPr vert="horz" wrap="square" lIns="438912" tIns="219456" rIns="438912" bIns="21945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2193925" y="29976763"/>
            <a:ext cx="10242550" cy="2286000"/>
          </a:xfrm>
          <a:prstGeom prst="rect">
            <a:avLst/>
          </a:prstGeom>
          <a:noFill/>
          <a:ln w="9525">
            <a:noFill/>
            <a:miter lim="800000"/>
            <a:headEnd/>
            <a:tailEnd/>
          </a:ln>
          <a:effectLst/>
        </p:spPr>
        <p:txBody>
          <a:bodyPr vert="horz" wrap="square" lIns="438912" tIns="219456" rIns="438912" bIns="219456" numCol="1" anchor="t" anchorCtr="0" compatLnSpc="1">
            <a:prstTxWarp prst="textNoShape">
              <a:avLst/>
            </a:prstTxWarp>
          </a:bodyPr>
          <a:lstStyle>
            <a:lvl1pPr>
              <a:defRPr sz="6700">
                <a:latin typeface="Arial" charset="0"/>
                <a:ea typeface="+mn-ea"/>
              </a:defRPr>
            </a:lvl1pPr>
          </a:lstStyle>
          <a:p>
            <a:pPr>
              <a:defRPr/>
            </a:pPr>
            <a:endParaRPr lang="en-US" dirty="0"/>
          </a:p>
        </p:txBody>
      </p:sp>
      <p:sp>
        <p:nvSpPr>
          <p:cNvPr id="1029" name="Rectangle 5"/>
          <p:cNvSpPr>
            <a:spLocks noGrp="1" noChangeArrowheads="1"/>
          </p:cNvSpPr>
          <p:nvPr>
            <p:ph type="ftr" sz="quarter" idx="3"/>
          </p:nvPr>
        </p:nvSpPr>
        <p:spPr bwMode="auto">
          <a:xfrm>
            <a:off x="14995525" y="29976763"/>
            <a:ext cx="13900150" cy="2286000"/>
          </a:xfrm>
          <a:prstGeom prst="rect">
            <a:avLst/>
          </a:prstGeom>
          <a:noFill/>
          <a:ln w="9525">
            <a:noFill/>
            <a:miter lim="800000"/>
            <a:headEnd/>
            <a:tailEnd/>
          </a:ln>
          <a:effectLst/>
        </p:spPr>
        <p:txBody>
          <a:bodyPr vert="horz" wrap="square" lIns="438912" tIns="219456" rIns="438912" bIns="219456" numCol="1" anchor="t" anchorCtr="0" compatLnSpc="1">
            <a:prstTxWarp prst="textNoShape">
              <a:avLst/>
            </a:prstTxWarp>
          </a:bodyPr>
          <a:lstStyle>
            <a:lvl1pPr algn="ctr">
              <a:defRPr sz="6700">
                <a:latin typeface="Arial" charset="0"/>
                <a:ea typeface="+mn-ea"/>
              </a:defRPr>
            </a:lvl1pPr>
          </a:lstStyle>
          <a:p>
            <a:pPr>
              <a:defRPr/>
            </a:pPr>
            <a:endParaRPr lang="en-US" dirty="0"/>
          </a:p>
        </p:txBody>
      </p:sp>
      <p:sp>
        <p:nvSpPr>
          <p:cNvPr id="1030" name="Rectangle 6"/>
          <p:cNvSpPr>
            <a:spLocks noGrp="1" noChangeArrowheads="1"/>
          </p:cNvSpPr>
          <p:nvPr>
            <p:ph type="sldNum" sz="quarter" idx="4"/>
          </p:nvPr>
        </p:nvSpPr>
        <p:spPr bwMode="auto">
          <a:xfrm>
            <a:off x="31454725" y="29976763"/>
            <a:ext cx="10242550" cy="2286000"/>
          </a:xfrm>
          <a:prstGeom prst="rect">
            <a:avLst/>
          </a:prstGeom>
          <a:noFill/>
          <a:ln w="9525">
            <a:noFill/>
            <a:miter lim="800000"/>
            <a:headEnd/>
            <a:tailEnd/>
          </a:ln>
          <a:effectLst/>
        </p:spPr>
        <p:txBody>
          <a:bodyPr vert="horz" wrap="square" lIns="438912" tIns="219456" rIns="438912" bIns="219456" numCol="1" anchor="t" anchorCtr="0" compatLnSpc="1">
            <a:prstTxWarp prst="textNoShape">
              <a:avLst/>
            </a:prstTxWarp>
          </a:bodyPr>
          <a:lstStyle>
            <a:lvl1pPr algn="r">
              <a:defRPr sz="6700">
                <a:ea typeface="ＭＳ Ｐゴシック" pitchFamily="24" charset="-128"/>
              </a:defRPr>
            </a:lvl1pPr>
          </a:lstStyle>
          <a:p>
            <a:pPr>
              <a:defRPr/>
            </a:pPr>
            <a:fld id="{1AAB7046-699C-4EA1-A5FA-4603A91127E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89438" rtl="0" eaLnBrk="0" fontAlgn="base" hangingPunct="0">
        <a:spcBef>
          <a:spcPct val="0"/>
        </a:spcBef>
        <a:spcAft>
          <a:spcPct val="0"/>
        </a:spcAft>
        <a:defRPr sz="21100">
          <a:solidFill>
            <a:schemeClr val="tx2"/>
          </a:solidFill>
          <a:latin typeface="+mj-lt"/>
          <a:ea typeface="ＭＳ Ｐゴシック" pitchFamily="24" charset="-128"/>
          <a:cs typeface="+mj-cs"/>
        </a:defRPr>
      </a:lvl1pPr>
      <a:lvl2pPr algn="ctr" defTabSz="4389438" rtl="0" eaLnBrk="0" fontAlgn="base" hangingPunct="0">
        <a:spcBef>
          <a:spcPct val="0"/>
        </a:spcBef>
        <a:spcAft>
          <a:spcPct val="0"/>
        </a:spcAft>
        <a:defRPr sz="21100">
          <a:solidFill>
            <a:schemeClr val="tx2"/>
          </a:solidFill>
          <a:latin typeface="Arial" charset="0"/>
          <a:ea typeface="ＭＳ Ｐゴシック" pitchFamily="24" charset="-128"/>
        </a:defRPr>
      </a:lvl2pPr>
      <a:lvl3pPr algn="ctr" defTabSz="4389438" rtl="0" eaLnBrk="0" fontAlgn="base" hangingPunct="0">
        <a:spcBef>
          <a:spcPct val="0"/>
        </a:spcBef>
        <a:spcAft>
          <a:spcPct val="0"/>
        </a:spcAft>
        <a:defRPr sz="21100">
          <a:solidFill>
            <a:schemeClr val="tx2"/>
          </a:solidFill>
          <a:latin typeface="Arial" charset="0"/>
          <a:ea typeface="ＭＳ Ｐゴシック" pitchFamily="24" charset="-128"/>
        </a:defRPr>
      </a:lvl3pPr>
      <a:lvl4pPr algn="ctr" defTabSz="4389438" rtl="0" eaLnBrk="0" fontAlgn="base" hangingPunct="0">
        <a:spcBef>
          <a:spcPct val="0"/>
        </a:spcBef>
        <a:spcAft>
          <a:spcPct val="0"/>
        </a:spcAft>
        <a:defRPr sz="21100">
          <a:solidFill>
            <a:schemeClr val="tx2"/>
          </a:solidFill>
          <a:latin typeface="Arial" charset="0"/>
          <a:ea typeface="ＭＳ Ｐゴシック" pitchFamily="24" charset="-128"/>
        </a:defRPr>
      </a:lvl4pPr>
      <a:lvl5pPr algn="ctr" defTabSz="4389438" rtl="0" eaLnBrk="0" fontAlgn="base" hangingPunct="0">
        <a:spcBef>
          <a:spcPct val="0"/>
        </a:spcBef>
        <a:spcAft>
          <a:spcPct val="0"/>
        </a:spcAft>
        <a:defRPr sz="21100">
          <a:solidFill>
            <a:schemeClr val="tx2"/>
          </a:solidFill>
          <a:latin typeface="Arial" charset="0"/>
          <a:ea typeface="ＭＳ Ｐゴシック" pitchFamily="24" charset="-128"/>
        </a:defRPr>
      </a:lvl5pPr>
      <a:lvl6pPr marL="457200" algn="ctr" defTabSz="4389438" rtl="0" fontAlgn="base">
        <a:spcBef>
          <a:spcPct val="0"/>
        </a:spcBef>
        <a:spcAft>
          <a:spcPct val="0"/>
        </a:spcAft>
        <a:defRPr sz="21100">
          <a:solidFill>
            <a:schemeClr val="tx2"/>
          </a:solidFill>
          <a:latin typeface="Arial" charset="0"/>
        </a:defRPr>
      </a:lvl6pPr>
      <a:lvl7pPr marL="914400" algn="ctr" defTabSz="4389438" rtl="0" fontAlgn="base">
        <a:spcBef>
          <a:spcPct val="0"/>
        </a:spcBef>
        <a:spcAft>
          <a:spcPct val="0"/>
        </a:spcAft>
        <a:defRPr sz="21100">
          <a:solidFill>
            <a:schemeClr val="tx2"/>
          </a:solidFill>
          <a:latin typeface="Arial" charset="0"/>
        </a:defRPr>
      </a:lvl7pPr>
      <a:lvl8pPr marL="1371600" algn="ctr" defTabSz="4389438" rtl="0" fontAlgn="base">
        <a:spcBef>
          <a:spcPct val="0"/>
        </a:spcBef>
        <a:spcAft>
          <a:spcPct val="0"/>
        </a:spcAft>
        <a:defRPr sz="21100">
          <a:solidFill>
            <a:schemeClr val="tx2"/>
          </a:solidFill>
          <a:latin typeface="Arial" charset="0"/>
        </a:defRPr>
      </a:lvl8pPr>
      <a:lvl9pPr marL="1828800" algn="ctr" defTabSz="4389438" rtl="0" fontAlgn="base">
        <a:spcBef>
          <a:spcPct val="0"/>
        </a:spcBef>
        <a:spcAft>
          <a:spcPct val="0"/>
        </a:spcAft>
        <a:defRPr sz="21100">
          <a:solidFill>
            <a:schemeClr val="tx2"/>
          </a:solidFill>
          <a:latin typeface="Arial" charset="0"/>
        </a:defRPr>
      </a:lvl9pPr>
    </p:titleStyle>
    <p:bodyStyle>
      <a:lvl1pPr marL="1646238" indent="-1646238" algn="l" defTabSz="4389438" rtl="0" eaLnBrk="0" fontAlgn="base" hangingPunct="0">
        <a:spcBef>
          <a:spcPct val="20000"/>
        </a:spcBef>
        <a:spcAft>
          <a:spcPct val="0"/>
        </a:spcAft>
        <a:buChar char="•"/>
        <a:defRPr sz="15400">
          <a:solidFill>
            <a:schemeClr val="tx1"/>
          </a:solidFill>
          <a:latin typeface="+mn-lt"/>
          <a:ea typeface="ＭＳ Ｐゴシック" pitchFamily="24" charset="-128"/>
          <a:cs typeface="+mn-cs"/>
        </a:defRPr>
      </a:lvl1pPr>
      <a:lvl2pPr marL="3565525" indent="-1371600" algn="l" defTabSz="4389438" rtl="0" eaLnBrk="0" fontAlgn="base" hangingPunct="0">
        <a:spcBef>
          <a:spcPct val="20000"/>
        </a:spcBef>
        <a:spcAft>
          <a:spcPct val="0"/>
        </a:spcAft>
        <a:buChar char="–"/>
        <a:defRPr sz="13400">
          <a:solidFill>
            <a:schemeClr val="tx1"/>
          </a:solidFill>
          <a:latin typeface="+mn-lt"/>
          <a:ea typeface="ＭＳ Ｐゴシック" pitchFamily="24" charset="-128"/>
        </a:defRPr>
      </a:lvl2pPr>
      <a:lvl3pPr marL="5486400" indent="-1096963" algn="l" defTabSz="4389438" rtl="0" eaLnBrk="0" fontAlgn="base" hangingPunct="0">
        <a:spcBef>
          <a:spcPct val="20000"/>
        </a:spcBef>
        <a:spcAft>
          <a:spcPct val="0"/>
        </a:spcAft>
        <a:buChar char="•"/>
        <a:defRPr sz="11500">
          <a:solidFill>
            <a:schemeClr val="tx1"/>
          </a:solidFill>
          <a:latin typeface="+mn-lt"/>
          <a:ea typeface="ＭＳ Ｐゴシック" pitchFamily="24" charset="-128"/>
        </a:defRPr>
      </a:lvl3pPr>
      <a:lvl4pPr marL="7680325" indent="-1096963" algn="l" defTabSz="4389438" rtl="0" eaLnBrk="0" fontAlgn="base" hangingPunct="0">
        <a:spcBef>
          <a:spcPct val="20000"/>
        </a:spcBef>
        <a:spcAft>
          <a:spcPct val="0"/>
        </a:spcAft>
        <a:buChar char="–"/>
        <a:defRPr sz="9600">
          <a:solidFill>
            <a:schemeClr val="tx1"/>
          </a:solidFill>
          <a:latin typeface="+mn-lt"/>
          <a:ea typeface="ＭＳ Ｐゴシック" pitchFamily="24" charset="-128"/>
        </a:defRPr>
      </a:lvl4pPr>
      <a:lvl5pPr marL="9875838" indent="-1096963" algn="l" defTabSz="4389438" rtl="0" eaLnBrk="0" fontAlgn="base" hangingPunct="0">
        <a:spcBef>
          <a:spcPct val="20000"/>
        </a:spcBef>
        <a:spcAft>
          <a:spcPct val="0"/>
        </a:spcAft>
        <a:buChar char="»"/>
        <a:defRPr sz="9600">
          <a:solidFill>
            <a:schemeClr val="tx1"/>
          </a:solidFill>
          <a:latin typeface="+mn-lt"/>
          <a:ea typeface="ＭＳ Ｐゴシック" pitchFamily="24" charset="-128"/>
        </a:defRPr>
      </a:lvl5pPr>
      <a:lvl6pPr marL="10333038" indent="-1096963" algn="l" defTabSz="4389438" rtl="0" fontAlgn="base">
        <a:spcBef>
          <a:spcPct val="20000"/>
        </a:spcBef>
        <a:spcAft>
          <a:spcPct val="0"/>
        </a:spcAft>
        <a:buChar char="»"/>
        <a:defRPr sz="9600">
          <a:solidFill>
            <a:schemeClr val="tx1"/>
          </a:solidFill>
          <a:latin typeface="+mn-lt"/>
        </a:defRPr>
      </a:lvl6pPr>
      <a:lvl7pPr marL="10790238" indent="-1096963" algn="l" defTabSz="4389438" rtl="0" fontAlgn="base">
        <a:spcBef>
          <a:spcPct val="20000"/>
        </a:spcBef>
        <a:spcAft>
          <a:spcPct val="0"/>
        </a:spcAft>
        <a:buChar char="»"/>
        <a:defRPr sz="9600">
          <a:solidFill>
            <a:schemeClr val="tx1"/>
          </a:solidFill>
          <a:latin typeface="+mn-lt"/>
        </a:defRPr>
      </a:lvl7pPr>
      <a:lvl8pPr marL="11247438" indent="-1096963" algn="l" defTabSz="4389438" rtl="0" fontAlgn="base">
        <a:spcBef>
          <a:spcPct val="20000"/>
        </a:spcBef>
        <a:spcAft>
          <a:spcPct val="0"/>
        </a:spcAft>
        <a:buChar char="»"/>
        <a:defRPr sz="9600">
          <a:solidFill>
            <a:schemeClr val="tx1"/>
          </a:solidFill>
          <a:latin typeface="+mn-lt"/>
        </a:defRPr>
      </a:lvl8pPr>
      <a:lvl9pPr marL="11704638" indent="-1096963" algn="l" defTabSz="4389438" rtl="0" fontAlgn="base">
        <a:spcBef>
          <a:spcPct val="20000"/>
        </a:spcBef>
        <a:spcAft>
          <a:spcPct val="0"/>
        </a:spcAft>
        <a:buChar char="»"/>
        <a:defRPr sz="9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JPG"/><Relationship Id="rId5" Type="http://schemas.openxmlformats.org/officeDocument/2006/relationships/image" Target="../media/image1.jpeg"/><Relationship Id="rId10" Type="http://schemas.openxmlformats.org/officeDocument/2006/relationships/image" Target="../media/image6.jpe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Box 379"/>
          <p:cNvSpPr txBox="1">
            <a:spLocks noChangeArrowheads="1"/>
          </p:cNvSpPr>
          <p:nvPr/>
        </p:nvSpPr>
        <p:spPr bwMode="auto">
          <a:xfrm>
            <a:off x="1930560" y="5537076"/>
            <a:ext cx="38219970" cy="4770517"/>
          </a:xfrm>
          <a:prstGeom prst="rect">
            <a:avLst/>
          </a:prstGeom>
          <a:noFill/>
          <a:ln w="9525">
            <a:noFill/>
            <a:miter lim="800000"/>
            <a:headEnd/>
            <a:tailEnd/>
          </a:ln>
        </p:spPr>
        <p:txBody>
          <a:bodyPr wrap="square" lIns="91426" tIns="45710" rIns="91426" bIns="45710">
            <a:spAutoFit/>
          </a:bodyPr>
          <a:lstStyle/>
          <a:p>
            <a:pPr algn="ctr"/>
            <a:r>
              <a:rPr lang="en-US" altLang="en-US" sz="3800" b="1" dirty="0">
                <a:latin typeface="Calibri" panose="020F0502020204030204" pitchFamily="34" charset="0"/>
                <a:cs typeface="Calibri" panose="020F0502020204030204" pitchFamily="34" charset="0"/>
              </a:rPr>
              <a:t>Tuning drums is one of the worst possible things you could ever have to endure as a drummer, it’s a time consuming, arduous process that takes precious time a drummer could be spending practicing, especially when the drummer has to change heads. The question is then, how do we keep the drum tuned and sounding exactly the way we want it to without having to do it ourselves? In this project, a system was developed that can actively search and detect the drum’s frequency and then tune the drum to a designated frequency range set by the user. For a problem of this sort, a hybrid research method was used that included both my own ideas, as well as already existing technology and resources. The proposed system uses the audio processing features with the Simple Audio Frequency Sensor library of an Arduino MKR1000, as well as a microphone chip to be able to detect the sound input. The system also uses a drum and a servo motor that attaches to the drum. The servo and drum system are interfaced with tuning rods for automatically tuning the drum to a drummer specified set of sounds (frequencies). The system was effectively tested using given resources and shown to achieve a range of user specified tuning frequencies. While the product is still very much in its prototyping phase, the contribution of this product to the field of music could revolutionize the way drums are manufactured for years to come. </a:t>
            </a:r>
          </a:p>
        </p:txBody>
      </p:sp>
      <p:sp>
        <p:nvSpPr>
          <p:cNvPr id="2058" name="Rectangle 2"/>
          <p:cNvSpPr txBox="1">
            <a:spLocks noChangeArrowheads="1"/>
          </p:cNvSpPr>
          <p:nvPr/>
        </p:nvSpPr>
        <p:spPr bwMode="auto">
          <a:xfrm>
            <a:off x="31750" y="-22373"/>
            <a:ext cx="43891200" cy="5610226"/>
          </a:xfrm>
          <a:prstGeom prst="rect">
            <a:avLst/>
          </a:prstGeom>
          <a:gradFill rotWithShape="0">
            <a:gsLst>
              <a:gs pos="0">
                <a:srgbClr val="000D4C"/>
              </a:gs>
              <a:gs pos="50000">
                <a:srgbClr val="273267"/>
              </a:gs>
              <a:gs pos="100000">
                <a:srgbClr val="000D4C"/>
              </a:gs>
            </a:gsLst>
            <a:lin ang="5400000" scaled="1"/>
          </a:gradFill>
          <a:ln w="9525">
            <a:solidFill>
              <a:schemeClr val="tx1"/>
            </a:solidFill>
            <a:miter lim="800000"/>
            <a:headEnd/>
            <a:tailEnd/>
          </a:ln>
        </p:spPr>
        <p:txBody>
          <a:bodyPr/>
          <a:lstStyle>
            <a:lvl1pPr defTabSz="4389438" eaLnBrk="0" hangingPunct="0">
              <a:defRPr sz="8600">
                <a:solidFill>
                  <a:schemeClr val="tx1"/>
                </a:solidFill>
                <a:latin typeface="Arial" charset="0"/>
                <a:ea typeface="ＭＳ Ｐゴシック" pitchFamily="24" charset="-128"/>
              </a:defRPr>
            </a:lvl1pPr>
            <a:lvl2pPr marL="742950" indent="-285750" defTabSz="4389438" eaLnBrk="0" hangingPunct="0">
              <a:defRPr sz="8600">
                <a:solidFill>
                  <a:schemeClr val="tx1"/>
                </a:solidFill>
                <a:latin typeface="Arial" charset="0"/>
                <a:ea typeface="ＭＳ Ｐゴシック" pitchFamily="24" charset="-128"/>
              </a:defRPr>
            </a:lvl2pPr>
            <a:lvl3pPr marL="1143000" indent="-228600" defTabSz="4389438" eaLnBrk="0" hangingPunct="0">
              <a:defRPr sz="8600">
                <a:solidFill>
                  <a:schemeClr val="tx1"/>
                </a:solidFill>
                <a:latin typeface="Arial" charset="0"/>
                <a:ea typeface="ＭＳ Ｐゴシック" pitchFamily="24" charset="-128"/>
              </a:defRPr>
            </a:lvl3pPr>
            <a:lvl4pPr marL="1600200" indent="-228600" defTabSz="4389438" eaLnBrk="0" hangingPunct="0">
              <a:defRPr sz="8600">
                <a:solidFill>
                  <a:schemeClr val="tx1"/>
                </a:solidFill>
                <a:latin typeface="Arial" charset="0"/>
                <a:ea typeface="ＭＳ Ｐゴシック" pitchFamily="24" charset="-128"/>
              </a:defRPr>
            </a:lvl4pPr>
            <a:lvl5pPr marL="2057400" indent="-228600" defTabSz="4389438" eaLnBrk="0" hangingPunct="0">
              <a:defRPr sz="8600">
                <a:solidFill>
                  <a:schemeClr val="tx1"/>
                </a:solidFill>
                <a:latin typeface="Arial" charset="0"/>
                <a:ea typeface="ＭＳ Ｐゴシック" pitchFamily="24" charset="-128"/>
              </a:defRPr>
            </a:lvl5pPr>
            <a:lvl6pPr marL="2514600" indent="-228600" defTabSz="4389438" eaLnBrk="0" fontAlgn="base" hangingPunct="0">
              <a:spcBef>
                <a:spcPct val="0"/>
              </a:spcBef>
              <a:spcAft>
                <a:spcPct val="0"/>
              </a:spcAft>
              <a:defRPr sz="8600">
                <a:solidFill>
                  <a:schemeClr val="tx1"/>
                </a:solidFill>
                <a:latin typeface="Arial" charset="0"/>
                <a:ea typeface="ＭＳ Ｐゴシック" pitchFamily="24" charset="-128"/>
              </a:defRPr>
            </a:lvl6pPr>
            <a:lvl7pPr marL="2971800" indent="-228600" defTabSz="4389438" eaLnBrk="0" fontAlgn="base" hangingPunct="0">
              <a:spcBef>
                <a:spcPct val="0"/>
              </a:spcBef>
              <a:spcAft>
                <a:spcPct val="0"/>
              </a:spcAft>
              <a:defRPr sz="8600">
                <a:solidFill>
                  <a:schemeClr val="tx1"/>
                </a:solidFill>
                <a:latin typeface="Arial" charset="0"/>
                <a:ea typeface="ＭＳ Ｐゴシック" pitchFamily="24" charset="-128"/>
              </a:defRPr>
            </a:lvl7pPr>
            <a:lvl8pPr marL="3429000" indent="-228600" defTabSz="4389438" eaLnBrk="0" fontAlgn="base" hangingPunct="0">
              <a:spcBef>
                <a:spcPct val="0"/>
              </a:spcBef>
              <a:spcAft>
                <a:spcPct val="0"/>
              </a:spcAft>
              <a:defRPr sz="8600">
                <a:solidFill>
                  <a:schemeClr val="tx1"/>
                </a:solidFill>
                <a:latin typeface="Arial" charset="0"/>
                <a:ea typeface="ＭＳ Ｐゴシック" pitchFamily="24" charset="-128"/>
              </a:defRPr>
            </a:lvl8pPr>
            <a:lvl9pPr marL="3886200" indent="-228600" defTabSz="4389438" eaLnBrk="0" fontAlgn="base" hangingPunct="0">
              <a:spcBef>
                <a:spcPct val="0"/>
              </a:spcBef>
              <a:spcAft>
                <a:spcPct val="0"/>
              </a:spcAft>
              <a:defRPr sz="8600">
                <a:solidFill>
                  <a:schemeClr val="tx1"/>
                </a:solidFill>
                <a:latin typeface="Arial" charset="0"/>
                <a:ea typeface="ＭＳ Ｐゴシック" pitchFamily="24" charset="-128"/>
              </a:defRPr>
            </a:lvl9pPr>
          </a:lstStyle>
          <a:p>
            <a:pPr algn="ctr">
              <a:defRPr/>
            </a:pPr>
            <a:endParaRPr lang="en-US" sz="6600" b="1" dirty="0">
              <a:solidFill>
                <a:schemeClr val="bg1">
                  <a:lumMod val="95000"/>
                </a:schemeClr>
              </a:solidFill>
            </a:endParaRPr>
          </a:p>
          <a:p>
            <a:pPr algn="ctr">
              <a:defRPr/>
            </a:pPr>
            <a:r>
              <a:rPr lang="en-US" sz="6600" b="1" dirty="0">
                <a:solidFill>
                  <a:schemeClr val="bg1">
                    <a:lumMod val="95000"/>
                  </a:schemeClr>
                </a:solidFill>
              </a:rPr>
              <a:t>Automated Drum Tuning System</a:t>
            </a:r>
          </a:p>
          <a:p>
            <a:pPr algn="ctr">
              <a:defRPr/>
            </a:pPr>
            <a:r>
              <a:rPr lang="en-US" sz="6000" b="1" dirty="0">
                <a:solidFill>
                  <a:schemeClr val="bg1">
                    <a:lumMod val="95000"/>
                  </a:schemeClr>
                </a:solidFill>
              </a:rPr>
              <a:t>Kaleb Golden</a:t>
            </a:r>
          </a:p>
          <a:p>
            <a:pPr algn="ctr">
              <a:defRPr/>
            </a:pPr>
            <a:endParaRPr lang="en-US" sz="6000" baseline="30000" dirty="0">
              <a:solidFill>
                <a:schemeClr val="bg1"/>
              </a:solidFill>
            </a:endParaRPr>
          </a:p>
          <a:p>
            <a:pPr algn="ctr">
              <a:defRPr/>
            </a:pPr>
            <a:r>
              <a:rPr lang="en-US" sz="4800" dirty="0">
                <a:solidFill>
                  <a:schemeClr val="bg1"/>
                </a:solidFill>
              </a:rPr>
              <a:t>Physics &amp; Engineering Department, Eastern Nazarene College</a:t>
            </a:r>
          </a:p>
          <a:p>
            <a:pPr algn="ctr">
              <a:defRPr/>
            </a:pPr>
            <a:endParaRPr lang="en-US" sz="4800" dirty="0">
              <a:solidFill>
                <a:schemeClr val="bg1"/>
              </a:solidFill>
            </a:endParaRPr>
          </a:p>
        </p:txBody>
      </p:sp>
      <p:sp>
        <p:nvSpPr>
          <p:cNvPr id="2056" name="Rectangle 167"/>
          <p:cNvSpPr>
            <a:spLocks noChangeArrowheads="1"/>
          </p:cNvSpPr>
          <p:nvPr/>
        </p:nvSpPr>
        <p:spPr bwMode="auto">
          <a:xfrm>
            <a:off x="16903700" y="4433199"/>
            <a:ext cx="10360025" cy="1031875"/>
          </a:xfrm>
          <a:prstGeom prst="rect">
            <a:avLst/>
          </a:prstGeom>
          <a:gradFill rotWithShape="0">
            <a:gsLst>
              <a:gs pos="0">
                <a:srgbClr val="000D4C"/>
              </a:gs>
              <a:gs pos="50000">
                <a:srgbClr val="434D7B"/>
              </a:gs>
              <a:gs pos="100000">
                <a:srgbClr val="000D4C"/>
              </a:gs>
            </a:gsLst>
            <a:lin ang="5400000" scaled="1"/>
          </a:gradFill>
          <a:ln w="9525">
            <a:solidFill>
              <a:schemeClr val="tx1"/>
            </a:solidFill>
            <a:miter lim="800000"/>
            <a:headEnd/>
            <a:tailEnd/>
          </a:ln>
        </p:spPr>
        <p:txBody>
          <a:bodyPr wrap="none" lIns="137160" tIns="68580" rIns="137160" bIns="68580" anchor="ctr"/>
          <a:lstStyle/>
          <a:p>
            <a:pPr algn="ctr" defTabSz="3762375"/>
            <a:r>
              <a:rPr lang="en-US" altLang="en-US" sz="5800" b="1" dirty="0">
                <a:solidFill>
                  <a:schemeClr val="bg1"/>
                </a:solidFill>
              </a:rPr>
              <a:t>Abstract</a:t>
            </a:r>
          </a:p>
        </p:txBody>
      </p:sp>
      <p:sp>
        <p:nvSpPr>
          <p:cNvPr id="2" name="Rectangle 167"/>
          <p:cNvSpPr>
            <a:spLocks noChangeArrowheads="1"/>
          </p:cNvSpPr>
          <p:nvPr/>
        </p:nvSpPr>
        <p:spPr bwMode="auto">
          <a:xfrm>
            <a:off x="2262188" y="10358438"/>
            <a:ext cx="8991600" cy="952500"/>
          </a:xfrm>
          <a:prstGeom prst="rect">
            <a:avLst/>
          </a:prstGeom>
          <a:gradFill rotWithShape="0">
            <a:gsLst>
              <a:gs pos="0">
                <a:srgbClr val="000D4C"/>
              </a:gs>
              <a:gs pos="50000">
                <a:srgbClr val="434D7B"/>
              </a:gs>
              <a:gs pos="100000">
                <a:srgbClr val="000D4C"/>
              </a:gs>
            </a:gsLst>
            <a:lin ang="5400000" scaled="1"/>
          </a:gradFill>
          <a:ln w="9525">
            <a:solidFill>
              <a:schemeClr val="tx1"/>
            </a:solidFill>
            <a:miter lim="800000"/>
            <a:headEnd/>
            <a:tailEnd/>
          </a:ln>
        </p:spPr>
        <p:txBody>
          <a:bodyPr wrap="none" lIns="137160" tIns="68580" rIns="137160" bIns="68580" anchor="ctr"/>
          <a:lstStyle/>
          <a:p>
            <a:pPr algn="ctr" defTabSz="3762375"/>
            <a:r>
              <a:rPr lang="en-US" altLang="en-US" sz="5800" b="1" dirty="0">
                <a:solidFill>
                  <a:schemeClr val="bg1"/>
                </a:solidFill>
              </a:rPr>
              <a:t>Motivation</a:t>
            </a:r>
          </a:p>
        </p:txBody>
      </p:sp>
      <p:sp>
        <p:nvSpPr>
          <p:cNvPr id="2059" name="Rectangle 167"/>
          <p:cNvSpPr>
            <a:spLocks noChangeArrowheads="1"/>
          </p:cNvSpPr>
          <p:nvPr/>
        </p:nvSpPr>
        <p:spPr bwMode="auto">
          <a:xfrm>
            <a:off x="11945938" y="10358438"/>
            <a:ext cx="8991600" cy="952500"/>
          </a:xfrm>
          <a:prstGeom prst="rect">
            <a:avLst/>
          </a:prstGeom>
          <a:gradFill rotWithShape="0">
            <a:gsLst>
              <a:gs pos="0">
                <a:srgbClr val="000D4C"/>
              </a:gs>
              <a:gs pos="50000">
                <a:srgbClr val="434D7B"/>
              </a:gs>
              <a:gs pos="100000">
                <a:srgbClr val="000D4C"/>
              </a:gs>
            </a:gsLst>
            <a:lin ang="5400000" scaled="1"/>
          </a:gradFill>
          <a:ln w="9525">
            <a:solidFill>
              <a:schemeClr val="tx1"/>
            </a:solidFill>
            <a:miter lim="800000"/>
            <a:headEnd/>
            <a:tailEnd/>
          </a:ln>
        </p:spPr>
        <p:txBody>
          <a:bodyPr wrap="none" lIns="137160" tIns="68580" rIns="137160" bIns="68580" anchor="ctr"/>
          <a:lstStyle/>
          <a:p>
            <a:pPr algn="ctr" defTabSz="3762375"/>
            <a:r>
              <a:rPr lang="en-US" altLang="en-US" sz="5800" b="1" dirty="0">
                <a:solidFill>
                  <a:schemeClr val="bg1"/>
                </a:solidFill>
              </a:rPr>
              <a:t>Drum History</a:t>
            </a:r>
          </a:p>
        </p:txBody>
      </p:sp>
      <p:sp>
        <p:nvSpPr>
          <p:cNvPr id="2060" name="Rectangle 167"/>
          <p:cNvSpPr>
            <a:spLocks noChangeArrowheads="1"/>
          </p:cNvSpPr>
          <p:nvPr/>
        </p:nvSpPr>
        <p:spPr bwMode="auto">
          <a:xfrm>
            <a:off x="31338838" y="10358438"/>
            <a:ext cx="8991600" cy="950912"/>
          </a:xfrm>
          <a:prstGeom prst="rect">
            <a:avLst/>
          </a:prstGeom>
          <a:gradFill rotWithShape="0">
            <a:gsLst>
              <a:gs pos="0">
                <a:srgbClr val="000D4C"/>
              </a:gs>
              <a:gs pos="50000">
                <a:srgbClr val="434D7B"/>
              </a:gs>
              <a:gs pos="100000">
                <a:srgbClr val="000D4C"/>
              </a:gs>
            </a:gsLst>
            <a:lin ang="5400000" scaled="1"/>
          </a:gradFill>
          <a:ln w="9525">
            <a:solidFill>
              <a:schemeClr val="tx1"/>
            </a:solidFill>
            <a:miter lim="800000"/>
            <a:headEnd/>
            <a:tailEnd/>
          </a:ln>
        </p:spPr>
        <p:txBody>
          <a:bodyPr wrap="none" lIns="137160" tIns="68580" rIns="137160" bIns="68580" anchor="ctr"/>
          <a:lstStyle/>
          <a:p>
            <a:pPr algn="ctr" defTabSz="3762375"/>
            <a:r>
              <a:rPr lang="en-US" altLang="en-US" sz="5800" b="1" dirty="0">
                <a:solidFill>
                  <a:schemeClr val="bg1"/>
                </a:solidFill>
              </a:rPr>
              <a:t>System Requirements</a:t>
            </a:r>
          </a:p>
        </p:txBody>
      </p:sp>
      <p:sp>
        <p:nvSpPr>
          <p:cNvPr id="2061" name="Rectangle 167"/>
          <p:cNvSpPr>
            <a:spLocks noChangeArrowheads="1"/>
          </p:cNvSpPr>
          <p:nvPr/>
        </p:nvSpPr>
        <p:spPr bwMode="auto">
          <a:xfrm>
            <a:off x="2262188" y="15260638"/>
            <a:ext cx="8991600" cy="950912"/>
          </a:xfrm>
          <a:prstGeom prst="rect">
            <a:avLst/>
          </a:prstGeom>
          <a:gradFill rotWithShape="0">
            <a:gsLst>
              <a:gs pos="0">
                <a:srgbClr val="000D4C"/>
              </a:gs>
              <a:gs pos="50000">
                <a:srgbClr val="434D7B"/>
              </a:gs>
              <a:gs pos="100000">
                <a:srgbClr val="000D4C"/>
              </a:gs>
            </a:gsLst>
            <a:lin ang="5400000" scaled="1"/>
          </a:gradFill>
          <a:ln w="9525">
            <a:solidFill>
              <a:schemeClr val="tx1"/>
            </a:solidFill>
            <a:miter lim="800000"/>
            <a:headEnd/>
            <a:tailEnd/>
          </a:ln>
        </p:spPr>
        <p:txBody>
          <a:bodyPr wrap="none" lIns="137160" tIns="68580" rIns="137160" bIns="68580" anchor="ctr"/>
          <a:lstStyle/>
          <a:p>
            <a:pPr algn="ctr" defTabSz="3762375"/>
            <a:r>
              <a:rPr lang="en-US" altLang="en-US" sz="5800" b="1" dirty="0">
                <a:solidFill>
                  <a:schemeClr val="bg1"/>
                </a:solidFill>
              </a:rPr>
              <a:t>System Requirements</a:t>
            </a:r>
          </a:p>
        </p:txBody>
      </p:sp>
      <p:sp>
        <p:nvSpPr>
          <p:cNvPr id="2062" name="Rectangle 167"/>
          <p:cNvSpPr>
            <a:spLocks noChangeArrowheads="1"/>
          </p:cNvSpPr>
          <p:nvPr/>
        </p:nvSpPr>
        <p:spPr bwMode="auto">
          <a:xfrm>
            <a:off x="11907838" y="15260638"/>
            <a:ext cx="8991600" cy="950912"/>
          </a:xfrm>
          <a:prstGeom prst="rect">
            <a:avLst/>
          </a:prstGeom>
          <a:gradFill rotWithShape="0">
            <a:gsLst>
              <a:gs pos="0">
                <a:srgbClr val="000D4C"/>
              </a:gs>
              <a:gs pos="50000">
                <a:srgbClr val="434D7B"/>
              </a:gs>
              <a:gs pos="100000">
                <a:srgbClr val="000D4C"/>
              </a:gs>
            </a:gsLst>
            <a:lin ang="5400000" scaled="1"/>
          </a:gradFill>
          <a:ln w="9525">
            <a:solidFill>
              <a:schemeClr val="tx1"/>
            </a:solidFill>
            <a:miter lim="800000"/>
            <a:headEnd/>
            <a:tailEnd/>
          </a:ln>
        </p:spPr>
        <p:txBody>
          <a:bodyPr wrap="none" lIns="137160" tIns="68580" rIns="137160" bIns="68580" anchor="ctr"/>
          <a:lstStyle/>
          <a:p>
            <a:pPr algn="ctr" defTabSz="3762375"/>
            <a:r>
              <a:rPr lang="en-US" altLang="en-US" sz="5800" b="1" dirty="0">
                <a:solidFill>
                  <a:schemeClr val="bg1"/>
                </a:solidFill>
              </a:rPr>
              <a:t>Architecture</a:t>
            </a:r>
          </a:p>
        </p:txBody>
      </p:sp>
      <p:sp>
        <p:nvSpPr>
          <p:cNvPr id="2063" name="Rectangle 167"/>
          <p:cNvSpPr>
            <a:spLocks noChangeArrowheads="1"/>
          </p:cNvSpPr>
          <p:nvPr/>
        </p:nvSpPr>
        <p:spPr bwMode="auto">
          <a:xfrm>
            <a:off x="21619588" y="15246521"/>
            <a:ext cx="8991600" cy="950912"/>
          </a:xfrm>
          <a:prstGeom prst="rect">
            <a:avLst/>
          </a:prstGeom>
          <a:gradFill rotWithShape="0">
            <a:gsLst>
              <a:gs pos="0">
                <a:srgbClr val="000D4C"/>
              </a:gs>
              <a:gs pos="50000">
                <a:srgbClr val="434D7B"/>
              </a:gs>
              <a:gs pos="100000">
                <a:srgbClr val="000D4C"/>
              </a:gs>
            </a:gsLst>
            <a:lin ang="5400000" scaled="1"/>
          </a:gradFill>
          <a:ln w="9525">
            <a:solidFill>
              <a:schemeClr val="tx1"/>
            </a:solidFill>
            <a:miter lim="800000"/>
            <a:headEnd/>
            <a:tailEnd/>
          </a:ln>
        </p:spPr>
        <p:txBody>
          <a:bodyPr wrap="none" lIns="137160" tIns="68580" rIns="137160" bIns="68580" anchor="ctr"/>
          <a:lstStyle/>
          <a:p>
            <a:pPr algn="ctr" defTabSz="3762375"/>
            <a:r>
              <a:rPr lang="en-US" altLang="en-US" sz="5800" b="1" dirty="0">
                <a:solidFill>
                  <a:schemeClr val="bg1"/>
                </a:solidFill>
              </a:rPr>
              <a:t>Arduino IDE </a:t>
            </a:r>
          </a:p>
        </p:txBody>
      </p:sp>
      <p:sp>
        <p:nvSpPr>
          <p:cNvPr id="2064" name="Rectangle 167"/>
          <p:cNvSpPr>
            <a:spLocks noChangeArrowheads="1"/>
          </p:cNvSpPr>
          <p:nvPr/>
        </p:nvSpPr>
        <p:spPr bwMode="auto">
          <a:xfrm>
            <a:off x="6587332" y="21282269"/>
            <a:ext cx="8991600" cy="950913"/>
          </a:xfrm>
          <a:prstGeom prst="rect">
            <a:avLst/>
          </a:prstGeom>
          <a:gradFill rotWithShape="0">
            <a:gsLst>
              <a:gs pos="0">
                <a:srgbClr val="000D4C"/>
              </a:gs>
              <a:gs pos="50000">
                <a:srgbClr val="434D7B"/>
              </a:gs>
              <a:gs pos="100000">
                <a:srgbClr val="000D4C"/>
              </a:gs>
            </a:gsLst>
            <a:lin ang="5400000" scaled="1"/>
          </a:gradFill>
          <a:ln w="9525">
            <a:solidFill>
              <a:schemeClr val="tx1"/>
            </a:solidFill>
            <a:miter lim="800000"/>
            <a:headEnd/>
            <a:tailEnd/>
          </a:ln>
        </p:spPr>
        <p:txBody>
          <a:bodyPr wrap="none" lIns="137160" tIns="68580" rIns="137160" bIns="68580" anchor="ctr"/>
          <a:lstStyle/>
          <a:p>
            <a:pPr algn="ctr" defTabSz="3762375"/>
            <a:r>
              <a:rPr lang="en-US" altLang="en-US" sz="5800" b="1" dirty="0">
                <a:solidFill>
                  <a:schemeClr val="bg1"/>
                </a:solidFill>
              </a:rPr>
              <a:t>Arduino Code</a:t>
            </a:r>
          </a:p>
        </p:txBody>
      </p:sp>
      <p:sp>
        <p:nvSpPr>
          <p:cNvPr id="2065" name="Shape 178"/>
          <p:cNvSpPr txBox="1">
            <a:spLocks noChangeArrowheads="1"/>
          </p:cNvSpPr>
          <p:nvPr/>
        </p:nvSpPr>
        <p:spPr bwMode="auto">
          <a:xfrm>
            <a:off x="2426789" y="11677543"/>
            <a:ext cx="8346939" cy="3495723"/>
          </a:xfrm>
          <a:prstGeom prst="rect">
            <a:avLst/>
          </a:prstGeom>
          <a:noFill/>
          <a:ln w="9525">
            <a:noFill/>
            <a:miter lim="800000"/>
            <a:headEnd/>
            <a:tailEnd/>
          </a:ln>
        </p:spPr>
        <p:txBody>
          <a:bodyPr lIns="91425" tIns="45700" rIns="91425" bIns="45700"/>
          <a:lstStyle/>
          <a:p>
            <a:pPr marL="76200">
              <a:buClr>
                <a:srgbClr val="0A0399"/>
              </a:buClr>
              <a:buSzPct val="100000"/>
            </a:pPr>
            <a:r>
              <a:rPr lang="en-US" sz="3200" b="1" dirty="0">
                <a:latin typeface="Calibri" pitchFamily="34" charset="0"/>
                <a:cs typeface="Calibri" pitchFamily="34" charset="0"/>
                <a:sym typeface="Calibri" pitchFamily="34" charset="0"/>
              </a:rPr>
              <a:t>Tuning drums, the bane of almost every drummer in the industry. </a:t>
            </a:r>
          </a:p>
          <a:p>
            <a:pPr marL="76200">
              <a:buClr>
                <a:srgbClr val="0A0399"/>
              </a:buClr>
              <a:buSzPct val="100000"/>
            </a:pPr>
            <a:r>
              <a:rPr lang="en-US" sz="3200" b="1" dirty="0">
                <a:latin typeface="Calibri" pitchFamily="34" charset="0"/>
                <a:cs typeface="Calibri" pitchFamily="34" charset="0"/>
                <a:sym typeface="Calibri" pitchFamily="34" charset="0"/>
              </a:rPr>
              <a:t>It can be a long and mentally arduous process takes precious time that could be used for practicing instead of sitting there turning a drum key. </a:t>
            </a:r>
          </a:p>
          <a:p>
            <a:pPr marL="76200">
              <a:buClr>
                <a:srgbClr val="0A0399"/>
              </a:buClr>
              <a:buSzPct val="100000"/>
            </a:pPr>
            <a:r>
              <a:rPr lang="en-US" sz="3200" b="1" dirty="0">
                <a:latin typeface="Calibri" pitchFamily="34" charset="0"/>
                <a:cs typeface="Calibri" pitchFamily="34" charset="0"/>
                <a:sym typeface="Calibri" pitchFamily="34" charset="0"/>
              </a:rPr>
              <a:t>How can we cut down or eliminate this issue?</a:t>
            </a:r>
          </a:p>
        </p:txBody>
      </p:sp>
      <p:sp>
        <p:nvSpPr>
          <p:cNvPr id="2067" name="Shape 199"/>
          <p:cNvSpPr txBox="1">
            <a:spLocks noChangeArrowheads="1"/>
          </p:cNvSpPr>
          <p:nvPr/>
        </p:nvSpPr>
        <p:spPr bwMode="auto">
          <a:xfrm>
            <a:off x="31258873" y="11480161"/>
            <a:ext cx="8893175" cy="4098925"/>
          </a:xfrm>
          <a:prstGeom prst="rect">
            <a:avLst/>
          </a:prstGeom>
          <a:noFill/>
          <a:ln w="9525">
            <a:noFill/>
            <a:miter lim="800000"/>
            <a:headEnd/>
            <a:tailEnd/>
          </a:ln>
        </p:spPr>
        <p:txBody>
          <a:bodyPr lIns="91425" tIns="45700" rIns="91425" bIns="45700"/>
          <a:lstStyle/>
          <a:p>
            <a:pPr lvl="0"/>
            <a:r>
              <a:rPr lang="en-US" sz="2400" b="1" dirty="0">
                <a:latin typeface="Calibri" panose="020F0502020204030204" pitchFamily="34" charset="0"/>
                <a:cs typeface="Calibri" panose="020F0502020204030204" pitchFamily="34" charset="0"/>
              </a:rPr>
              <a:t>The system shall [1] constantly and automatically monitor its tuning.</a:t>
            </a:r>
          </a:p>
          <a:p>
            <a:pPr lvl="1"/>
            <a:r>
              <a:rPr lang="en-US" sz="2400" b="1" dirty="0">
                <a:latin typeface="Calibri" panose="020F0502020204030204" pitchFamily="34" charset="0"/>
                <a:cs typeface="Calibri" panose="020F0502020204030204" pitchFamily="34" charset="0"/>
              </a:rPr>
              <a:t>Drum shall[1.1] have a frequency sensor</a:t>
            </a:r>
          </a:p>
          <a:p>
            <a:pPr lvl="1"/>
            <a:r>
              <a:rPr lang="en-US" sz="2400" b="1" dirty="0">
                <a:latin typeface="Calibri" panose="020F0502020204030204" pitchFamily="34" charset="0"/>
                <a:cs typeface="Calibri" panose="020F0502020204030204" pitchFamily="34" charset="0"/>
              </a:rPr>
              <a:t>Drum shall[1.2] have a processing unit</a:t>
            </a:r>
          </a:p>
          <a:p>
            <a:pPr lvl="1"/>
            <a:r>
              <a:rPr lang="en-US" sz="2400" b="1" dirty="0">
                <a:latin typeface="Calibri" panose="020F0502020204030204" pitchFamily="34" charset="0"/>
                <a:cs typeface="Calibri" panose="020F0502020204030204" pitchFamily="34" charset="0"/>
              </a:rPr>
              <a:t>Drum shall[1.3] have motors to turn the tuning rods</a:t>
            </a:r>
          </a:p>
          <a:p>
            <a:pPr lvl="0"/>
            <a:r>
              <a:rPr lang="en-US" sz="2400" b="1" dirty="0">
                <a:latin typeface="Calibri" panose="020F0502020204030204" pitchFamily="34" charset="0"/>
                <a:cs typeface="Calibri" panose="020F0502020204030204" pitchFamily="34" charset="0"/>
              </a:rPr>
              <a:t>The frequency sensor shall [2] be able to constantly monitor the frequency of the drum when struck.</a:t>
            </a:r>
          </a:p>
          <a:p>
            <a:pPr lvl="1"/>
            <a:r>
              <a:rPr lang="en-US" sz="2400" b="1" dirty="0">
                <a:latin typeface="Calibri" panose="020F0502020204030204" pitchFamily="34" charset="0"/>
                <a:cs typeface="Calibri" panose="020F0502020204030204" pitchFamily="34" charset="0"/>
              </a:rPr>
              <a:t>The sensor shall[2.1] be mounted on the inside of the drum</a:t>
            </a:r>
          </a:p>
          <a:p>
            <a:pPr lvl="1"/>
            <a:r>
              <a:rPr lang="en-US" sz="2400" b="1" dirty="0">
                <a:latin typeface="Calibri" panose="020F0502020204030204" pitchFamily="34" charset="0"/>
                <a:cs typeface="Calibri" panose="020F0502020204030204" pitchFamily="34" charset="0"/>
              </a:rPr>
              <a:t>The sensor shall[2.2] be connected to the processing unit</a:t>
            </a:r>
          </a:p>
          <a:p>
            <a:pPr lvl="1"/>
            <a:r>
              <a:rPr lang="en-US" sz="2400" b="1" dirty="0">
                <a:latin typeface="Calibri" panose="020F0502020204030204" pitchFamily="34" charset="0"/>
                <a:cs typeface="Calibri" panose="020F0502020204030204" pitchFamily="34" charset="0"/>
              </a:rPr>
              <a:t>The sensor shall[2.3] output the frequency value to the processing unit</a:t>
            </a:r>
          </a:p>
        </p:txBody>
      </p:sp>
      <p:sp>
        <p:nvSpPr>
          <p:cNvPr id="2068" name="Shape 187"/>
          <p:cNvSpPr txBox="1">
            <a:spLocks noChangeArrowheads="1"/>
          </p:cNvSpPr>
          <p:nvPr/>
        </p:nvSpPr>
        <p:spPr bwMode="auto">
          <a:xfrm rot="10800000" flipH="1" flipV="1">
            <a:off x="22237700" y="14027877"/>
            <a:ext cx="7848600" cy="606423"/>
          </a:xfrm>
          <a:prstGeom prst="rect">
            <a:avLst/>
          </a:prstGeom>
          <a:noFill/>
          <a:ln w="9525">
            <a:noFill/>
            <a:miter lim="800000"/>
            <a:headEnd/>
            <a:tailEnd/>
          </a:ln>
        </p:spPr>
        <p:txBody>
          <a:bodyPr lIns="91425" tIns="45700" rIns="91425" bIns="45700"/>
          <a:lstStyle/>
          <a:p>
            <a:pPr marL="76200">
              <a:buClr>
                <a:srgbClr val="0A0399"/>
              </a:buClr>
            </a:pPr>
            <a:r>
              <a:rPr lang="en-US" altLang="en-US" sz="2400" b="1" dirty="0">
                <a:latin typeface="Calibri" pitchFamily="34" charset="0"/>
                <a:sym typeface="Calibri" pitchFamily="34" charset="0"/>
              </a:rPr>
              <a:t>There are other products that can detect the frequency of the drum, or even the note that corresponds to the frequency, but none can actively tune the drum as well</a:t>
            </a:r>
            <a:endParaRPr lang="en-US" altLang="en-US" sz="2400" b="1" dirty="0">
              <a:solidFill>
                <a:srgbClr val="0A0399"/>
              </a:solidFill>
              <a:latin typeface="Calibri" pitchFamily="34" charset="0"/>
              <a:sym typeface="Calibri" pitchFamily="34" charset="0"/>
            </a:endParaRPr>
          </a:p>
        </p:txBody>
      </p:sp>
      <p:sp>
        <p:nvSpPr>
          <p:cNvPr id="277" name="Shape 206"/>
          <p:cNvSpPr txBox="1"/>
          <p:nvPr/>
        </p:nvSpPr>
        <p:spPr>
          <a:xfrm>
            <a:off x="2360039" y="16459200"/>
            <a:ext cx="8839200" cy="5029200"/>
          </a:xfrm>
          <a:prstGeom prst="rect">
            <a:avLst/>
          </a:prstGeom>
          <a:noFill/>
          <a:ln>
            <a:noFill/>
          </a:ln>
        </p:spPr>
        <p:txBody>
          <a:bodyPr lIns="91425" tIns="45700" rIns="91425" bIns="45700"/>
          <a:lstStyle/>
          <a:p>
            <a:pPr lvl="0"/>
            <a:r>
              <a:rPr lang="en-US" sz="2400" b="1" dirty="0">
                <a:latin typeface="Calibri" panose="020F0502020204030204" pitchFamily="34" charset="0"/>
                <a:cs typeface="Calibri" panose="020F0502020204030204" pitchFamily="34" charset="0"/>
              </a:rPr>
              <a:t>The processing unit shall [3] be able to covert frequency to voltage</a:t>
            </a:r>
          </a:p>
          <a:p>
            <a:pPr lvl="1"/>
            <a:r>
              <a:rPr lang="en-US" sz="2400" b="1" dirty="0">
                <a:latin typeface="Calibri" panose="020F0502020204030204" pitchFamily="34" charset="0"/>
                <a:cs typeface="Calibri" panose="020F0502020204030204" pitchFamily="34" charset="0"/>
              </a:rPr>
              <a:t>The processing unit shall [3.1] have a frequency to voltage conversion program</a:t>
            </a:r>
          </a:p>
          <a:p>
            <a:pPr lvl="1"/>
            <a:r>
              <a:rPr lang="en-US" sz="2400" b="1" dirty="0">
                <a:latin typeface="Calibri" panose="020F0502020204030204" pitchFamily="34" charset="0"/>
                <a:cs typeface="Calibri" panose="020F0502020204030204" pitchFamily="34" charset="0"/>
              </a:rPr>
              <a:t>The processing unit shall [3.2] be able to control the motors using code</a:t>
            </a:r>
          </a:p>
          <a:p>
            <a:pPr lvl="1"/>
            <a:r>
              <a:rPr lang="en-US" sz="2400" b="1" dirty="0">
                <a:latin typeface="Calibri" panose="020F0502020204030204" pitchFamily="34" charset="0"/>
                <a:cs typeface="Calibri" panose="020F0502020204030204" pitchFamily="34" charset="0"/>
              </a:rPr>
              <a:t>The processing unit shall [3.3] obtain the frequency value through the frequency sensor</a:t>
            </a:r>
          </a:p>
          <a:p>
            <a:pPr lvl="0"/>
            <a:r>
              <a:rPr lang="en-US" sz="2400" b="1" dirty="0">
                <a:latin typeface="Calibri" panose="020F0502020204030204" pitchFamily="34" charset="0"/>
                <a:cs typeface="Calibri" panose="020F0502020204030204" pitchFamily="34" charset="0"/>
              </a:rPr>
              <a:t>The motors shall [4] be mounted on the sides of the drum and attached to the tuning rods</a:t>
            </a:r>
          </a:p>
          <a:p>
            <a:pPr lvl="1"/>
            <a:r>
              <a:rPr lang="en-US" sz="2400" b="1" dirty="0">
                <a:latin typeface="Calibri" panose="020F0502020204030204" pitchFamily="34" charset="0"/>
                <a:cs typeface="Calibri" panose="020F0502020204030204" pitchFamily="34" charset="0"/>
              </a:rPr>
              <a:t>The motors shall [4.1]be attached to the threaded tuning rods</a:t>
            </a:r>
          </a:p>
          <a:p>
            <a:pPr lvl="1"/>
            <a:r>
              <a:rPr lang="en-US" sz="2400" b="1" dirty="0">
                <a:latin typeface="Calibri" panose="020F0502020204030204" pitchFamily="34" charset="0"/>
                <a:cs typeface="Calibri" panose="020F0502020204030204" pitchFamily="34" charset="0"/>
              </a:rPr>
              <a:t>The motors shall [4.2] be able to turn both directions to tighten and loosen the tuning rods</a:t>
            </a:r>
          </a:p>
          <a:p>
            <a:pPr lvl="1"/>
            <a:r>
              <a:rPr lang="en-US" sz="2400" b="1" dirty="0">
                <a:latin typeface="Calibri" panose="020F0502020204030204" pitchFamily="34" charset="0"/>
                <a:cs typeface="Calibri" panose="020F0502020204030204" pitchFamily="34" charset="0"/>
              </a:rPr>
              <a:t>The motors shall [4.3] be able to run on less than 15 volts.</a:t>
            </a:r>
          </a:p>
        </p:txBody>
      </p:sp>
      <p:sp>
        <p:nvSpPr>
          <p:cNvPr id="2090" name="Rectangle 167"/>
          <p:cNvSpPr>
            <a:spLocks noChangeArrowheads="1"/>
          </p:cNvSpPr>
          <p:nvPr/>
        </p:nvSpPr>
        <p:spPr bwMode="auto">
          <a:xfrm>
            <a:off x="21666200" y="10358438"/>
            <a:ext cx="8991600" cy="950912"/>
          </a:xfrm>
          <a:prstGeom prst="rect">
            <a:avLst/>
          </a:prstGeom>
          <a:gradFill rotWithShape="0">
            <a:gsLst>
              <a:gs pos="0">
                <a:srgbClr val="000D4C"/>
              </a:gs>
              <a:gs pos="50000">
                <a:srgbClr val="434D7B"/>
              </a:gs>
              <a:gs pos="100000">
                <a:srgbClr val="000D4C"/>
              </a:gs>
            </a:gsLst>
            <a:lin ang="5400000" scaled="1"/>
          </a:gradFill>
          <a:ln w="9525">
            <a:solidFill>
              <a:schemeClr val="tx1"/>
            </a:solidFill>
            <a:miter lim="800000"/>
            <a:headEnd/>
            <a:tailEnd/>
          </a:ln>
        </p:spPr>
        <p:txBody>
          <a:bodyPr wrap="none" lIns="137160" tIns="68580" rIns="137160" bIns="68580" anchor="ctr"/>
          <a:lstStyle/>
          <a:p>
            <a:pPr algn="ctr" defTabSz="3762375"/>
            <a:r>
              <a:rPr lang="en-US" altLang="en-US" sz="5800" b="1" dirty="0">
                <a:solidFill>
                  <a:schemeClr val="bg1"/>
                </a:solidFill>
              </a:rPr>
              <a:t>Similar Products</a:t>
            </a:r>
          </a:p>
        </p:txBody>
      </p:sp>
      <p:sp>
        <p:nvSpPr>
          <p:cNvPr id="301" name="Shape 241"/>
          <p:cNvSpPr txBox="1"/>
          <p:nvPr/>
        </p:nvSpPr>
        <p:spPr>
          <a:xfrm>
            <a:off x="32808070" y="15917789"/>
            <a:ext cx="5884311" cy="4926032"/>
          </a:xfrm>
          <a:prstGeom prst="rect">
            <a:avLst/>
          </a:prstGeom>
          <a:noFill/>
          <a:ln>
            <a:noFill/>
          </a:ln>
        </p:spPr>
        <p:txBody>
          <a:bodyPr lIns="91425" tIns="45700" rIns="91425" bIns="45700"/>
          <a:lstStyle/>
          <a:p>
            <a:pPr marL="76200">
              <a:buClr>
                <a:srgbClr val="0A0399"/>
              </a:buClr>
              <a:buSzPct val="100000"/>
              <a:defRPr/>
            </a:pPr>
            <a:endParaRPr lang="en-US" sz="3200" b="1" dirty="0">
              <a:latin typeface="Calibri"/>
              <a:ea typeface="Calibri"/>
              <a:cs typeface="Calibri"/>
              <a:sym typeface="Calibri"/>
            </a:endParaRPr>
          </a:p>
          <a:p>
            <a:pPr marL="76200">
              <a:buClr>
                <a:srgbClr val="0A0399"/>
              </a:buClr>
              <a:buSzPct val="100000"/>
              <a:defRPr/>
            </a:pPr>
            <a:r>
              <a:rPr lang="en-US" sz="3200" b="1" dirty="0">
                <a:latin typeface="Calibri"/>
                <a:ea typeface="Calibri"/>
                <a:cs typeface="Calibri"/>
                <a:sym typeface="Calibri"/>
              </a:rPr>
              <a:t>The Arduino IDE allowed me to program my product to actively search for a specific range of frequencies. After determining the frequencies the program would then move a servo in relation to whether the drum needs to be tuned higher or lower. .</a:t>
            </a:r>
          </a:p>
        </p:txBody>
      </p:sp>
      <p:sp>
        <p:nvSpPr>
          <p:cNvPr id="2095" name="Rectangle 167"/>
          <p:cNvSpPr>
            <a:spLocks noChangeArrowheads="1"/>
          </p:cNvSpPr>
          <p:nvPr/>
        </p:nvSpPr>
        <p:spPr bwMode="auto">
          <a:xfrm>
            <a:off x="31377114" y="15240384"/>
            <a:ext cx="8991600" cy="950913"/>
          </a:xfrm>
          <a:prstGeom prst="rect">
            <a:avLst/>
          </a:prstGeom>
          <a:gradFill rotWithShape="0">
            <a:gsLst>
              <a:gs pos="0">
                <a:srgbClr val="000D4C"/>
              </a:gs>
              <a:gs pos="50000">
                <a:srgbClr val="434D7B"/>
              </a:gs>
              <a:gs pos="100000">
                <a:srgbClr val="000D4C"/>
              </a:gs>
            </a:gsLst>
            <a:lin ang="5400000" scaled="1"/>
          </a:gradFill>
          <a:ln w="9525">
            <a:solidFill>
              <a:schemeClr val="tx1"/>
            </a:solidFill>
            <a:miter lim="800000"/>
            <a:headEnd/>
            <a:tailEnd/>
          </a:ln>
        </p:spPr>
        <p:txBody>
          <a:bodyPr wrap="none" lIns="137160" tIns="68580" rIns="137160" bIns="68580" anchor="ctr"/>
          <a:lstStyle/>
          <a:p>
            <a:pPr algn="ctr" defTabSz="3762375"/>
            <a:r>
              <a:rPr lang="en-US" altLang="en-US" sz="5800" b="1" dirty="0">
                <a:solidFill>
                  <a:schemeClr val="bg1"/>
                </a:solidFill>
              </a:rPr>
              <a:t>Programming the Device</a:t>
            </a:r>
          </a:p>
        </p:txBody>
      </p:sp>
      <p:sp>
        <p:nvSpPr>
          <p:cNvPr id="2096" name="Rectangle 167"/>
          <p:cNvSpPr>
            <a:spLocks noChangeArrowheads="1"/>
          </p:cNvSpPr>
          <p:nvPr/>
        </p:nvSpPr>
        <p:spPr bwMode="auto">
          <a:xfrm>
            <a:off x="16789224" y="21215028"/>
            <a:ext cx="8991600" cy="950913"/>
          </a:xfrm>
          <a:prstGeom prst="rect">
            <a:avLst/>
          </a:prstGeom>
          <a:gradFill rotWithShape="0">
            <a:gsLst>
              <a:gs pos="0">
                <a:srgbClr val="000D4C"/>
              </a:gs>
              <a:gs pos="50000">
                <a:srgbClr val="434D7B"/>
              </a:gs>
              <a:gs pos="100000">
                <a:srgbClr val="000D4C"/>
              </a:gs>
            </a:gsLst>
            <a:lin ang="5400000" scaled="1"/>
          </a:gradFill>
          <a:ln w="9525">
            <a:solidFill>
              <a:schemeClr val="tx1"/>
            </a:solidFill>
            <a:miter lim="800000"/>
            <a:headEnd/>
            <a:tailEnd/>
          </a:ln>
        </p:spPr>
        <p:txBody>
          <a:bodyPr wrap="none" lIns="137160" tIns="68580" rIns="137160" bIns="68580" anchor="ctr"/>
          <a:lstStyle/>
          <a:p>
            <a:pPr algn="ctr" defTabSz="3762375"/>
            <a:r>
              <a:rPr lang="en-US" altLang="en-US" sz="5800" b="1" dirty="0">
                <a:solidFill>
                  <a:schemeClr val="bg1"/>
                </a:solidFill>
              </a:rPr>
              <a:t>Arduino MKR1000</a:t>
            </a:r>
          </a:p>
        </p:txBody>
      </p:sp>
      <p:sp>
        <p:nvSpPr>
          <p:cNvPr id="2099" name="Rectangle 167"/>
          <p:cNvSpPr>
            <a:spLocks noChangeArrowheads="1"/>
          </p:cNvSpPr>
          <p:nvPr/>
        </p:nvSpPr>
        <p:spPr bwMode="auto">
          <a:xfrm>
            <a:off x="26865035" y="21262072"/>
            <a:ext cx="9295039" cy="950912"/>
          </a:xfrm>
          <a:prstGeom prst="rect">
            <a:avLst/>
          </a:prstGeom>
          <a:gradFill rotWithShape="0">
            <a:gsLst>
              <a:gs pos="0">
                <a:srgbClr val="000D4C"/>
              </a:gs>
              <a:gs pos="50000">
                <a:srgbClr val="434D7B"/>
              </a:gs>
              <a:gs pos="100000">
                <a:srgbClr val="000D4C"/>
              </a:gs>
            </a:gsLst>
            <a:lin ang="5400000" scaled="1"/>
          </a:gradFill>
          <a:ln w="9525">
            <a:solidFill>
              <a:schemeClr val="tx1"/>
            </a:solidFill>
            <a:miter lim="800000"/>
            <a:headEnd/>
            <a:tailEnd/>
          </a:ln>
        </p:spPr>
        <p:txBody>
          <a:bodyPr wrap="none" lIns="137160" tIns="68580" rIns="137160" bIns="68580" anchor="ctr"/>
          <a:lstStyle/>
          <a:p>
            <a:pPr algn="ctr" defTabSz="3762375"/>
            <a:r>
              <a:rPr lang="en-US" altLang="en-US" sz="5800" b="1" dirty="0">
                <a:solidFill>
                  <a:schemeClr val="bg1"/>
                </a:solidFill>
              </a:rPr>
              <a:t>Final Design</a:t>
            </a:r>
          </a:p>
        </p:txBody>
      </p:sp>
      <p:sp>
        <p:nvSpPr>
          <p:cNvPr id="2100" name="Rectangle 167"/>
          <p:cNvSpPr>
            <a:spLocks noChangeArrowheads="1"/>
          </p:cNvSpPr>
          <p:nvPr/>
        </p:nvSpPr>
        <p:spPr bwMode="auto">
          <a:xfrm>
            <a:off x="6456979" y="27440964"/>
            <a:ext cx="8991600" cy="950912"/>
          </a:xfrm>
          <a:prstGeom prst="rect">
            <a:avLst/>
          </a:prstGeom>
          <a:gradFill rotWithShape="0">
            <a:gsLst>
              <a:gs pos="0">
                <a:srgbClr val="000D4C"/>
              </a:gs>
              <a:gs pos="50000">
                <a:srgbClr val="434D7B"/>
              </a:gs>
              <a:gs pos="100000">
                <a:srgbClr val="000D4C"/>
              </a:gs>
            </a:gsLst>
            <a:lin ang="5400000" scaled="1"/>
          </a:gradFill>
          <a:ln w="9525">
            <a:solidFill>
              <a:schemeClr val="tx1"/>
            </a:solidFill>
            <a:miter lim="800000"/>
            <a:headEnd/>
            <a:tailEnd/>
          </a:ln>
        </p:spPr>
        <p:txBody>
          <a:bodyPr wrap="none" lIns="137160" tIns="68580" rIns="137160" bIns="68580" anchor="ctr"/>
          <a:lstStyle/>
          <a:p>
            <a:pPr algn="ctr" defTabSz="3762375"/>
            <a:r>
              <a:rPr lang="en-US" altLang="en-US" sz="5800" b="1" dirty="0">
                <a:solidFill>
                  <a:schemeClr val="bg1"/>
                </a:solidFill>
              </a:rPr>
              <a:t>Conclusions</a:t>
            </a:r>
          </a:p>
        </p:txBody>
      </p:sp>
      <p:sp>
        <p:nvSpPr>
          <p:cNvPr id="2101" name="Rectangle 167"/>
          <p:cNvSpPr>
            <a:spLocks noChangeArrowheads="1"/>
          </p:cNvSpPr>
          <p:nvPr/>
        </p:nvSpPr>
        <p:spPr bwMode="auto">
          <a:xfrm>
            <a:off x="16704879" y="27384068"/>
            <a:ext cx="8991600" cy="950912"/>
          </a:xfrm>
          <a:prstGeom prst="rect">
            <a:avLst/>
          </a:prstGeom>
          <a:gradFill rotWithShape="0">
            <a:gsLst>
              <a:gs pos="0">
                <a:srgbClr val="000D4C"/>
              </a:gs>
              <a:gs pos="50000">
                <a:srgbClr val="434D7B"/>
              </a:gs>
              <a:gs pos="100000">
                <a:srgbClr val="000D4C"/>
              </a:gs>
            </a:gsLst>
            <a:lin ang="5400000" scaled="1"/>
          </a:gradFill>
          <a:ln w="9525">
            <a:solidFill>
              <a:schemeClr val="tx1"/>
            </a:solidFill>
            <a:miter lim="800000"/>
            <a:headEnd/>
            <a:tailEnd/>
          </a:ln>
        </p:spPr>
        <p:txBody>
          <a:bodyPr wrap="none" lIns="137160" tIns="68580" rIns="137160" bIns="68580" anchor="ctr"/>
          <a:lstStyle/>
          <a:p>
            <a:pPr algn="ctr" defTabSz="3762375"/>
            <a:r>
              <a:rPr lang="en-US" altLang="en-US" sz="5800" b="1" dirty="0">
                <a:solidFill>
                  <a:schemeClr val="bg1"/>
                </a:solidFill>
              </a:rPr>
              <a:t>Future Work</a:t>
            </a:r>
          </a:p>
        </p:txBody>
      </p:sp>
      <p:sp>
        <p:nvSpPr>
          <p:cNvPr id="2102" name="Rectangle 167"/>
          <p:cNvSpPr>
            <a:spLocks noChangeArrowheads="1"/>
          </p:cNvSpPr>
          <p:nvPr/>
        </p:nvSpPr>
        <p:spPr bwMode="auto">
          <a:xfrm>
            <a:off x="27016754" y="27383690"/>
            <a:ext cx="8991600" cy="950913"/>
          </a:xfrm>
          <a:prstGeom prst="rect">
            <a:avLst/>
          </a:prstGeom>
          <a:gradFill rotWithShape="0">
            <a:gsLst>
              <a:gs pos="0">
                <a:srgbClr val="000D4C"/>
              </a:gs>
              <a:gs pos="50000">
                <a:srgbClr val="434D7B"/>
              </a:gs>
              <a:gs pos="100000">
                <a:srgbClr val="000D4C"/>
              </a:gs>
            </a:gsLst>
            <a:lin ang="5400000" scaled="1"/>
          </a:gradFill>
          <a:ln w="9525">
            <a:solidFill>
              <a:schemeClr val="tx1"/>
            </a:solidFill>
            <a:miter lim="800000"/>
            <a:headEnd/>
            <a:tailEnd/>
          </a:ln>
        </p:spPr>
        <p:txBody>
          <a:bodyPr wrap="none" lIns="137160" tIns="68580" rIns="137160" bIns="68580" anchor="ctr"/>
          <a:lstStyle/>
          <a:p>
            <a:pPr algn="ctr" defTabSz="3762375"/>
            <a:r>
              <a:rPr lang="en-US" altLang="en-US" sz="5800" b="1" dirty="0">
                <a:solidFill>
                  <a:schemeClr val="bg1"/>
                </a:solidFill>
              </a:rPr>
              <a:t>Acknowledgements</a:t>
            </a:r>
          </a:p>
        </p:txBody>
      </p:sp>
      <p:sp>
        <p:nvSpPr>
          <p:cNvPr id="68" name="Shape 250"/>
          <p:cNvSpPr txBox="1"/>
          <p:nvPr/>
        </p:nvSpPr>
        <p:spPr>
          <a:xfrm>
            <a:off x="16930591" y="22516841"/>
            <a:ext cx="4246858" cy="4263985"/>
          </a:xfrm>
          <a:prstGeom prst="rect">
            <a:avLst/>
          </a:prstGeom>
          <a:noFill/>
          <a:ln>
            <a:noFill/>
          </a:ln>
        </p:spPr>
        <p:txBody>
          <a:bodyPr lIns="91425" tIns="45700" rIns="91425" bIns="45700"/>
          <a:lstStyle/>
          <a:p>
            <a:r>
              <a:rPr lang="en-US" sz="3200" b="1" dirty="0">
                <a:latin typeface="Calibri" panose="020F0502020204030204" pitchFamily="34" charset="0"/>
                <a:cs typeface="Calibri" panose="020F0502020204030204" pitchFamily="34" charset="0"/>
              </a:rPr>
              <a:t>The board controls both the microphone chip and motors of the device. It supplies a voltage to the microphone chip and the common ground for the chip and motors</a:t>
            </a:r>
            <a:r>
              <a:rPr lang="en-US" sz="2800" b="1" dirty="0">
                <a:latin typeface="Calibri" panose="020F0502020204030204" pitchFamily="34" charset="0"/>
                <a:cs typeface="Calibri" panose="020F0502020204030204" pitchFamily="34" charset="0"/>
              </a:rPr>
              <a:t>. </a:t>
            </a:r>
          </a:p>
        </p:txBody>
      </p:sp>
      <p:sp>
        <p:nvSpPr>
          <p:cNvPr id="83" name="Shape 293"/>
          <p:cNvSpPr txBox="1"/>
          <p:nvPr/>
        </p:nvSpPr>
        <p:spPr>
          <a:xfrm>
            <a:off x="6543498" y="28479248"/>
            <a:ext cx="8818562" cy="3476324"/>
          </a:xfrm>
          <a:prstGeom prst="rect">
            <a:avLst/>
          </a:prstGeom>
          <a:noFill/>
          <a:ln>
            <a:noFill/>
          </a:ln>
        </p:spPr>
        <p:txBody>
          <a:bodyPr lIns="91425" tIns="45700" rIns="91425" bIns="45700"/>
          <a:lstStyle/>
          <a:p>
            <a:pPr algn="ctr">
              <a:defRPr/>
            </a:pPr>
            <a:r>
              <a:rPr lang="en-US" sz="3200" b="1" dirty="0">
                <a:latin typeface="Calibri"/>
                <a:ea typeface="Calibri"/>
                <a:cs typeface="Calibri"/>
                <a:sym typeface="Calibri"/>
              </a:rPr>
              <a:t>Created a prototype that can accurately measure frequency and move the tuning rod accordingly depending on the set frequency value. </a:t>
            </a:r>
          </a:p>
          <a:p>
            <a:pPr algn="ctr">
              <a:defRPr/>
            </a:pPr>
            <a:r>
              <a:rPr lang="en-US" sz="3200" b="1" dirty="0">
                <a:latin typeface="Calibri"/>
                <a:ea typeface="Calibri"/>
                <a:cs typeface="Calibri"/>
                <a:sym typeface="Calibri"/>
              </a:rPr>
              <a:t>With further funding and work, this could be a fully flushed out product with the potential change the drum market for years to come. </a:t>
            </a:r>
          </a:p>
        </p:txBody>
      </p:sp>
      <p:sp>
        <p:nvSpPr>
          <p:cNvPr id="86" name="Shape 311"/>
          <p:cNvSpPr txBox="1"/>
          <p:nvPr/>
        </p:nvSpPr>
        <p:spPr>
          <a:xfrm>
            <a:off x="16781079" y="28482895"/>
            <a:ext cx="8839200" cy="3958312"/>
          </a:xfrm>
          <a:prstGeom prst="rect">
            <a:avLst/>
          </a:prstGeom>
          <a:noFill/>
          <a:ln>
            <a:noFill/>
          </a:ln>
        </p:spPr>
        <p:txBody>
          <a:bodyPr lIns="91425" tIns="45700" rIns="91425" bIns="45700"/>
          <a:lstStyle/>
          <a:p>
            <a:pPr>
              <a:defRPr/>
            </a:pPr>
            <a:r>
              <a:rPr lang="en-US" sz="3200" b="1" dirty="0">
                <a:latin typeface="Calibri"/>
                <a:ea typeface="Calibri"/>
                <a:cs typeface="Calibri"/>
                <a:sym typeface="Calibri"/>
              </a:rPr>
              <a:t>Continue to improve the frequency detection system to give accurate results more consistently.</a:t>
            </a:r>
          </a:p>
          <a:p>
            <a:pPr>
              <a:defRPr/>
            </a:pPr>
            <a:r>
              <a:rPr lang="en-US" sz="3200" b="1" dirty="0">
                <a:latin typeface="Calibri"/>
                <a:ea typeface="Calibri"/>
                <a:cs typeface="Calibri"/>
                <a:sym typeface="Calibri"/>
              </a:rPr>
              <a:t>Acquire a patent for the product (In progress) </a:t>
            </a:r>
          </a:p>
          <a:p>
            <a:pPr>
              <a:defRPr/>
            </a:pPr>
            <a:r>
              <a:rPr lang="en-US" sz="3200" b="1" dirty="0">
                <a:latin typeface="Calibri"/>
                <a:ea typeface="Calibri"/>
                <a:cs typeface="Calibri"/>
                <a:sym typeface="Calibri"/>
              </a:rPr>
              <a:t>Improve the overall housing of the system </a:t>
            </a:r>
          </a:p>
          <a:p>
            <a:pPr>
              <a:defRPr/>
            </a:pPr>
            <a:r>
              <a:rPr lang="en-US" sz="3200" b="1" dirty="0">
                <a:latin typeface="Calibri"/>
                <a:ea typeface="Calibri"/>
                <a:cs typeface="Calibri"/>
                <a:sym typeface="Calibri"/>
              </a:rPr>
              <a:t>Improve the ability for the system to integrate into typical drum shells </a:t>
            </a:r>
          </a:p>
        </p:txBody>
      </p:sp>
      <p:sp>
        <p:nvSpPr>
          <p:cNvPr id="87" name="Shape 318"/>
          <p:cNvSpPr txBox="1"/>
          <p:nvPr/>
        </p:nvSpPr>
        <p:spPr>
          <a:xfrm>
            <a:off x="26866260" y="27736880"/>
            <a:ext cx="8839200" cy="4645025"/>
          </a:xfrm>
          <a:prstGeom prst="rect">
            <a:avLst/>
          </a:prstGeom>
          <a:noFill/>
          <a:ln>
            <a:noFill/>
          </a:ln>
        </p:spPr>
        <p:txBody>
          <a:bodyPr lIns="91425" tIns="45700" rIns="91425" bIns="45700"/>
          <a:lstStyle/>
          <a:p>
            <a:pPr indent="-381000">
              <a:buClr>
                <a:srgbClr val="0A0399"/>
              </a:buClr>
              <a:buSzPct val="100000"/>
              <a:defRPr/>
            </a:pPr>
            <a:endParaRPr lang="en-US" sz="2800" b="1" dirty="0">
              <a:solidFill>
                <a:srgbClr val="0A0399"/>
              </a:solidFill>
              <a:latin typeface="Calibri"/>
              <a:ea typeface="Calibri"/>
              <a:cs typeface="Calibri"/>
              <a:sym typeface="Calibri"/>
            </a:endParaRPr>
          </a:p>
          <a:p>
            <a:pPr indent="-381000" algn="ctr">
              <a:buClr>
                <a:srgbClr val="0A0399"/>
              </a:buClr>
              <a:buSzPct val="100000"/>
              <a:defRPr/>
            </a:pPr>
            <a:endParaRPr lang="en-US" sz="3600" b="1" dirty="0">
              <a:latin typeface="Calibri"/>
              <a:ea typeface="Calibri"/>
              <a:cs typeface="Calibri"/>
              <a:sym typeface="Calibri"/>
            </a:endParaRPr>
          </a:p>
          <a:p>
            <a:pPr indent="-381000" algn="ctr">
              <a:buClr>
                <a:srgbClr val="0A0399"/>
              </a:buClr>
              <a:buSzPct val="100000"/>
              <a:defRPr/>
            </a:pPr>
            <a:r>
              <a:rPr lang="en-US" sz="3600" b="1" dirty="0">
                <a:latin typeface="Calibri"/>
                <a:ea typeface="Calibri"/>
                <a:cs typeface="Calibri"/>
                <a:sym typeface="Calibri"/>
              </a:rPr>
              <a:t>Thank you to Dr. Pierre-Richard Cornely and my friends and family for all of their love and support through the creation of the product.. </a:t>
            </a:r>
          </a:p>
        </p:txBody>
      </p:sp>
      <p:pic>
        <p:nvPicPr>
          <p:cNvPr id="73" name="Picture 47" descr="C:\Logos\ENC logo wdmk tag 193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3307" y="884238"/>
            <a:ext cx="6972826" cy="37830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a:off x="27530306" y="17252339"/>
            <a:ext cx="2936994" cy="2936994"/>
          </a:xfrm>
          <a:prstGeom prst="rect">
            <a:avLst/>
          </a:prstGeom>
        </p:spPr>
      </p:pic>
      <p:sp>
        <p:nvSpPr>
          <p:cNvPr id="10" name="Rectangle 9"/>
          <p:cNvSpPr/>
          <p:nvPr/>
        </p:nvSpPr>
        <p:spPr>
          <a:xfrm>
            <a:off x="21765436" y="17127503"/>
            <a:ext cx="6195485" cy="2627968"/>
          </a:xfrm>
          <a:prstGeom prst="rect">
            <a:avLst/>
          </a:prstGeom>
        </p:spPr>
        <p:txBody>
          <a:bodyPr wrap="square">
            <a:spAutoFit/>
          </a:bodyPr>
          <a:lstStyle/>
          <a:p>
            <a:r>
              <a:rPr lang="en-US" sz="3200" b="1" dirty="0">
                <a:latin typeface="Calibri" panose="020F0502020204030204" pitchFamily="34" charset="0"/>
                <a:ea typeface="Garamond" panose="02020404030301010803" pitchFamily="18" charset="0"/>
                <a:cs typeface="Calibri" panose="020F0502020204030204" pitchFamily="34" charset="0"/>
              </a:rPr>
              <a:t>Arduino is an open-source platform that allows Arduino boards to be programmed with the Arduino Integrated Development Environment (IDE) software. </a:t>
            </a:r>
            <a:endParaRPr lang="en-US" sz="3200" b="1" dirty="0">
              <a:latin typeface="Calibri" panose="020F0502020204030204" pitchFamily="34" charset="0"/>
              <a:cs typeface="Calibri" panose="020F0502020204030204" pitchFamily="34" charset="0"/>
            </a:endParaRPr>
          </a:p>
        </p:txBody>
      </p:sp>
      <p:sp>
        <p:nvSpPr>
          <p:cNvPr id="15" name="TextBox 14"/>
          <p:cNvSpPr txBox="1"/>
          <p:nvPr/>
        </p:nvSpPr>
        <p:spPr>
          <a:xfrm>
            <a:off x="12245531" y="11351346"/>
            <a:ext cx="4543693" cy="4031873"/>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The implementation of the tension rod and mount assembly in 1931 forever changed the way drums were made and influenced the advancement of music in ways unimaginable</a:t>
            </a:r>
          </a:p>
        </p:txBody>
      </p:sp>
      <p:pic>
        <p:nvPicPr>
          <p:cNvPr id="17" name="Picture 16">
            <a:extLst>
              <a:ext uri="{FF2B5EF4-FFF2-40B4-BE49-F238E27FC236}">
                <a16:creationId xmlns:a16="http://schemas.microsoft.com/office/drawing/2014/main" id="{8CF678C5-BDF0-483E-A20B-81B782649EA9}"/>
              </a:ext>
            </a:extLst>
          </p:cNvPr>
          <p:cNvPicPr>
            <a:picLocks noChangeAspect="1"/>
          </p:cNvPicPr>
          <p:nvPr/>
        </p:nvPicPr>
        <p:blipFill>
          <a:blip r:embed="rId7"/>
          <a:stretch>
            <a:fillRect/>
          </a:stretch>
        </p:blipFill>
        <p:spPr>
          <a:xfrm>
            <a:off x="21513748" y="22769183"/>
            <a:ext cx="4432176" cy="4035902"/>
          </a:xfrm>
          <a:prstGeom prst="rect">
            <a:avLst/>
          </a:prstGeom>
        </p:spPr>
      </p:pic>
      <p:pic>
        <p:nvPicPr>
          <p:cNvPr id="18" name="Picture 17">
            <a:extLst>
              <a:ext uri="{FF2B5EF4-FFF2-40B4-BE49-F238E27FC236}">
                <a16:creationId xmlns:a16="http://schemas.microsoft.com/office/drawing/2014/main" id="{0EDC6842-6E8D-46A4-BBE9-AA92251A4237}"/>
              </a:ext>
            </a:extLst>
          </p:cNvPr>
          <p:cNvPicPr>
            <a:picLocks noChangeAspect="1"/>
          </p:cNvPicPr>
          <p:nvPr/>
        </p:nvPicPr>
        <p:blipFill>
          <a:blip r:embed="rId8"/>
          <a:stretch>
            <a:fillRect/>
          </a:stretch>
        </p:blipFill>
        <p:spPr>
          <a:xfrm>
            <a:off x="16569560" y="12110813"/>
            <a:ext cx="4452678" cy="1586623"/>
          </a:xfrm>
          <a:prstGeom prst="rect">
            <a:avLst/>
          </a:prstGeom>
        </p:spPr>
      </p:pic>
      <p:sp>
        <p:nvSpPr>
          <p:cNvPr id="19" name="TextBox 18">
            <a:extLst>
              <a:ext uri="{FF2B5EF4-FFF2-40B4-BE49-F238E27FC236}">
                <a16:creationId xmlns:a16="http://schemas.microsoft.com/office/drawing/2014/main" id="{BE1A0239-A9DF-4EA7-8355-C899AA6DD9A8}"/>
              </a:ext>
            </a:extLst>
          </p:cNvPr>
          <p:cNvSpPr txBox="1"/>
          <p:nvPr/>
        </p:nvSpPr>
        <p:spPr>
          <a:xfrm>
            <a:off x="16903700" y="14393088"/>
            <a:ext cx="4057777" cy="400110"/>
          </a:xfrm>
          <a:prstGeom prst="rect">
            <a:avLst/>
          </a:prstGeom>
          <a:noFill/>
        </p:spPr>
        <p:txBody>
          <a:bodyPr wrap="none" rtlCol="0">
            <a:spAutoFit/>
          </a:bodyPr>
          <a:lstStyle/>
          <a:p>
            <a:r>
              <a:rPr lang="en-US" sz="2000" dirty="0"/>
              <a:t>Typical hardware of a snare drum </a:t>
            </a:r>
          </a:p>
        </p:txBody>
      </p:sp>
      <p:pic>
        <p:nvPicPr>
          <p:cNvPr id="20" name="Picture 19">
            <a:extLst>
              <a:ext uri="{FF2B5EF4-FFF2-40B4-BE49-F238E27FC236}">
                <a16:creationId xmlns:a16="http://schemas.microsoft.com/office/drawing/2014/main" id="{21935B44-5587-43F2-BBAE-00B80CA2907E}"/>
              </a:ext>
            </a:extLst>
          </p:cNvPr>
          <p:cNvPicPr>
            <a:picLocks noChangeAspect="1"/>
          </p:cNvPicPr>
          <p:nvPr/>
        </p:nvPicPr>
        <p:blipFill>
          <a:blip r:embed="rId9"/>
          <a:stretch>
            <a:fillRect/>
          </a:stretch>
        </p:blipFill>
        <p:spPr>
          <a:xfrm rot="10800000" flipH="1" flipV="1">
            <a:off x="22859194" y="11542548"/>
            <a:ext cx="6139609" cy="2042126"/>
          </a:xfrm>
          <a:prstGeom prst="rect">
            <a:avLst/>
          </a:prstGeom>
        </p:spPr>
      </p:pic>
      <p:pic>
        <p:nvPicPr>
          <p:cNvPr id="5" name="Picture 4" descr="A picture containing table&#10;&#10;Description automatically generated">
            <a:extLst>
              <a:ext uri="{FF2B5EF4-FFF2-40B4-BE49-F238E27FC236}">
                <a16:creationId xmlns:a16="http://schemas.microsoft.com/office/drawing/2014/main" id="{2A762DE6-870A-49C7-9ACF-DC84CBDB181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29471439" y="22275731"/>
            <a:ext cx="4094572" cy="4432176"/>
          </a:xfrm>
          <a:prstGeom prst="rect">
            <a:avLst/>
          </a:prstGeom>
        </p:spPr>
      </p:pic>
      <p:sp>
        <p:nvSpPr>
          <p:cNvPr id="4" name="Rectangle 3">
            <a:extLst>
              <a:ext uri="{FF2B5EF4-FFF2-40B4-BE49-F238E27FC236}">
                <a16:creationId xmlns:a16="http://schemas.microsoft.com/office/drawing/2014/main" id="{B6F2A766-1CCC-46D4-996F-B64F56D3BFB7}"/>
              </a:ext>
            </a:extLst>
          </p:cNvPr>
          <p:cNvSpPr/>
          <p:nvPr/>
        </p:nvSpPr>
        <p:spPr>
          <a:xfrm>
            <a:off x="6757988" y="22668120"/>
            <a:ext cx="8604072" cy="4031873"/>
          </a:xfrm>
          <a:prstGeom prst="rect">
            <a:avLst/>
          </a:prstGeom>
        </p:spPr>
        <p:txBody>
          <a:bodyPr wrap="square">
            <a:spAutoFit/>
          </a:bodyPr>
          <a:lstStyle/>
          <a:p>
            <a:r>
              <a:rPr lang="en-US" sz="3200" b="1" dirty="0">
                <a:latin typeface="Calibri" panose="020F0502020204030204" pitchFamily="34" charset="0"/>
                <a:cs typeface="Calibri" panose="020F0502020204030204" pitchFamily="34" charset="0"/>
              </a:rPr>
              <a:t>The frequency detection code is comprised of 2 sections, obtaining the frequency from the microphone chip, and then outputting the data to the servo movement section</a:t>
            </a:r>
          </a:p>
          <a:p>
            <a:r>
              <a:rPr lang="en-US" sz="3200" b="1" dirty="0">
                <a:latin typeface="Calibri" panose="020F0502020204030204" pitchFamily="34" charset="0"/>
                <a:cs typeface="Calibri" panose="020F0502020204030204" pitchFamily="34" charset="0"/>
              </a:rPr>
              <a:t>The servo movement section is comprised of a series of frequency value comparisons to successfully find the user frequency value and move the servos accordingly</a:t>
            </a:r>
          </a:p>
        </p:txBody>
      </p:sp>
      <p:pic>
        <p:nvPicPr>
          <p:cNvPr id="6" name="Picture 5" descr="A picture containing drawing&#10;&#10;Description automatically generated">
            <a:extLst>
              <a:ext uri="{FF2B5EF4-FFF2-40B4-BE49-F238E27FC236}">
                <a16:creationId xmlns:a16="http://schemas.microsoft.com/office/drawing/2014/main" id="{F6587A2A-BFD4-4030-9193-633669BFCC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970963" y="16631166"/>
            <a:ext cx="9006840" cy="3299460"/>
          </a:xfrm>
          <a:prstGeom prst="rect">
            <a:avLst/>
          </a:prstGeom>
        </p:spPr>
      </p:pic>
      <p:pic>
        <p:nvPicPr>
          <p:cNvPr id="7" name="Audio 6">
            <a:hlinkClick r:id="" action="ppaction://media"/>
            <a:extLst>
              <a:ext uri="{FF2B5EF4-FFF2-40B4-BE49-F238E27FC236}">
                <a16:creationId xmlns:a16="http://schemas.microsoft.com/office/drawing/2014/main" id="{7D1ABDD0-9DFF-40DC-8CD1-F436180B181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3251438" y="322786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751"/>
    </mc:Choice>
    <mc:Fallback>
      <p:transition spd="slow" advTm="20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7">
            <a:extLst>
              <a:ext uri="{FF2B5EF4-FFF2-40B4-BE49-F238E27FC236}">
                <a16:creationId xmlns:a16="http://schemas.microsoft.com/office/drawing/2014/main" id="{A46A2DD1-56C6-4680-AA10-9FD2C38EAAD5}"/>
              </a:ext>
            </a:extLst>
          </p:cNvPr>
          <p:cNvSpPr>
            <a:spLocks noChangeArrowheads="1"/>
          </p:cNvSpPr>
          <p:nvPr/>
        </p:nvSpPr>
        <p:spPr bwMode="auto">
          <a:xfrm>
            <a:off x="2562130" y="2102820"/>
            <a:ext cx="38766931" cy="3586162"/>
          </a:xfrm>
          <a:prstGeom prst="rect">
            <a:avLst/>
          </a:prstGeom>
          <a:gradFill rotWithShape="0">
            <a:gsLst>
              <a:gs pos="0">
                <a:srgbClr val="000D4C"/>
              </a:gs>
              <a:gs pos="50000">
                <a:srgbClr val="434D7B"/>
              </a:gs>
              <a:gs pos="100000">
                <a:srgbClr val="000D4C"/>
              </a:gs>
            </a:gsLst>
            <a:lin ang="5400000" scaled="1"/>
          </a:gradFill>
          <a:ln w="9525">
            <a:solidFill>
              <a:schemeClr val="tx1"/>
            </a:solidFill>
            <a:miter lim="800000"/>
            <a:headEnd/>
            <a:tailEnd/>
          </a:ln>
        </p:spPr>
        <p:txBody>
          <a:bodyPr wrap="none" lIns="137160" tIns="68580" rIns="137160" bIns="68580" anchor="ctr"/>
          <a:lstStyle/>
          <a:p>
            <a:pPr algn="ctr" defTabSz="3762375"/>
            <a:r>
              <a:rPr lang="en-US" altLang="en-US" sz="16600" b="1" dirty="0">
                <a:solidFill>
                  <a:schemeClr val="bg1"/>
                </a:solidFill>
              </a:rPr>
              <a:t>Arduino MKR1000</a:t>
            </a:r>
          </a:p>
        </p:txBody>
      </p:sp>
      <p:sp>
        <p:nvSpPr>
          <p:cNvPr id="5" name="Shape 250">
            <a:extLst>
              <a:ext uri="{FF2B5EF4-FFF2-40B4-BE49-F238E27FC236}">
                <a16:creationId xmlns:a16="http://schemas.microsoft.com/office/drawing/2014/main" id="{872763E9-7F01-4CCF-84B8-3E56D1750395}"/>
              </a:ext>
            </a:extLst>
          </p:cNvPr>
          <p:cNvSpPr txBox="1"/>
          <p:nvPr/>
        </p:nvSpPr>
        <p:spPr>
          <a:xfrm>
            <a:off x="3960272" y="9864122"/>
            <a:ext cx="18854008" cy="14847797"/>
          </a:xfrm>
          <a:prstGeom prst="rect">
            <a:avLst/>
          </a:prstGeom>
          <a:noFill/>
          <a:ln>
            <a:noFill/>
          </a:ln>
        </p:spPr>
        <p:txBody>
          <a:bodyPr lIns="91425" tIns="45700" rIns="91425" bIns="45700"/>
          <a:lstStyle/>
          <a:p>
            <a:pPr marL="1143000" indent="-1143000">
              <a:buFont typeface="Wingdings" panose="05000000000000000000" pitchFamily="2" charset="2"/>
              <a:buChar char="§"/>
            </a:pPr>
            <a:r>
              <a:rPr lang="en-US" sz="8800" b="1" dirty="0">
                <a:latin typeface="Calibri" panose="020F0502020204030204" pitchFamily="34" charset="0"/>
                <a:cs typeface="Calibri" panose="020F0502020204030204" pitchFamily="34" charset="0"/>
              </a:rPr>
              <a:t>The board controls both the microphone chip and motors of the device. It supplies a voltage to the microphone chip and the common ground for the chip and motors. </a:t>
            </a:r>
          </a:p>
        </p:txBody>
      </p:sp>
      <p:pic>
        <p:nvPicPr>
          <p:cNvPr id="6" name="Picture 5">
            <a:extLst>
              <a:ext uri="{FF2B5EF4-FFF2-40B4-BE49-F238E27FC236}">
                <a16:creationId xmlns:a16="http://schemas.microsoft.com/office/drawing/2014/main" id="{5E4409BD-E637-41AD-81C6-C318EAD75AF4}"/>
              </a:ext>
            </a:extLst>
          </p:cNvPr>
          <p:cNvPicPr>
            <a:picLocks noChangeAspect="1"/>
          </p:cNvPicPr>
          <p:nvPr/>
        </p:nvPicPr>
        <p:blipFill>
          <a:blip r:embed="rId4"/>
          <a:stretch>
            <a:fillRect/>
          </a:stretch>
        </p:blipFill>
        <p:spPr>
          <a:xfrm>
            <a:off x="25445667" y="9864122"/>
            <a:ext cx="14485261" cy="13190156"/>
          </a:xfrm>
          <a:prstGeom prst="rect">
            <a:avLst/>
          </a:prstGeom>
        </p:spPr>
      </p:pic>
      <p:pic>
        <p:nvPicPr>
          <p:cNvPr id="7" name="Audio 6">
            <a:hlinkClick r:id="" action="ppaction://media"/>
            <a:extLst>
              <a:ext uri="{FF2B5EF4-FFF2-40B4-BE49-F238E27FC236}">
                <a16:creationId xmlns:a16="http://schemas.microsoft.com/office/drawing/2014/main" id="{84F79BDE-08D2-40CC-B6BF-97E4EFF557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51438" y="32278638"/>
            <a:ext cx="487362" cy="487362"/>
          </a:xfrm>
          <a:prstGeom prst="rect">
            <a:avLst/>
          </a:prstGeom>
        </p:spPr>
      </p:pic>
    </p:spTree>
    <p:extLst>
      <p:ext uri="{BB962C8B-B14F-4D97-AF65-F5344CB8AC3E}">
        <p14:creationId xmlns:p14="http://schemas.microsoft.com/office/powerpoint/2010/main" val="212411812"/>
      </p:ext>
    </p:extLst>
  </p:cSld>
  <p:clrMapOvr>
    <a:masterClrMapping/>
  </p:clrMapOvr>
  <mc:AlternateContent xmlns:mc="http://schemas.openxmlformats.org/markup-compatibility/2006">
    <mc:Choice xmlns:p14="http://schemas.microsoft.com/office/powerpoint/2010/main" Requires="p14">
      <p:transition spd="slow" p14:dur="2000" advTm="22684"/>
    </mc:Choice>
    <mc:Fallback>
      <p:transition spd="slow" advTm="22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7">
            <a:extLst>
              <a:ext uri="{FF2B5EF4-FFF2-40B4-BE49-F238E27FC236}">
                <a16:creationId xmlns:a16="http://schemas.microsoft.com/office/drawing/2014/main" id="{A46A2DD1-56C6-4680-AA10-9FD2C38EAAD5}"/>
              </a:ext>
            </a:extLst>
          </p:cNvPr>
          <p:cNvSpPr>
            <a:spLocks noChangeArrowheads="1"/>
          </p:cNvSpPr>
          <p:nvPr/>
        </p:nvSpPr>
        <p:spPr bwMode="auto">
          <a:xfrm>
            <a:off x="2562132" y="2083118"/>
            <a:ext cx="38766931" cy="3586162"/>
          </a:xfrm>
          <a:prstGeom prst="rect">
            <a:avLst/>
          </a:prstGeom>
          <a:gradFill rotWithShape="0">
            <a:gsLst>
              <a:gs pos="0">
                <a:srgbClr val="000D4C"/>
              </a:gs>
              <a:gs pos="50000">
                <a:srgbClr val="434D7B"/>
              </a:gs>
              <a:gs pos="100000">
                <a:srgbClr val="000D4C"/>
              </a:gs>
            </a:gsLst>
            <a:lin ang="5400000" scaled="1"/>
          </a:gradFill>
          <a:ln w="9525">
            <a:solidFill>
              <a:schemeClr val="tx1"/>
            </a:solidFill>
            <a:miter lim="800000"/>
            <a:headEnd/>
            <a:tailEnd/>
          </a:ln>
        </p:spPr>
        <p:txBody>
          <a:bodyPr wrap="none" lIns="137160" tIns="68580" rIns="137160" bIns="68580" anchor="ctr"/>
          <a:lstStyle/>
          <a:p>
            <a:pPr algn="ctr" defTabSz="3762375"/>
            <a:r>
              <a:rPr lang="en-US" altLang="en-US" sz="16600" b="1" dirty="0">
                <a:solidFill>
                  <a:schemeClr val="bg1"/>
                </a:solidFill>
              </a:rPr>
              <a:t>Final Product</a:t>
            </a:r>
          </a:p>
        </p:txBody>
      </p:sp>
      <p:pic>
        <p:nvPicPr>
          <p:cNvPr id="4" name="Picture 3" descr="A picture containing table&#10;&#10;Description automatically generated">
            <a:extLst>
              <a:ext uri="{FF2B5EF4-FFF2-40B4-BE49-F238E27FC236}">
                <a16:creationId xmlns:a16="http://schemas.microsoft.com/office/drawing/2014/main" id="{20E0569D-9116-411A-BD87-A71A320B72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2149534" y="5855433"/>
            <a:ext cx="19592131" cy="21207533"/>
          </a:xfrm>
          <a:prstGeom prst="rect">
            <a:avLst/>
          </a:prstGeom>
        </p:spPr>
      </p:pic>
      <p:pic>
        <p:nvPicPr>
          <p:cNvPr id="3" name="Audio 2">
            <a:hlinkClick r:id="" action="ppaction://media"/>
            <a:extLst>
              <a:ext uri="{FF2B5EF4-FFF2-40B4-BE49-F238E27FC236}">
                <a16:creationId xmlns:a16="http://schemas.microsoft.com/office/drawing/2014/main" id="{3F22C4DB-3201-479B-9A75-BB6F55298E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51438" y="32278638"/>
            <a:ext cx="487362" cy="487362"/>
          </a:xfrm>
          <a:prstGeom prst="rect">
            <a:avLst/>
          </a:prstGeom>
        </p:spPr>
      </p:pic>
    </p:spTree>
    <p:extLst>
      <p:ext uri="{BB962C8B-B14F-4D97-AF65-F5344CB8AC3E}">
        <p14:creationId xmlns:p14="http://schemas.microsoft.com/office/powerpoint/2010/main" val="2265812571"/>
      </p:ext>
    </p:extLst>
  </p:cSld>
  <p:clrMapOvr>
    <a:masterClrMapping/>
  </p:clrMapOvr>
  <mc:AlternateContent xmlns:mc="http://schemas.openxmlformats.org/markup-compatibility/2006">
    <mc:Choice xmlns:p14="http://schemas.microsoft.com/office/powerpoint/2010/main" Requires="p14">
      <p:transition spd="slow" p14:dur="2000" advTm="35365"/>
    </mc:Choice>
    <mc:Fallback>
      <p:transition spd="slow" advTm="35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7">
            <a:extLst>
              <a:ext uri="{FF2B5EF4-FFF2-40B4-BE49-F238E27FC236}">
                <a16:creationId xmlns:a16="http://schemas.microsoft.com/office/drawing/2014/main" id="{A46A2DD1-56C6-4680-AA10-9FD2C38EAAD5}"/>
              </a:ext>
            </a:extLst>
          </p:cNvPr>
          <p:cNvSpPr>
            <a:spLocks noChangeArrowheads="1"/>
          </p:cNvSpPr>
          <p:nvPr/>
        </p:nvSpPr>
        <p:spPr bwMode="auto">
          <a:xfrm>
            <a:off x="2562132" y="2083118"/>
            <a:ext cx="38766931" cy="3586162"/>
          </a:xfrm>
          <a:prstGeom prst="rect">
            <a:avLst/>
          </a:prstGeom>
          <a:gradFill rotWithShape="0">
            <a:gsLst>
              <a:gs pos="0">
                <a:srgbClr val="000D4C"/>
              </a:gs>
              <a:gs pos="50000">
                <a:srgbClr val="434D7B"/>
              </a:gs>
              <a:gs pos="100000">
                <a:srgbClr val="000D4C"/>
              </a:gs>
            </a:gsLst>
            <a:lin ang="5400000" scaled="1"/>
          </a:gradFill>
          <a:ln w="9525">
            <a:solidFill>
              <a:schemeClr val="tx1"/>
            </a:solidFill>
            <a:miter lim="800000"/>
            <a:headEnd/>
            <a:tailEnd/>
          </a:ln>
        </p:spPr>
        <p:txBody>
          <a:bodyPr wrap="none" lIns="137160" tIns="68580" rIns="137160" bIns="68580" anchor="ctr"/>
          <a:lstStyle/>
          <a:p>
            <a:pPr algn="ctr" defTabSz="3762375"/>
            <a:r>
              <a:rPr lang="en-US" altLang="en-US" sz="16600" b="1" dirty="0">
                <a:solidFill>
                  <a:schemeClr val="bg1"/>
                </a:solidFill>
              </a:rPr>
              <a:t>Conclusions</a:t>
            </a:r>
          </a:p>
        </p:txBody>
      </p:sp>
      <p:sp>
        <p:nvSpPr>
          <p:cNvPr id="5" name="Shape 293">
            <a:extLst>
              <a:ext uri="{FF2B5EF4-FFF2-40B4-BE49-F238E27FC236}">
                <a16:creationId xmlns:a16="http://schemas.microsoft.com/office/drawing/2014/main" id="{68013C2B-A7FD-4B50-B2AD-B678CD31A521}"/>
              </a:ext>
            </a:extLst>
          </p:cNvPr>
          <p:cNvSpPr txBox="1"/>
          <p:nvPr/>
        </p:nvSpPr>
        <p:spPr>
          <a:xfrm>
            <a:off x="4300446" y="8408168"/>
            <a:ext cx="35290302" cy="10657072"/>
          </a:xfrm>
          <a:prstGeom prst="rect">
            <a:avLst/>
          </a:prstGeom>
          <a:noFill/>
          <a:ln>
            <a:noFill/>
          </a:ln>
        </p:spPr>
        <p:txBody>
          <a:bodyPr lIns="91425" tIns="45700" rIns="91425" bIns="45700"/>
          <a:lstStyle/>
          <a:p>
            <a:pPr marL="1143000" indent="-1143000">
              <a:buFont typeface="Wingdings" panose="05000000000000000000" pitchFamily="2" charset="2"/>
              <a:buChar char="§"/>
              <a:defRPr/>
            </a:pPr>
            <a:r>
              <a:rPr lang="en-US" sz="8800" b="1" dirty="0">
                <a:latin typeface="Calibri"/>
                <a:ea typeface="Calibri"/>
                <a:cs typeface="Calibri"/>
                <a:sym typeface="Calibri"/>
              </a:rPr>
              <a:t>Successfully created a prototype that can accurately measure frequency and move the tuning rod accordingly depending on the set frequency value. </a:t>
            </a:r>
          </a:p>
          <a:p>
            <a:pPr marL="1143000" indent="-1143000">
              <a:buFont typeface="Wingdings" panose="05000000000000000000" pitchFamily="2" charset="2"/>
              <a:buChar char="§"/>
              <a:defRPr/>
            </a:pPr>
            <a:r>
              <a:rPr lang="en-US" sz="8800" b="1" dirty="0">
                <a:latin typeface="Calibri"/>
                <a:ea typeface="Calibri"/>
                <a:cs typeface="Calibri"/>
                <a:sym typeface="Calibri"/>
              </a:rPr>
              <a:t>With further funding and work, this could be a fully flushed out product with the potential change the drum market for years to come. </a:t>
            </a:r>
          </a:p>
        </p:txBody>
      </p:sp>
      <p:pic>
        <p:nvPicPr>
          <p:cNvPr id="3" name="Audio 2">
            <a:hlinkClick r:id="" action="ppaction://media"/>
            <a:extLst>
              <a:ext uri="{FF2B5EF4-FFF2-40B4-BE49-F238E27FC236}">
                <a16:creationId xmlns:a16="http://schemas.microsoft.com/office/drawing/2014/main" id="{FA3506A0-3A14-46AB-A6A9-2738E4B66D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51438" y="32278638"/>
            <a:ext cx="487362" cy="487362"/>
          </a:xfrm>
          <a:prstGeom prst="rect">
            <a:avLst/>
          </a:prstGeom>
        </p:spPr>
      </p:pic>
    </p:spTree>
    <p:extLst>
      <p:ext uri="{BB962C8B-B14F-4D97-AF65-F5344CB8AC3E}">
        <p14:creationId xmlns:p14="http://schemas.microsoft.com/office/powerpoint/2010/main" val="3106163548"/>
      </p:ext>
    </p:extLst>
  </p:cSld>
  <p:clrMapOvr>
    <a:masterClrMapping/>
  </p:clrMapOvr>
  <mc:AlternateContent xmlns:mc="http://schemas.openxmlformats.org/markup-compatibility/2006">
    <mc:Choice xmlns:p14="http://schemas.microsoft.com/office/powerpoint/2010/main" Requires="p14">
      <p:transition spd="slow" p14:dur="2000" advTm="27376"/>
    </mc:Choice>
    <mc:Fallback>
      <p:transition spd="slow" advTm="27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7">
            <a:extLst>
              <a:ext uri="{FF2B5EF4-FFF2-40B4-BE49-F238E27FC236}">
                <a16:creationId xmlns:a16="http://schemas.microsoft.com/office/drawing/2014/main" id="{A46A2DD1-56C6-4680-AA10-9FD2C38EAAD5}"/>
              </a:ext>
            </a:extLst>
          </p:cNvPr>
          <p:cNvSpPr>
            <a:spLocks noChangeArrowheads="1"/>
          </p:cNvSpPr>
          <p:nvPr/>
        </p:nvSpPr>
        <p:spPr bwMode="auto">
          <a:xfrm>
            <a:off x="2562132" y="2083118"/>
            <a:ext cx="38766931" cy="3586162"/>
          </a:xfrm>
          <a:prstGeom prst="rect">
            <a:avLst/>
          </a:prstGeom>
          <a:gradFill rotWithShape="0">
            <a:gsLst>
              <a:gs pos="0">
                <a:srgbClr val="000D4C"/>
              </a:gs>
              <a:gs pos="50000">
                <a:srgbClr val="434D7B"/>
              </a:gs>
              <a:gs pos="100000">
                <a:srgbClr val="000D4C"/>
              </a:gs>
            </a:gsLst>
            <a:lin ang="5400000" scaled="1"/>
          </a:gradFill>
          <a:ln w="9525">
            <a:solidFill>
              <a:schemeClr val="tx1"/>
            </a:solidFill>
            <a:miter lim="800000"/>
            <a:headEnd/>
            <a:tailEnd/>
          </a:ln>
        </p:spPr>
        <p:txBody>
          <a:bodyPr wrap="none" lIns="137160" tIns="68580" rIns="137160" bIns="68580" anchor="ctr"/>
          <a:lstStyle/>
          <a:p>
            <a:pPr algn="ctr" defTabSz="3762375"/>
            <a:r>
              <a:rPr lang="en-US" altLang="en-US" sz="16600" b="1" dirty="0">
                <a:solidFill>
                  <a:schemeClr val="bg1"/>
                </a:solidFill>
              </a:rPr>
              <a:t>Future Work</a:t>
            </a:r>
          </a:p>
        </p:txBody>
      </p:sp>
      <p:sp>
        <p:nvSpPr>
          <p:cNvPr id="4" name="Shape 311">
            <a:extLst>
              <a:ext uri="{FF2B5EF4-FFF2-40B4-BE49-F238E27FC236}">
                <a16:creationId xmlns:a16="http://schemas.microsoft.com/office/drawing/2014/main" id="{375B1FDE-51CF-461C-BFB0-57D1EC56A473}"/>
              </a:ext>
            </a:extLst>
          </p:cNvPr>
          <p:cNvSpPr txBox="1"/>
          <p:nvPr/>
        </p:nvSpPr>
        <p:spPr>
          <a:xfrm>
            <a:off x="5991158" y="8183214"/>
            <a:ext cx="33008001" cy="12665105"/>
          </a:xfrm>
          <a:prstGeom prst="rect">
            <a:avLst/>
          </a:prstGeom>
          <a:noFill/>
          <a:ln>
            <a:noFill/>
          </a:ln>
        </p:spPr>
        <p:txBody>
          <a:bodyPr lIns="91425" tIns="45700" rIns="91425" bIns="45700"/>
          <a:lstStyle/>
          <a:p>
            <a:pPr marL="1143000" indent="-1143000">
              <a:buFont typeface="Wingdings" panose="05000000000000000000" pitchFamily="2" charset="2"/>
              <a:buChar char="§"/>
              <a:defRPr/>
            </a:pPr>
            <a:r>
              <a:rPr lang="en-US" sz="8800" b="1" dirty="0">
                <a:latin typeface="Calibri"/>
                <a:ea typeface="Calibri"/>
                <a:cs typeface="Calibri"/>
                <a:sym typeface="Calibri"/>
              </a:rPr>
              <a:t>Continue to improve the frequency detection system to give accurate results more consistently.</a:t>
            </a:r>
          </a:p>
          <a:p>
            <a:pPr marL="1143000" indent="-1143000">
              <a:buFont typeface="Wingdings" panose="05000000000000000000" pitchFamily="2" charset="2"/>
              <a:buChar char="§"/>
              <a:defRPr/>
            </a:pPr>
            <a:r>
              <a:rPr lang="en-US" sz="8800" b="1" dirty="0">
                <a:latin typeface="Calibri"/>
                <a:ea typeface="Calibri"/>
                <a:cs typeface="Calibri"/>
                <a:sym typeface="Calibri"/>
              </a:rPr>
              <a:t>Acquire a patent for the product (In progress) </a:t>
            </a:r>
          </a:p>
          <a:p>
            <a:pPr marL="1143000" indent="-1143000">
              <a:buFont typeface="Wingdings" panose="05000000000000000000" pitchFamily="2" charset="2"/>
              <a:buChar char="§"/>
              <a:defRPr/>
            </a:pPr>
            <a:r>
              <a:rPr lang="en-US" sz="8800" b="1" dirty="0">
                <a:latin typeface="Calibri"/>
                <a:ea typeface="Calibri"/>
                <a:cs typeface="Calibri"/>
                <a:sym typeface="Calibri"/>
              </a:rPr>
              <a:t>Improve the overall housing of the system </a:t>
            </a:r>
          </a:p>
          <a:p>
            <a:pPr marL="1143000" indent="-1143000">
              <a:buFont typeface="Wingdings" panose="05000000000000000000" pitchFamily="2" charset="2"/>
              <a:buChar char="§"/>
              <a:defRPr/>
            </a:pPr>
            <a:r>
              <a:rPr lang="en-US" sz="8800" b="1" dirty="0">
                <a:latin typeface="Calibri"/>
                <a:ea typeface="Calibri"/>
                <a:cs typeface="Calibri"/>
                <a:sym typeface="Calibri"/>
              </a:rPr>
              <a:t>Improve the ability for the system to integrate into typical drum shells </a:t>
            </a:r>
          </a:p>
        </p:txBody>
      </p:sp>
      <p:pic>
        <p:nvPicPr>
          <p:cNvPr id="3" name="Audio 2">
            <a:hlinkClick r:id="" action="ppaction://media"/>
            <a:extLst>
              <a:ext uri="{FF2B5EF4-FFF2-40B4-BE49-F238E27FC236}">
                <a16:creationId xmlns:a16="http://schemas.microsoft.com/office/drawing/2014/main" id="{BD8C4D66-9D7B-4240-A5F7-797D4688BE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51438" y="32278638"/>
            <a:ext cx="487362" cy="487362"/>
          </a:xfrm>
          <a:prstGeom prst="rect">
            <a:avLst/>
          </a:prstGeom>
        </p:spPr>
      </p:pic>
    </p:spTree>
    <p:extLst>
      <p:ext uri="{BB962C8B-B14F-4D97-AF65-F5344CB8AC3E}">
        <p14:creationId xmlns:p14="http://schemas.microsoft.com/office/powerpoint/2010/main" val="922358546"/>
      </p:ext>
    </p:extLst>
  </p:cSld>
  <p:clrMapOvr>
    <a:masterClrMapping/>
  </p:clrMapOvr>
  <mc:AlternateContent xmlns:mc="http://schemas.openxmlformats.org/markup-compatibility/2006">
    <mc:Choice xmlns:p14="http://schemas.microsoft.com/office/powerpoint/2010/main" Requires="p14">
      <p:transition spd="slow" p14:dur="2000" advTm="44672"/>
    </mc:Choice>
    <mc:Fallback>
      <p:transition spd="slow" advTm="44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7">
            <a:extLst>
              <a:ext uri="{FF2B5EF4-FFF2-40B4-BE49-F238E27FC236}">
                <a16:creationId xmlns:a16="http://schemas.microsoft.com/office/drawing/2014/main" id="{A46A2DD1-56C6-4680-AA10-9FD2C38EAAD5}"/>
              </a:ext>
            </a:extLst>
          </p:cNvPr>
          <p:cNvSpPr>
            <a:spLocks noChangeArrowheads="1"/>
          </p:cNvSpPr>
          <p:nvPr/>
        </p:nvSpPr>
        <p:spPr bwMode="auto">
          <a:xfrm>
            <a:off x="2562132" y="2083118"/>
            <a:ext cx="38766931" cy="3586162"/>
          </a:xfrm>
          <a:prstGeom prst="rect">
            <a:avLst/>
          </a:prstGeom>
          <a:gradFill rotWithShape="0">
            <a:gsLst>
              <a:gs pos="0">
                <a:srgbClr val="000D4C"/>
              </a:gs>
              <a:gs pos="50000">
                <a:srgbClr val="434D7B"/>
              </a:gs>
              <a:gs pos="100000">
                <a:srgbClr val="000D4C"/>
              </a:gs>
            </a:gsLst>
            <a:lin ang="5400000" scaled="1"/>
          </a:gradFill>
          <a:ln w="9525">
            <a:solidFill>
              <a:schemeClr val="tx1"/>
            </a:solidFill>
            <a:miter lim="800000"/>
            <a:headEnd/>
            <a:tailEnd/>
          </a:ln>
        </p:spPr>
        <p:txBody>
          <a:bodyPr wrap="none" lIns="137160" tIns="68580" rIns="137160" bIns="68580" anchor="ctr"/>
          <a:lstStyle/>
          <a:p>
            <a:pPr algn="ctr" defTabSz="3762375"/>
            <a:r>
              <a:rPr lang="en-US" altLang="en-US" sz="16600" b="1" dirty="0">
                <a:solidFill>
                  <a:schemeClr val="bg1"/>
                </a:solidFill>
              </a:rPr>
              <a:t>Acknowledgments </a:t>
            </a:r>
          </a:p>
        </p:txBody>
      </p:sp>
      <p:sp>
        <p:nvSpPr>
          <p:cNvPr id="5" name="Shape 318">
            <a:extLst>
              <a:ext uri="{FF2B5EF4-FFF2-40B4-BE49-F238E27FC236}">
                <a16:creationId xmlns:a16="http://schemas.microsoft.com/office/drawing/2014/main" id="{4B68F7CA-3216-479B-A1D1-16D803BBC3C8}"/>
              </a:ext>
            </a:extLst>
          </p:cNvPr>
          <p:cNvSpPr txBox="1"/>
          <p:nvPr/>
        </p:nvSpPr>
        <p:spPr>
          <a:xfrm>
            <a:off x="4640577" y="8924607"/>
            <a:ext cx="34610040" cy="15069185"/>
          </a:xfrm>
          <a:prstGeom prst="rect">
            <a:avLst/>
          </a:prstGeom>
          <a:noFill/>
          <a:ln>
            <a:noFill/>
          </a:ln>
        </p:spPr>
        <p:txBody>
          <a:bodyPr lIns="91425" tIns="45700" rIns="91425" bIns="45700"/>
          <a:lstStyle/>
          <a:p>
            <a:pPr indent="-381000">
              <a:buClr>
                <a:srgbClr val="0A0399"/>
              </a:buClr>
              <a:buSzPct val="100000"/>
              <a:defRPr/>
            </a:pPr>
            <a:endParaRPr lang="en-US" sz="2800" b="1" dirty="0">
              <a:solidFill>
                <a:srgbClr val="0A0399"/>
              </a:solidFill>
              <a:latin typeface="Calibri"/>
              <a:ea typeface="Calibri"/>
              <a:cs typeface="Calibri"/>
              <a:sym typeface="Calibri"/>
            </a:endParaRPr>
          </a:p>
          <a:p>
            <a:pPr indent="-381000" algn="ctr">
              <a:buClr>
                <a:srgbClr val="0A0399"/>
              </a:buClr>
              <a:buSzPct val="100000"/>
              <a:defRPr/>
            </a:pPr>
            <a:endParaRPr lang="en-US" sz="8800" b="1" dirty="0">
              <a:latin typeface="Calibri"/>
              <a:ea typeface="Calibri"/>
              <a:cs typeface="Calibri"/>
              <a:sym typeface="Calibri"/>
            </a:endParaRPr>
          </a:p>
          <a:p>
            <a:pPr indent="-381000" algn="ctr">
              <a:buClr>
                <a:srgbClr val="0A0399"/>
              </a:buClr>
              <a:buSzPct val="100000"/>
              <a:defRPr/>
            </a:pPr>
            <a:r>
              <a:rPr lang="en-US" sz="8800" b="1" dirty="0">
                <a:latin typeface="Calibri"/>
                <a:ea typeface="Calibri"/>
                <a:cs typeface="Calibri"/>
                <a:sym typeface="Calibri"/>
              </a:rPr>
              <a:t>Thank you to Dr. Pierre-Richard Cornely and my friends and family for all their love and support through the creation of the product</a:t>
            </a:r>
            <a:r>
              <a:rPr lang="en-US" sz="3600" b="1" dirty="0">
                <a:latin typeface="Calibri"/>
                <a:ea typeface="Calibri"/>
                <a:cs typeface="Calibri"/>
                <a:sym typeface="Calibri"/>
              </a:rPr>
              <a:t>.. </a:t>
            </a:r>
          </a:p>
        </p:txBody>
      </p:sp>
      <p:pic>
        <p:nvPicPr>
          <p:cNvPr id="3" name="Audio 2">
            <a:hlinkClick r:id="" action="ppaction://media"/>
            <a:extLst>
              <a:ext uri="{FF2B5EF4-FFF2-40B4-BE49-F238E27FC236}">
                <a16:creationId xmlns:a16="http://schemas.microsoft.com/office/drawing/2014/main" id="{5EEEAF08-66F3-41F5-BEAD-BF5724A334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51438" y="32278638"/>
            <a:ext cx="487362" cy="487362"/>
          </a:xfrm>
          <a:prstGeom prst="rect">
            <a:avLst/>
          </a:prstGeom>
        </p:spPr>
      </p:pic>
    </p:spTree>
    <p:extLst>
      <p:ext uri="{BB962C8B-B14F-4D97-AF65-F5344CB8AC3E}">
        <p14:creationId xmlns:p14="http://schemas.microsoft.com/office/powerpoint/2010/main" val="2962635698"/>
      </p:ext>
    </p:extLst>
  </p:cSld>
  <p:clrMapOvr>
    <a:masterClrMapping/>
  </p:clrMapOvr>
  <mc:AlternateContent xmlns:mc="http://schemas.openxmlformats.org/markup-compatibility/2006">
    <mc:Choice xmlns:p14="http://schemas.microsoft.com/office/powerpoint/2010/main" Requires="p14">
      <p:transition spd="slow" p14:dur="2000" advTm="16686"/>
    </mc:Choice>
    <mc:Fallback>
      <p:transition spd="slow" advTm="16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7">
            <a:extLst>
              <a:ext uri="{FF2B5EF4-FFF2-40B4-BE49-F238E27FC236}">
                <a16:creationId xmlns:a16="http://schemas.microsoft.com/office/drawing/2014/main" id="{A46A2DD1-56C6-4680-AA10-9FD2C38EAAD5}"/>
              </a:ext>
            </a:extLst>
          </p:cNvPr>
          <p:cNvSpPr>
            <a:spLocks noChangeArrowheads="1"/>
          </p:cNvSpPr>
          <p:nvPr/>
        </p:nvSpPr>
        <p:spPr bwMode="auto">
          <a:xfrm>
            <a:off x="2562132" y="2311718"/>
            <a:ext cx="38766931" cy="3586162"/>
          </a:xfrm>
          <a:prstGeom prst="rect">
            <a:avLst/>
          </a:prstGeom>
          <a:gradFill rotWithShape="0">
            <a:gsLst>
              <a:gs pos="0">
                <a:srgbClr val="000D4C"/>
              </a:gs>
              <a:gs pos="50000">
                <a:srgbClr val="434D7B"/>
              </a:gs>
              <a:gs pos="100000">
                <a:srgbClr val="000D4C"/>
              </a:gs>
            </a:gsLst>
            <a:lin ang="5400000" scaled="1"/>
          </a:gradFill>
          <a:ln w="9525">
            <a:solidFill>
              <a:schemeClr val="tx1"/>
            </a:solidFill>
            <a:miter lim="800000"/>
            <a:headEnd/>
            <a:tailEnd/>
          </a:ln>
        </p:spPr>
        <p:txBody>
          <a:bodyPr wrap="none" lIns="137160" tIns="68580" rIns="137160" bIns="68580" anchor="ctr"/>
          <a:lstStyle/>
          <a:p>
            <a:pPr algn="ctr" defTabSz="3762375"/>
            <a:r>
              <a:rPr lang="en-US" altLang="en-US" sz="16600" b="1" dirty="0">
                <a:solidFill>
                  <a:schemeClr val="bg1"/>
                </a:solidFill>
              </a:rPr>
              <a:t>Motivation</a:t>
            </a:r>
          </a:p>
        </p:txBody>
      </p:sp>
      <p:sp>
        <p:nvSpPr>
          <p:cNvPr id="3" name="Shape 178">
            <a:extLst>
              <a:ext uri="{FF2B5EF4-FFF2-40B4-BE49-F238E27FC236}">
                <a16:creationId xmlns:a16="http://schemas.microsoft.com/office/drawing/2014/main" id="{152988D1-3DE2-4A9E-9EEB-34BEED806849}"/>
              </a:ext>
            </a:extLst>
          </p:cNvPr>
          <p:cNvSpPr txBox="1">
            <a:spLocks noChangeArrowheads="1"/>
          </p:cNvSpPr>
          <p:nvPr/>
        </p:nvSpPr>
        <p:spPr bwMode="auto">
          <a:xfrm>
            <a:off x="5282473" y="9528703"/>
            <a:ext cx="33326251" cy="11091017"/>
          </a:xfrm>
          <a:prstGeom prst="rect">
            <a:avLst/>
          </a:prstGeom>
          <a:noFill/>
          <a:ln w="9525">
            <a:noFill/>
            <a:miter lim="800000"/>
            <a:headEnd/>
            <a:tailEnd/>
          </a:ln>
        </p:spPr>
        <p:txBody>
          <a:bodyPr lIns="91425" tIns="45700" rIns="91425" bIns="45700"/>
          <a:lstStyle/>
          <a:p>
            <a:pPr marL="1219200" indent="-1143000">
              <a:buClr>
                <a:srgbClr val="0A0399"/>
              </a:buClr>
              <a:buSzPct val="100000"/>
              <a:buFont typeface="Wingdings" panose="05000000000000000000" pitchFamily="2" charset="2"/>
              <a:buChar char="§"/>
            </a:pPr>
            <a:r>
              <a:rPr lang="en-US" sz="11500" b="1" dirty="0">
                <a:latin typeface="Calibri" pitchFamily="34" charset="0"/>
                <a:cs typeface="Calibri" pitchFamily="34" charset="0"/>
                <a:sym typeface="Calibri" pitchFamily="34" charset="0"/>
              </a:rPr>
              <a:t>Tuning drums, the bane of almost every drummer in the industry. </a:t>
            </a:r>
          </a:p>
          <a:p>
            <a:pPr marL="1219200" indent="-1143000">
              <a:buClr>
                <a:srgbClr val="0A0399"/>
              </a:buClr>
              <a:buSzPct val="100000"/>
              <a:buFont typeface="Wingdings" panose="05000000000000000000" pitchFamily="2" charset="2"/>
              <a:buChar char="§"/>
            </a:pPr>
            <a:r>
              <a:rPr lang="en-US" sz="11500" b="1" dirty="0">
                <a:latin typeface="Calibri" pitchFamily="34" charset="0"/>
                <a:cs typeface="Calibri" pitchFamily="34" charset="0"/>
                <a:sym typeface="Calibri" pitchFamily="34" charset="0"/>
              </a:rPr>
              <a:t>It can be a long and mentally arduous process takes precious time that could be used for practicing instead of sitting there turning a drum key. </a:t>
            </a:r>
          </a:p>
          <a:p>
            <a:pPr marL="1219200" indent="-1143000">
              <a:buClr>
                <a:srgbClr val="0A0399"/>
              </a:buClr>
              <a:buSzPct val="100000"/>
              <a:buFont typeface="Wingdings" panose="05000000000000000000" pitchFamily="2" charset="2"/>
              <a:buChar char="§"/>
            </a:pPr>
            <a:r>
              <a:rPr lang="en-US" sz="11500" b="1" dirty="0">
                <a:latin typeface="Calibri" pitchFamily="34" charset="0"/>
                <a:cs typeface="Calibri" pitchFamily="34" charset="0"/>
                <a:sym typeface="Calibri" pitchFamily="34" charset="0"/>
              </a:rPr>
              <a:t>How can we cut down or eliminate this issue?</a:t>
            </a:r>
          </a:p>
        </p:txBody>
      </p:sp>
      <p:pic>
        <p:nvPicPr>
          <p:cNvPr id="4" name="Audio 3">
            <a:hlinkClick r:id="" action="ppaction://media"/>
            <a:extLst>
              <a:ext uri="{FF2B5EF4-FFF2-40B4-BE49-F238E27FC236}">
                <a16:creationId xmlns:a16="http://schemas.microsoft.com/office/drawing/2014/main" id="{EE5FD9A0-D276-42F4-A624-21229F3C62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51438" y="32278638"/>
            <a:ext cx="487362" cy="487362"/>
          </a:xfrm>
          <a:prstGeom prst="rect">
            <a:avLst/>
          </a:prstGeom>
        </p:spPr>
      </p:pic>
    </p:spTree>
    <p:extLst>
      <p:ext uri="{BB962C8B-B14F-4D97-AF65-F5344CB8AC3E}">
        <p14:creationId xmlns:p14="http://schemas.microsoft.com/office/powerpoint/2010/main" val="3433632745"/>
      </p:ext>
    </p:extLst>
  </p:cSld>
  <p:clrMapOvr>
    <a:masterClrMapping/>
  </p:clrMapOvr>
  <mc:AlternateContent xmlns:mc="http://schemas.openxmlformats.org/markup-compatibility/2006">
    <mc:Choice xmlns:p14="http://schemas.microsoft.com/office/powerpoint/2010/main" Requires="p14">
      <p:transition spd="slow" p14:dur="2000" advTm="28592"/>
    </mc:Choice>
    <mc:Fallback>
      <p:transition spd="slow" advTm="28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7">
            <a:extLst>
              <a:ext uri="{FF2B5EF4-FFF2-40B4-BE49-F238E27FC236}">
                <a16:creationId xmlns:a16="http://schemas.microsoft.com/office/drawing/2014/main" id="{A46A2DD1-56C6-4680-AA10-9FD2C38EAAD5}"/>
              </a:ext>
            </a:extLst>
          </p:cNvPr>
          <p:cNvSpPr>
            <a:spLocks noChangeArrowheads="1"/>
          </p:cNvSpPr>
          <p:nvPr/>
        </p:nvSpPr>
        <p:spPr bwMode="auto">
          <a:xfrm>
            <a:off x="2562132" y="2311718"/>
            <a:ext cx="38766931" cy="3586162"/>
          </a:xfrm>
          <a:prstGeom prst="rect">
            <a:avLst/>
          </a:prstGeom>
          <a:gradFill rotWithShape="0">
            <a:gsLst>
              <a:gs pos="0">
                <a:srgbClr val="000D4C"/>
              </a:gs>
              <a:gs pos="50000">
                <a:srgbClr val="434D7B"/>
              </a:gs>
              <a:gs pos="100000">
                <a:srgbClr val="000D4C"/>
              </a:gs>
            </a:gsLst>
            <a:lin ang="5400000" scaled="1"/>
          </a:gradFill>
          <a:ln w="9525">
            <a:solidFill>
              <a:schemeClr val="tx1"/>
            </a:solidFill>
            <a:miter lim="800000"/>
            <a:headEnd/>
            <a:tailEnd/>
          </a:ln>
        </p:spPr>
        <p:txBody>
          <a:bodyPr wrap="none" lIns="137160" tIns="68580" rIns="137160" bIns="68580" anchor="ctr"/>
          <a:lstStyle/>
          <a:p>
            <a:pPr algn="ctr" defTabSz="3762375"/>
            <a:r>
              <a:rPr lang="en-US" altLang="en-US" sz="16600" b="1" dirty="0">
                <a:solidFill>
                  <a:schemeClr val="bg1"/>
                </a:solidFill>
              </a:rPr>
              <a:t>Background</a:t>
            </a:r>
          </a:p>
        </p:txBody>
      </p:sp>
      <p:sp>
        <p:nvSpPr>
          <p:cNvPr id="4" name="TextBox 3">
            <a:extLst>
              <a:ext uri="{FF2B5EF4-FFF2-40B4-BE49-F238E27FC236}">
                <a16:creationId xmlns:a16="http://schemas.microsoft.com/office/drawing/2014/main" id="{3CDC3D10-D573-45C9-BD39-706670F228E7}"/>
              </a:ext>
            </a:extLst>
          </p:cNvPr>
          <p:cNvSpPr txBox="1"/>
          <p:nvPr/>
        </p:nvSpPr>
        <p:spPr>
          <a:xfrm>
            <a:off x="2971800" y="9079872"/>
            <a:ext cx="20756880" cy="8956298"/>
          </a:xfrm>
          <a:prstGeom prst="rect">
            <a:avLst/>
          </a:prstGeom>
          <a:noFill/>
        </p:spPr>
        <p:txBody>
          <a:bodyPr wrap="square" rtlCol="0">
            <a:spAutoFit/>
          </a:bodyPr>
          <a:lstStyle/>
          <a:p>
            <a:pPr marL="1143000" indent="-1143000">
              <a:buFont typeface="Wingdings" panose="05000000000000000000" pitchFamily="2" charset="2"/>
              <a:buChar char="§"/>
            </a:pPr>
            <a:r>
              <a:rPr lang="en-US" sz="9600" b="1" dirty="0">
                <a:latin typeface="Calibri" panose="020F0502020204030204" pitchFamily="34" charset="0"/>
                <a:cs typeface="Calibri" panose="020F0502020204030204" pitchFamily="34" charset="0"/>
              </a:rPr>
              <a:t>The implementation of the tension rod and mount assembly in 1931 forever changed the way drums were made and influenced the advancement of music in ways unimaginable</a:t>
            </a:r>
          </a:p>
        </p:txBody>
      </p:sp>
      <p:pic>
        <p:nvPicPr>
          <p:cNvPr id="5" name="Picture 4">
            <a:extLst>
              <a:ext uri="{FF2B5EF4-FFF2-40B4-BE49-F238E27FC236}">
                <a16:creationId xmlns:a16="http://schemas.microsoft.com/office/drawing/2014/main" id="{F27BB31B-992E-42D8-BBFD-49CA0593BDE1}"/>
              </a:ext>
            </a:extLst>
          </p:cNvPr>
          <p:cNvPicPr>
            <a:picLocks noChangeAspect="1"/>
          </p:cNvPicPr>
          <p:nvPr/>
        </p:nvPicPr>
        <p:blipFill>
          <a:blip r:embed="rId4"/>
          <a:stretch>
            <a:fillRect/>
          </a:stretch>
        </p:blipFill>
        <p:spPr>
          <a:xfrm>
            <a:off x="24256877" y="8320088"/>
            <a:ext cx="16662523" cy="5670232"/>
          </a:xfrm>
          <a:prstGeom prst="rect">
            <a:avLst/>
          </a:prstGeom>
        </p:spPr>
      </p:pic>
      <p:sp>
        <p:nvSpPr>
          <p:cNvPr id="6" name="TextBox 5">
            <a:extLst>
              <a:ext uri="{FF2B5EF4-FFF2-40B4-BE49-F238E27FC236}">
                <a16:creationId xmlns:a16="http://schemas.microsoft.com/office/drawing/2014/main" id="{09F63663-3714-4549-B84B-0BCAB425040C}"/>
              </a:ext>
            </a:extLst>
          </p:cNvPr>
          <p:cNvSpPr txBox="1"/>
          <p:nvPr/>
        </p:nvSpPr>
        <p:spPr>
          <a:xfrm>
            <a:off x="25351281" y="14401800"/>
            <a:ext cx="15977782" cy="1323439"/>
          </a:xfrm>
          <a:prstGeom prst="rect">
            <a:avLst/>
          </a:prstGeom>
          <a:noFill/>
        </p:spPr>
        <p:txBody>
          <a:bodyPr wrap="square" rtlCol="0">
            <a:spAutoFit/>
          </a:bodyPr>
          <a:lstStyle/>
          <a:p>
            <a:r>
              <a:rPr lang="en-US" sz="8000" b="1" dirty="0">
                <a:latin typeface="Calibri" panose="020F0502020204030204" pitchFamily="34" charset="0"/>
                <a:cs typeface="Calibri" panose="020F0502020204030204" pitchFamily="34" charset="0"/>
              </a:rPr>
              <a:t>Typical hardware of a snare drum </a:t>
            </a:r>
          </a:p>
        </p:txBody>
      </p:sp>
      <p:pic>
        <p:nvPicPr>
          <p:cNvPr id="7" name="Audio 6">
            <a:hlinkClick r:id="" action="ppaction://media"/>
            <a:extLst>
              <a:ext uri="{FF2B5EF4-FFF2-40B4-BE49-F238E27FC236}">
                <a16:creationId xmlns:a16="http://schemas.microsoft.com/office/drawing/2014/main" id="{67D50D24-01F2-4FEF-BEC6-38DC7CD429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51438" y="32278638"/>
            <a:ext cx="487362" cy="487362"/>
          </a:xfrm>
          <a:prstGeom prst="rect">
            <a:avLst/>
          </a:prstGeom>
        </p:spPr>
      </p:pic>
    </p:spTree>
    <p:extLst>
      <p:ext uri="{BB962C8B-B14F-4D97-AF65-F5344CB8AC3E}">
        <p14:creationId xmlns:p14="http://schemas.microsoft.com/office/powerpoint/2010/main" val="842677485"/>
      </p:ext>
    </p:extLst>
  </p:cSld>
  <p:clrMapOvr>
    <a:masterClrMapping/>
  </p:clrMapOvr>
  <mc:AlternateContent xmlns:mc="http://schemas.openxmlformats.org/markup-compatibility/2006">
    <mc:Choice xmlns:p14="http://schemas.microsoft.com/office/powerpoint/2010/main" Requires="p14">
      <p:transition spd="slow" p14:dur="2000" advTm="26307"/>
    </mc:Choice>
    <mc:Fallback>
      <p:transition spd="slow" advTm="26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7">
            <a:extLst>
              <a:ext uri="{FF2B5EF4-FFF2-40B4-BE49-F238E27FC236}">
                <a16:creationId xmlns:a16="http://schemas.microsoft.com/office/drawing/2014/main" id="{A46A2DD1-56C6-4680-AA10-9FD2C38EAAD5}"/>
              </a:ext>
            </a:extLst>
          </p:cNvPr>
          <p:cNvSpPr>
            <a:spLocks noChangeArrowheads="1"/>
          </p:cNvSpPr>
          <p:nvPr/>
        </p:nvSpPr>
        <p:spPr bwMode="auto">
          <a:xfrm>
            <a:off x="2562132" y="2083118"/>
            <a:ext cx="38766931" cy="3586162"/>
          </a:xfrm>
          <a:prstGeom prst="rect">
            <a:avLst/>
          </a:prstGeom>
          <a:gradFill rotWithShape="0">
            <a:gsLst>
              <a:gs pos="0">
                <a:srgbClr val="000D4C"/>
              </a:gs>
              <a:gs pos="50000">
                <a:srgbClr val="434D7B"/>
              </a:gs>
              <a:gs pos="100000">
                <a:srgbClr val="000D4C"/>
              </a:gs>
            </a:gsLst>
            <a:lin ang="5400000" scaled="1"/>
          </a:gradFill>
          <a:ln w="9525">
            <a:solidFill>
              <a:schemeClr val="tx1"/>
            </a:solidFill>
            <a:miter lim="800000"/>
            <a:headEnd/>
            <a:tailEnd/>
          </a:ln>
        </p:spPr>
        <p:txBody>
          <a:bodyPr wrap="none" lIns="137160" tIns="68580" rIns="137160" bIns="68580" anchor="ctr"/>
          <a:lstStyle/>
          <a:p>
            <a:pPr algn="ctr" defTabSz="3762375"/>
            <a:r>
              <a:rPr lang="en-US" altLang="en-US" sz="16600" b="1" dirty="0">
                <a:solidFill>
                  <a:schemeClr val="bg1"/>
                </a:solidFill>
              </a:rPr>
              <a:t>Similar Products</a:t>
            </a:r>
          </a:p>
        </p:txBody>
      </p:sp>
      <p:sp>
        <p:nvSpPr>
          <p:cNvPr id="4" name="Shape 187">
            <a:extLst>
              <a:ext uri="{FF2B5EF4-FFF2-40B4-BE49-F238E27FC236}">
                <a16:creationId xmlns:a16="http://schemas.microsoft.com/office/drawing/2014/main" id="{50EC7A66-45A3-4820-84AE-569FD389D70C}"/>
              </a:ext>
            </a:extLst>
          </p:cNvPr>
          <p:cNvSpPr txBox="1">
            <a:spLocks noChangeArrowheads="1"/>
          </p:cNvSpPr>
          <p:nvPr/>
        </p:nvSpPr>
        <p:spPr bwMode="auto">
          <a:xfrm>
            <a:off x="7900360" y="18121262"/>
            <a:ext cx="27630120" cy="5104498"/>
          </a:xfrm>
          <a:prstGeom prst="rect">
            <a:avLst/>
          </a:prstGeom>
          <a:noFill/>
          <a:ln w="9525">
            <a:noFill/>
            <a:miter lim="800000"/>
            <a:headEnd/>
            <a:tailEnd/>
          </a:ln>
        </p:spPr>
        <p:txBody>
          <a:bodyPr lIns="91425" tIns="45700" rIns="91425" bIns="45700"/>
          <a:lstStyle/>
          <a:p>
            <a:pPr marL="933450" indent="-857250">
              <a:buClr>
                <a:srgbClr val="0A0399"/>
              </a:buClr>
              <a:buFont typeface="Wingdings" panose="05000000000000000000" pitchFamily="2" charset="2"/>
              <a:buChar char="§"/>
            </a:pPr>
            <a:r>
              <a:rPr lang="en-US" altLang="en-US" sz="8000" b="1" dirty="0">
                <a:latin typeface="Calibri" pitchFamily="34" charset="0"/>
                <a:sym typeface="Calibri" pitchFamily="34" charset="0"/>
              </a:rPr>
              <a:t>There are other products that can detect the frequency of the drum, or even the note that corresponds to the frequency, but none can actively tune the drum as well</a:t>
            </a:r>
            <a:endParaRPr lang="en-US" altLang="en-US" sz="8000" b="1" dirty="0">
              <a:solidFill>
                <a:srgbClr val="0A0399"/>
              </a:solidFill>
              <a:latin typeface="Calibri" pitchFamily="34" charset="0"/>
              <a:sym typeface="Calibri" pitchFamily="34" charset="0"/>
            </a:endParaRPr>
          </a:p>
        </p:txBody>
      </p:sp>
      <p:pic>
        <p:nvPicPr>
          <p:cNvPr id="5" name="Picture 4">
            <a:extLst>
              <a:ext uri="{FF2B5EF4-FFF2-40B4-BE49-F238E27FC236}">
                <a16:creationId xmlns:a16="http://schemas.microsoft.com/office/drawing/2014/main" id="{9ECBF772-129F-4058-8A92-0B450D082F6A}"/>
              </a:ext>
            </a:extLst>
          </p:cNvPr>
          <p:cNvPicPr>
            <a:picLocks noChangeAspect="1"/>
          </p:cNvPicPr>
          <p:nvPr/>
        </p:nvPicPr>
        <p:blipFill>
          <a:blip r:embed="rId4"/>
          <a:stretch>
            <a:fillRect/>
          </a:stretch>
        </p:blipFill>
        <p:spPr>
          <a:xfrm>
            <a:off x="8360713" y="7376736"/>
            <a:ext cx="27169767" cy="9037070"/>
          </a:xfrm>
          <a:prstGeom prst="rect">
            <a:avLst/>
          </a:prstGeom>
        </p:spPr>
      </p:pic>
      <p:pic>
        <p:nvPicPr>
          <p:cNvPr id="6" name="Audio 5">
            <a:hlinkClick r:id="" action="ppaction://media"/>
            <a:extLst>
              <a:ext uri="{FF2B5EF4-FFF2-40B4-BE49-F238E27FC236}">
                <a16:creationId xmlns:a16="http://schemas.microsoft.com/office/drawing/2014/main" id="{0ED9630C-E8AF-40E0-BE91-954FA2C630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51438" y="32278638"/>
            <a:ext cx="487362" cy="487362"/>
          </a:xfrm>
          <a:prstGeom prst="rect">
            <a:avLst/>
          </a:prstGeom>
        </p:spPr>
      </p:pic>
    </p:spTree>
    <p:extLst>
      <p:ext uri="{BB962C8B-B14F-4D97-AF65-F5344CB8AC3E}">
        <p14:creationId xmlns:p14="http://schemas.microsoft.com/office/powerpoint/2010/main" val="2010218972"/>
      </p:ext>
    </p:extLst>
  </p:cSld>
  <p:clrMapOvr>
    <a:masterClrMapping/>
  </p:clrMapOvr>
  <mc:AlternateContent xmlns:mc="http://schemas.openxmlformats.org/markup-compatibility/2006">
    <mc:Choice xmlns:p14="http://schemas.microsoft.com/office/powerpoint/2010/main" Requires="p14">
      <p:transition spd="slow" p14:dur="2000" advTm="30787"/>
    </mc:Choice>
    <mc:Fallback>
      <p:transition spd="slow" advTm="30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7">
            <a:extLst>
              <a:ext uri="{FF2B5EF4-FFF2-40B4-BE49-F238E27FC236}">
                <a16:creationId xmlns:a16="http://schemas.microsoft.com/office/drawing/2014/main" id="{A46A2DD1-56C6-4680-AA10-9FD2C38EAAD5}"/>
              </a:ext>
            </a:extLst>
          </p:cNvPr>
          <p:cNvSpPr>
            <a:spLocks noChangeArrowheads="1"/>
          </p:cNvSpPr>
          <p:nvPr/>
        </p:nvSpPr>
        <p:spPr bwMode="auto">
          <a:xfrm>
            <a:off x="2562132" y="2083118"/>
            <a:ext cx="38766931" cy="3586162"/>
          </a:xfrm>
          <a:prstGeom prst="rect">
            <a:avLst/>
          </a:prstGeom>
          <a:gradFill rotWithShape="0">
            <a:gsLst>
              <a:gs pos="0">
                <a:srgbClr val="000D4C"/>
              </a:gs>
              <a:gs pos="50000">
                <a:srgbClr val="434D7B"/>
              </a:gs>
              <a:gs pos="100000">
                <a:srgbClr val="000D4C"/>
              </a:gs>
            </a:gsLst>
            <a:lin ang="5400000" scaled="1"/>
          </a:gradFill>
          <a:ln w="9525">
            <a:solidFill>
              <a:schemeClr val="tx1"/>
            </a:solidFill>
            <a:miter lim="800000"/>
            <a:headEnd/>
            <a:tailEnd/>
          </a:ln>
        </p:spPr>
        <p:txBody>
          <a:bodyPr wrap="none" lIns="137160" tIns="68580" rIns="137160" bIns="68580" anchor="ctr"/>
          <a:lstStyle/>
          <a:p>
            <a:pPr algn="ctr" defTabSz="3762375"/>
            <a:r>
              <a:rPr lang="en-US" altLang="en-US" sz="16600" b="1" dirty="0">
                <a:solidFill>
                  <a:schemeClr val="bg1"/>
                </a:solidFill>
              </a:rPr>
              <a:t>System Requirements</a:t>
            </a:r>
          </a:p>
        </p:txBody>
      </p:sp>
      <p:sp>
        <p:nvSpPr>
          <p:cNvPr id="6" name="Shape 199">
            <a:extLst>
              <a:ext uri="{FF2B5EF4-FFF2-40B4-BE49-F238E27FC236}">
                <a16:creationId xmlns:a16="http://schemas.microsoft.com/office/drawing/2014/main" id="{10DA208C-9C43-4FF3-8F38-82FBE3638852}"/>
              </a:ext>
            </a:extLst>
          </p:cNvPr>
          <p:cNvSpPr txBox="1">
            <a:spLocks noChangeArrowheads="1"/>
          </p:cNvSpPr>
          <p:nvPr/>
        </p:nvSpPr>
        <p:spPr bwMode="auto">
          <a:xfrm>
            <a:off x="2562133" y="6949440"/>
            <a:ext cx="37589916" cy="12115799"/>
          </a:xfrm>
          <a:prstGeom prst="rect">
            <a:avLst/>
          </a:prstGeom>
          <a:noFill/>
          <a:ln w="9525">
            <a:noFill/>
            <a:miter lim="800000"/>
            <a:headEnd/>
            <a:tailEnd/>
          </a:ln>
        </p:spPr>
        <p:txBody>
          <a:bodyPr lIns="91425" tIns="45700" rIns="91425" bIns="45700"/>
          <a:lstStyle/>
          <a:p>
            <a:pPr lvl="0"/>
            <a:r>
              <a:rPr lang="en-US" sz="8000" b="1" dirty="0">
                <a:latin typeface="Calibri" panose="020F0502020204030204" pitchFamily="34" charset="0"/>
                <a:cs typeface="Calibri" panose="020F0502020204030204" pitchFamily="34" charset="0"/>
              </a:rPr>
              <a:t>The system shall [1] constantly and automatically monitor its tuning.</a:t>
            </a:r>
          </a:p>
          <a:p>
            <a:pPr marL="1600200" lvl="1" indent="-1143000">
              <a:buFont typeface="Arial" panose="020B0604020202020204" pitchFamily="34" charset="0"/>
              <a:buChar char="•"/>
            </a:pPr>
            <a:r>
              <a:rPr lang="en-US" sz="8000" b="1" dirty="0">
                <a:latin typeface="Calibri" panose="020F0502020204030204" pitchFamily="34" charset="0"/>
                <a:cs typeface="Calibri" panose="020F0502020204030204" pitchFamily="34" charset="0"/>
              </a:rPr>
              <a:t>Drum shall[1.1] have a frequency sensor</a:t>
            </a:r>
          </a:p>
          <a:p>
            <a:pPr marL="1600200" lvl="1" indent="-1143000">
              <a:buFont typeface="Arial" panose="020B0604020202020204" pitchFamily="34" charset="0"/>
              <a:buChar char="•"/>
            </a:pPr>
            <a:r>
              <a:rPr lang="en-US" sz="8000" b="1" dirty="0">
                <a:latin typeface="Calibri" panose="020F0502020204030204" pitchFamily="34" charset="0"/>
                <a:cs typeface="Calibri" panose="020F0502020204030204" pitchFamily="34" charset="0"/>
              </a:rPr>
              <a:t>Drum shall[1.2] have a processing unit</a:t>
            </a:r>
          </a:p>
          <a:p>
            <a:pPr marL="1600200" lvl="1" indent="-1143000">
              <a:buFont typeface="Arial" panose="020B0604020202020204" pitchFamily="34" charset="0"/>
              <a:buChar char="•"/>
            </a:pPr>
            <a:r>
              <a:rPr lang="en-US" sz="8000" b="1" dirty="0">
                <a:latin typeface="Calibri" panose="020F0502020204030204" pitchFamily="34" charset="0"/>
                <a:cs typeface="Calibri" panose="020F0502020204030204" pitchFamily="34" charset="0"/>
              </a:rPr>
              <a:t>Drum shall[1.3] have motors to turn the tuning rods</a:t>
            </a:r>
          </a:p>
          <a:p>
            <a:pPr marL="1600200" lvl="1" indent="-1143000">
              <a:buFont typeface="Arial" panose="020B0604020202020204" pitchFamily="34" charset="0"/>
              <a:buChar char="•"/>
            </a:pPr>
            <a:endParaRPr lang="en-US" sz="8000" b="1" dirty="0">
              <a:latin typeface="Calibri" panose="020F0502020204030204" pitchFamily="34" charset="0"/>
              <a:cs typeface="Calibri" panose="020F0502020204030204" pitchFamily="34" charset="0"/>
            </a:endParaRPr>
          </a:p>
          <a:p>
            <a:pPr lvl="0"/>
            <a:r>
              <a:rPr lang="en-US" sz="8000" b="1" dirty="0">
                <a:latin typeface="Calibri" panose="020F0502020204030204" pitchFamily="34" charset="0"/>
                <a:cs typeface="Calibri" panose="020F0502020204030204" pitchFamily="34" charset="0"/>
              </a:rPr>
              <a:t>The frequency sensor shall [2] be able to constantly monitor the frequency of the drum when struck.</a:t>
            </a:r>
          </a:p>
          <a:p>
            <a:pPr marL="1600200" lvl="1" indent="-1143000">
              <a:buFont typeface="Arial" panose="020B0604020202020204" pitchFamily="34" charset="0"/>
              <a:buChar char="•"/>
            </a:pPr>
            <a:r>
              <a:rPr lang="en-US" sz="8000" b="1" dirty="0">
                <a:latin typeface="Calibri" panose="020F0502020204030204" pitchFamily="34" charset="0"/>
                <a:cs typeface="Calibri" panose="020F0502020204030204" pitchFamily="34" charset="0"/>
              </a:rPr>
              <a:t>The sensor shall[2.1] be mounted on the inside of the drum</a:t>
            </a:r>
          </a:p>
          <a:p>
            <a:pPr marL="1600200" lvl="1" indent="-1143000">
              <a:buFont typeface="Arial" panose="020B0604020202020204" pitchFamily="34" charset="0"/>
              <a:buChar char="•"/>
            </a:pPr>
            <a:r>
              <a:rPr lang="en-US" sz="8000" b="1" dirty="0">
                <a:latin typeface="Calibri" panose="020F0502020204030204" pitchFamily="34" charset="0"/>
                <a:cs typeface="Calibri" panose="020F0502020204030204" pitchFamily="34" charset="0"/>
              </a:rPr>
              <a:t>The sensor shall[2.2] be connected to the processing unit</a:t>
            </a:r>
          </a:p>
          <a:p>
            <a:pPr marL="1600200" lvl="1" indent="-1143000">
              <a:buFont typeface="Arial" panose="020B0604020202020204" pitchFamily="34" charset="0"/>
              <a:buChar char="•"/>
            </a:pPr>
            <a:r>
              <a:rPr lang="en-US" sz="8000" b="1" dirty="0">
                <a:latin typeface="Calibri" panose="020F0502020204030204" pitchFamily="34" charset="0"/>
                <a:cs typeface="Calibri" panose="020F0502020204030204" pitchFamily="34" charset="0"/>
              </a:rPr>
              <a:t>The sensor shall[2.3] output the frequency value to the processing unit</a:t>
            </a:r>
          </a:p>
        </p:txBody>
      </p:sp>
      <p:pic>
        <p:nvPicPr>
          <p:cNvPr id="3" name="Audio 2">
            <a:hlinkClick r:id="" action="ppaction://media"/>
            <a:extLst>
              <a:ext uri="{FF2B5EF4-FFF2-40B4-BE49-F238E27FC236}">
                <a16:creationId xmlns:a16="http://schemas.microsoft.com/office/drawing/2014/main" id="{4AEB6BE2-2393-4D70-86C1-307D8800EA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51438" y="32278638"/>
            <a:ext cx="487362" cy="487362"/>
          </a:xfrm>
          <a:prstGeom prst="rect">
            <a:avLst/>
          </a:prstGeom>
        </p:spPr>
      </p:pic>
    </p:spTree>
    <p:extLst>
      <p:ext uri="{BB962C8B-B14F-4D97-AF65-F5344CB8AC3E}">
        <p14:creationId xmlns:p14="http://schemas.microsoft.com/office/powerpoint/2010/main" val="3329764937"/>
      </p:ext>
    </p:extLst>
  </p:cSld>
  <p:clrMapOvr>
    <a:masterClrMapping/>
  </p:clrMapOvr>
  <mc:AlternateContent xmlns:mc="http://schemas.openxmlformats.org/markup-compatibility/2006">
    <mc:Choice xmlns:p14="http://schemas.microsoft.com/office/powerpoint/2010/main" Requires="p14">
      <p:transition spd="slow" p14:dur="2000" advTm="42915"/>
    </mc:Choice>
    <mc:Fallback>
      <p:transition spd="slow" advTm="42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7">
            <a:extLst>
              <a:ext uri="{FF2B5EF4-FFF2-40B4-BE49-F238E27FC236}">
                <a16:creationId xmlns:a16="http://schemas.microsoft.com/office/drawing/2014/main" id="{A46A2DD1-56C6-4680-AA10-9FD2C38EAAD5}"/>
              </a:ext>
            </a:extLst>
          </p:cNvPr>
          <p:cNvSpPr>
            <a:spLocks noChangeArrowheads="1"/>
          </p:cNvSpPr>
          <p:nvPr/>
        </p:nvSpPr>
        <p:spPr bwMode="auto">
          <a:xfrm>
            <a:off x="2562132" y="2083118"/>
            <a:ext cx="38766931" cy="3586162"/>
          </a:xfrm>
          <a:prstGeom prst="rect">
            <a:avLst/>
          </a:prstGeom>
          <a:gradFill rotWithShape="0">
            <a:gsLst>
              <a:gs pos="0">
                <a:srgbClr val="000D4C"/>
              </a:gs>
              <a:gs pos="50000">
                <a:srgbClr val="434D7B"/>
              </a:gs>
              <a:gs pos="100000">
                <a:srgbClr val="000D4C"/>
              </a:gs>
            </a:gsLst>
            <a:lin ang="5400000" scaled="1"/>
          </a:gradFill>
          <a:ln w="9525">
            <a:solidFill>
              <a:schemeClr val="tx1"/>
            </a:solidFill>
            <a:miter lim="800000"/>
            <a:headEnd/>
            <a:tailEnd/>
          </a:ln>
        </p:spPr>
        <p:txBody>
          <a:bodyPr wrap="none" lIns="137160" tIns="68580" rIns="137160" bIns="68580" anchor="ctr"/>
          <a:lstStyle/>
          <a:p>
            <a:pPr algn="ctr" defTabSz="3762375"/>
            <a:r>
              <a:rPr lang="en-US" altLang="en-US" sz="16600" b="1" dirty="0">
                <a:solidFill>
                  <a:schemeClr val="bg1"/>
                </a:solidFill>
              </a:rPr>
              <a:t>System Requirements</a:t>
            </a:r>
          </a:p>
        </p:txBody>
      </p:sp>
      <p:sp>
        <p:nvSpPr>
          <p:cNvPr id="5" name="Rectangle 4">
            <a:extLst>
              <a:ext uri="{FF2B5EF4-FFF2-40B4-BE49-F238E27FC236}">
                <a16:creationId xmlns:a16="http://schemas.microsoft.com/office/drawing/2014/main" id="{600DFAE3-3B4A-4D5A-982D-C1AFE1E90152}"/>
              </a:ext>
            </a:extLst>
          </p:cNvPr>
          <p:cNvSpPr/>
          <p:nvPr/>
        </p:nvSpPr>
        <p:spPr>
          <a:xfrm>
            <a:off x="2562131" y="6766560"/>
            <a:ext cx="38766931" cy="12403395"/>
          </a:xfrm>
          <a:prstGeom prst="rect">
            <a:avLst/>
          </a:prstGeom>
        </p:spPr>
        <p:txBody>
          <a:bodyPr wrap="square">
            <a:spAutoFit/>
          </a:bodyPr>
          <a:lstStyle/>
          <a:p>
            <a:pPr lvl="0"/>
            <a:r>
              <a:rPr lang="en-US" sz="8000" b="1" dirty="0">
                <a:latin typeface="Calibri" panose="020F0502020204030204" pitchFamily="34" charset="0"/>
                <a:cs typeface="Calibri" panose="020F0502020204030204" pitchFamily="34" charset="0"/>
              </a:rPr>
              <a:t>The processing unit shall [3] be able to covert frequency to voltage</a:t>
            </a:r>
          </a:p>
          <a:p>
            <a:pPr marL="1600200" lvl="1" indent="-1143000">
              <a:buFont typeface="Arial" panose="020B0604020202020204" pitchFamily="34" charset="0"/>
              <a:buChar char="•"/>
            </a:pPr>
            <a:r>
              <a:rPr lang="en-US" sz="8000" b="1" dirty="0">
                <a:latin typeface="Calibri" panose="020F0502020204030204" pitchFamily="34" charset="0"/>
                <a:cs typeface="Calibri" panose="020F0502020204030204" pitchFamily="34" charset="0"/>
              </a:rPr>
              <a:t>The processing unit shall [3.1] have a frequency to voltage conversion program</a:t>
            </a:r>
          </a:p>
          <a:p>
            <a:pPr marL="1600200" lvl="1" indent="-1143000">
              <a:buFont typeface="Arial" panose="020B0604020202020204" pitchFamily="34" charset="0"/>
              <a:buChar char="•"/>
            </a:pPr>
            <a:r>
              <a:rPr lang="en-US" sz="8000" b="1" dirty="0">
                <a:latin typeface="Calibri" panose="020F0502020204030204" pitchFamily="34" charset="0"/>
                <a:cs typeface="Calibri" panose="020F0502020204030204" pitchFamily="34" charset="0"/>
              </a:rPr>
              <a:t>The processing unit shall [3.2] be able to control the motors using code</a:t>
            </a:r>
          </a:p>
          <a:p>
            <a:pPr marL="1600200" lvl="1" indent="-1143000">
              <a:buFont typeface="Arial" panose="020B0604020202020204" pitchFamily="34" charset="0"/>
              <a:buChar char="•"/>
            </a:pPr>
            <a:r>
              <a:rPr lang="en-US" sz="8000" b="1" dirty="0">
                <a:latin typeface="Calibri" panose="020F0502020204030204" pitchFamily="34" charset="0"/>
                <a:cs typeface="Calibri" panose="020F0502020204030204" pitchFamily="34" charset="0"/>
              </a:rPr>
              <a:t>The processing unit shall [3.3] obtain the frequency value through the frequency sensor</a:t>
            </a:r>
          </a:p>
          <a:p>
            <a:pPr lvl="1"/>
            <a:endParaRPr lang="en-US" sz="8000" b="1" dirty="0">
              <a:latin typeface="Calibri" panose="020F0502020204030204" pitchFamily="34" charset="0"/>
              <a:cs typeface="Calibri" panose="020F0502020204030204" pitchFamily="34" charset="0"/>
            </a:endParaRPr>
          </a:p>
          <a:p>
            <a:pPr lvl="0"/>
            <a:r>
              <a:rPr lang="en-US" sz="8000" b="1" dirty="0">
                <a:latin typeface="Calibri" panose="020F0502020204030204" pitchFamily="34" charset="0"/>
                <a:cs typeface="Calibri" panose="020F0502020204030204" pitchFamily="34" charset="0"/>
              </a:rPr>
              <a:t>The motors shall [4] be mounted on the sides of the drum and attached to the tuning rods</a:t>
            </a:r>
          </a:p>
          <a:p>
            <a:pPr marL="1600200" lvl="1" indent="-1143000">
              <a:buFont typeface="Arial" panose="020B0604020202020204" pitchFamily="34" charset="0"/>
              <a:buChar char="•"/>
            </a:pPr>
            <a:r>
              <a:rPr lang="en-US" sz="8000" b="1" dirty="0">
                <a:latin typeface="Calibri" panose="020F0502020204030204" pitchFamily="34" charset="0"/>
                <a:cs typeface="Calibri" panose="020F0502020204030204" pitchFamily="34" charset="0"/>
              </a:rPr>
              <a:t>The motors shall [4.1]be attached to the threaded tuning rods</a:t>
            </a:r>
          </a:p>
          <a:p>
            <a:pPr marL="1600200" lvl="1" indent="-1143000">
              <a:buFont typeface="Arial" panose="020B0604020202020204" pitchFamily="34" charset="0"/>
              <a:buChar char="•"/>
            </a:pPr>
            <a:r>
              <a:rPr lang="en-US" sz="8000" b="1" dirty="0">
                <a:latin typeface="Calibri" panose="020F0502020204030204" pitchFamily="34" charset="0"/>
                <a:cs typeface="Calibri" panose="020F0502020204030204" pitchFamily="34" charset="0"/>
              </a:rPr>
              <a:t>The motors shall [4.2] be able to turn both directions to tighten and loosen the tuning rods</a:t>
            </a:r>
          </a:p>
          <a:p>
            <a:pPr marL="1600200" lvl="1" indent="-1143000">
              <a:buFont typeface="Arial" panose="020B0604020202020204" pitchFamily="34" charset="0"/>
              <a:buChar char="•"/>
            </a:pPr>
            <a:r>
              <a:rPr lang="en-US" sz="8000" b="1" dirty="0">
                <a:latin typeface="Calibri" panose="020F0502020204030204" pitchFamily="34" charset="0"/>
                <a:cs typeface="Calibri" panose="020F0502020204030204" pitchFamily="34" charset="0"/>
              </a:rPr>
              <a:t>The motors shall [4.3] be able to run on less than 15 volts.</a:t>
            </a:r>
          </a:p>
        </p:txBody>
      </p:sp>
      <p:pic>
        <p:nvPicPr>
          <p:cNvPr id="6" name="Audio 5">
            <a:hlinkClick r:id="" action="ppaction://media"/>
            <a:extLst>
              <a:ext uri="{FF2B5EF4-FFF2-40B4-BE49-F238E27FC236}">
                <a16:creationId xmlns:a16="http://schemas.microsoft.com/office/drawing/2014/main" id="{97F489FF-2D94-4D93-AAA0-AA0CDB2B53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51438" y="32278638"/>
            <a:ext cx="487362" cy="487362"/>
          </a:xfrm>
          <a:prstGeom prst="rect">
            <a:avLst/>
          </a:prstGeom>
        </p:spPr>
      </p:pic>
    </p:spTree>
    <p:extLst>
      <p:ext uri="{BB962C8B-B14F-4D97-AF65-F5344CB8AC3E}">
        <p14:creationId xmlns:p14="http://schemas.microsoft.com/office/powerpoint/2010/main" val="3233123866"/>
      </p:ext>
    </p:extLst>
  </p:cSld>
  <p:clrMapOvr>
    <a:masterClrMapping/>
  </p:clrMapOvr>
  <mc:AlternateContent xmlns:mc="http://schemas.openxmlformats.org/markup-compatibility/2006">
    <mc:Choice xmlns:p14="http://schemas.microsoft.com/office/powerpoint/2010/main" Requires="p14">
      <p:transition spd="slow" p14:dur="2000" advTm="35969"/>
    </mc:Choice>
    <mc:Fallback>
      <p:transition spd="slow" advTm="35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7">
            <a:extLst>
              <a:ext uri="{FF2B5EF4-FFF2-40B4-BE49-F238E27FC236}">
                <a16:creationId xmlns:a16="http://schemas.microsoft.com/office/drawing/2014/main" id="{A46A2DD1-56C6-4680-AA10-9FD2C38EAAD5}"/>
              </a:ext>
            </a:extLst>
          </p:cNvPr>
          <p:cNvSpPr>
            <a:spLocks noChangeArrowheads="1"/>
          </p:cNvSpPr>
          <p:nvPr/>
        </p:nvSpPr>
        <p:spPr bwMode="auto">
          <a:xfrm>
            <a:off x="2562132" y="2083118"/>
            <a:ext cx="38766931" cy="3586162"/>
          </a:xfrm>
          <a:prstGeom prst="rect">
            <a:avLst/>
          </a:prstGeom>
          <a:gradFill rotWithShape="0">
            <a:gsLst>
              <a:gs pos="0">
                <a:srgbClr val="000D4C"/>
              </a:gs>
              <a:gs pos="50000">
                <a:srgbClr val="434D7B"/>
              </a:gs>
              <a:gs pos="100000">
                <a:srgbClr val="000D4C"/>
              </a:gs>
            </a:gsLst>
            <a:lin ang="5400000" scaled="1"/>
          </a:gradFill>
          <a:ln w="9525">
            <a:solidFill>
              <a:schemeClr val="tx1"/>
            </a:solidFill>
            <a:miter lim="800000"/>
            <a:headEnd/>
            <a:tailEnd/>
          </a:ln>
        </p:spPr>
        <p:txBody>
          <a:bodyPr wrap="none" lIns="137160" tIns="68580" rIns="137160" bIns="68580" anchor="ctr"/>
          <a:lstStyle/>
          <a:p>
            <a:pPr algn="ctr" defTabSz="3762375"/>
            <a:r>
              <a:rPr lang="en-US" altLang="en-US" sz="16600" b="1" dirty="0">
                <a:solidFill>
                  <a:schemeClr val="bg1"/>
                </a:solidFill>
              </a:rPr>
              <a:t>Architecture</a:t>
            </a:r>
          </a:p>
        </p:txBody>
      </p:sp>
      <p:pic>
        <p:nvPicPr>
          <p:cNvPr id="6" name="Picture 5" descr="A picture containing drawing&#10;&#10;Description automatically generated">
            <a:extLst>
              <a:ext uri="{FF2B5EF4-FFF2-40B4-BE49-F238E27FC236}">
                <a16:creationId xmlns:a16="http://schemas.microsoft.com/office/drawing/2014/main" id="{FDC4E123-C8F3-4699-8074-69BBD906CA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2132" y="7852926"/>
            <a:ext cx="38594876" cy="14138394"/>
          </a:xfrm>
          <a:prstGeom prst="rect">
            <a:avLst/>
          </a:prstGeom>
        </p:spPr>
      </p:pic>
      <p:pic>
        <p:nvPicPr>
          <p:cNvPr id="3" name="Audio 2">
            <a:hlinkClick r:id="" action="ppaction://media"/>
            <a:extLst>
              <a:ext uri="{FF2B5EF4-FFF2-40B4-BE49-F238E27FC236}">
                <a16:creationId xmlns:a16="http://schemas.microsoft.com/office/drawing/2014/main" id="{6450C1A0-B34C-4334-AE20-90E176BA60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51438" y="32278638"/>
            <a:ext cx="487362" cy="487362"/>
          </a:xfrm>
          <a:prstGeom prst="rect">
            <a:avLst/>
          </a:prstGeom>
        </p:spPr>
      </p:pic>
    </p:spTree>
    <p:extLst>
      <p:ext uri="{BB962C8B-B14F-4D97-AF65-F5344CB8AC3E}">
        <p14:creationId xmlns:p14="http://schemas.microsoft.com/office/powerpoint/2010/main" val="3598719562"/>
      </p:ext>
    </p:extLst>
  </p:cSld>
  <p:clrMapOvr>
    <a:masterClrMapping/>
  </p:clrMapOvr>
  <mc:AlternateContent xmlns:mc="http://schemas.openxmlformats.org/markup-compatibility/2006">
    <mc:Choice xmlns:p14="http://schemas.microsoft.com/office/powerpoint/2010/main" Requires="p14">
      <p:transition spd="slow" p14:dur="2000" advTm="20646"/>
    </mc:Choice>
    <mc:Fallback>
      <p:transition spd="slow" advTm="20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7">
            <a:extLst>
              <a:ext uri="{FF2B5EF4-FFF2-40B4-BE49-F238E27FC236}">
                <a16:creationId xmlns:a16="http://schemas.microsoft.com/office/drawing/2014/main" id="{A46A2DD1-56C6-4680-AA10-9FD2C38EAAD5}"/>
              </a:ext>
            </a:extLst>
          </p:cNvPr>
          <p:cNvSpPr>
            <a:spLocks noChangeArrowheads="1"/>
          </p:cNvSpPr>
          <p:nvPr/>
        </p:nvSpPr>
        <p:spPr bwMode="auto">
          <a:xfrm>
            <a:off x="2562130" y="2102820"/>
            <a:ext cx="38766931" cy="3586162"/>
          </a:xfrm>
          <a:prstGeom prst="rect">
            <a:avLst/>
          </a:prstGeom>
          <a:gradFill rotWithShape="0">
            <a:gsLst>
              <a:gs pos="0">
                <a:srgbClr val="000D4C"/>
              </a:gs>
              <a:gs pos="50000">
                <a:srgbClr val="434D7B"/>
              </a:gs>
              <a:gs pos="100000">
                <a:srgbClr val="000D4C"/>
              </a:gs>
            </a:gsLst>
            <a:lin ang="5400000" scaled="1"/>
          </a:gradFill>
          <a:ln w="9525">
            <a:solidFill>
              <a:schemeClr val="tx1"/>
            </a:solidFill>
            <a:miter lim="800000"/>
            <a:headEnd/>
            <a:tailEnd/>
          </a:ln>
        </p:spPr>
        <p:txBody>
          <a:bodyPr wrap="none" lIns="137160" tIns="68580" rIns="137160" bIns="68580" anchor="ctr"/>
          <a:lstStyle/>
          <a:p>
            <a:pPr algn="ctr" defTabSz="3762375"/>
            <a:r>
              <a:rPr lang="en-US" altLang="en-US" sz="16600" b="1" dirty="0">
                <a:solidFill>
                  <a:schemeClr val="bg1"/>
                </a:solidFill>
              </a:rPr>
              <a:t>Arduino IDE + Programming</a:t>
            </a:r>
          </a:p>
        </p:txBody>
      </p:sp>
      <p:pic>
        <p:nvPicPr>
          <p:cNvPr id="4" name="Picture 3">
            <a:extLst>
              <a:ext uri="{FF2B5EF4-FFF2-40B4-BE49-F238E27FC236}">
                <a16:creationId xmlns:a16="http://schemas.microsoft.com/office/drawing/2014/main" id="{5EDDA3A2-9294-42D7-B995-3FC05A73EADC}"/>
              </a:ext>
            </a:extLst>
          </p:cNvPr>
          <p:cNvPicPr>
            <a:picLocks noChangeAspect="1"/>
          </p:cNvPicPr>
          <p:nvPr/>
        </p:nvPicPr>
        <p:blipFill>
          <a:blip r:embed="rId4"/>
          <a:stretch>
            <a:fillRect/>
          </a:stretch>
        </p:blipFill>
        <p:spPr>
          <a:xfrm>
            <a:off x="17391444" y="22718687"/>
            <a:ext cx="9108311" cy="9108311"/>
          </a:xfrm>
          <a:prstGeom prst="rect">
            <a:avLst/>
          </a:prstGeom>
        </p:spPr>
      </p:pic>
      <p:sp>
        <p:nvSpPr>
          <p:cNvPr id="5" name="Rectangle 4">
            <a:extLst>
              <a:ext uri="{FF2B5EF4-FFF2-40B4-BE49-F238E27FC236}">
                <a16:creationId xmlns:a16="http://schemas.microsoft.com/office/drawing/2014/main" id="{93A9524D-D41E-470A-90FD-58FCC82DD26A}"/>
              </a:ext>
            </a:extLst>
          </p:cNvPr>
          <p:cNvSpPr/>
          <p:nvPr/>
        </p:nvSpPr>
        <p:spPr>
          <a:xfrm>
            <a:off x="3898992" y="7762369"/>
            <a:ext cx="36093215" cy="10802957"/>
          </a:xfrm>
          <a:prstGeom prst="rect">
            <a:avLst/>
          </a:prstGeom>
        </p:spPr>
        <p:txBody>
          <a:bodyPr wrap="square">
            <a:spAutoFit/>
          </a:bodyPr>
          <a:lstStyle/>
          <a:p>
            <a:pPr marL="1143000" indent="-1143000">
              <a:buFont typeface="Wingdings" panose="05000000000000000000" pitchFamily="2" charset="2"/>
              <a:buChar char="§"/>
            </a:pPr>
            <a:r>
              <a:rPr lang="en-US" sz="8800" b="1" dirty="0">
                <a:latin typeface="Calibri" panose="020F0502020204030204" pitchFamily="34" charset="0"/>
                <a:ea typeface="Garamond" panose="02020404030301010803" pitchFamily="18" charset="0"/>
                <a:cs typeface="Calibri" panose="020F0502020204030204" pitchFamily="34" charset="0"/>
              </a:rPr>
              <a:t>Arduino is an open-source platform that allows Arduino boards to be programmed with the Arduino Integrated Development Environment (IDE) software. </a:t>
            </a:r>
          </a:p>
          <a:p>
            <a:pPr marL="1143000" indent="-1143000">
              <a:buFont typeface="Wingdings" panose="05000000000000000000" pitchFamily="2" charset="2"/>
              <a:buChar char="§"/>
            </a:pPr>
            <a:r>
              <a:rPr lang="en-US" sz="8800" b="1" dirty="0">
                <a:latin typeface="Calibri"/>
                <a:ea typeface="Calibri"/>
                <a:cs typeface="Calibri"/>
                <a:sym typeface="Calibri"/>
              </a:rPr>
              <a:t>The Arduino IDE allowed me to program my product to actively search for a specific range of frequencies. After determining the frequencies the program would then move a servo in relation to whether the drum needs to be tuned higher or lower. </a:t>
            </a:r>
          </a:p>
          <a:p>
            <a:pPr marL="1143000" indent="-1143000">
              <a:buFont typeface="Wingdings" panose="05000000000000000000" pitchFamily="2" charset="2"/>
              <a:buChar char="§"/>
            </a:pPr>
            <a:endParaRPr lang="en-US" sz="8000" b="1" dirty="0">
              <a:latin typeface="Calibri" panose="020F0502020204030204" pitchFamily="34" charset="0"/>
              <a:cs typeface="Calibri" panose="020F0502020204030204" pitchFamily="34" charset="0"/>
            </a:endParaRPr>
          </a:p>
        </p:txBody>
      </p:sp>
      <p:pic>
        <p:nvPicPr>
          <p:cNvPr id="11" name="Audio 10">
            <a:hlinkClick r:id="" action="ppaction://media"/>
            <a:extLst>
              <a:ext uri="{FF2B5EF4-FFF2-40B4-BE49-F238E27FC236}">
                <a16:creationId xmlns:a16="http://schemas.microsoft.com/office/drawing/2014/main" id="{EF7917CB-9FDE-4A26-BF13-5F7FC96AD5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51438" y="32278638"/>
            <a:ext cx="487362" cy="487362"/>
          </a:xfrm>
          <a:prstGeom prst="rect">
            <a:avLst/>
          </a:prstGeom>
        </p:spPr>
      </p:pic>
    </p:spTree>
    <p:extLst>
      <p:ext uri="{BB962C8B-B14F-4D97-AF65-F5344CB8AC3E}">
        <p14:creationId xmlns:p14="http://schemas.microsoft.com/office/powerpoint/2010/main" val="1190320738"/>
      </p:ext>
    </p:extLst>
  </p:cSld>
  <p:clrMapOvr>
    <a:masterClrMapping/>
  </p:clrMapOvr>
  <mc:AlternateContent xmlns:mc="http://schemas.openxmlformats.org/markup-compatibility/2006">
    <mc:Choice xmlns:p14="http://schemas.microsoft.com/office/powerpoint/2010/main" Requires="p14">
      <p:transition spd="slow" p14:dur="2000" advTm="32751"/>
    </mc:Choice>
    <mc:Fallback>
      <p:transition spd="slow" advTm="32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67">
            <a:extLst>
              <a:ext uri="{FF2B5EF4-FFF2-40B4-BE49-F238E27FC236}">
                <a16:creationId xmlns:a16="http://schemas.microsoft.com/office/drawing/2014/main" id="{A46A2DD1-56C6-4680-AA10-9FD2C38EAAD5}"/>
              </a:ext>
            </a:extLst>
          </p:cNvPr>
          <p:cNvSpPr>
            <a:spLocks noChangeArrowheads="1"/>
          </p:cNvSpPr>
          <p:nvPr/>
        </p:nvSpPr>
        <p:spPr bwMode="auto">
          <a:xfrm>
            <a:off x="2562130" y="2102820"/>
            <a:ext cx="38766931" cy="3586162"/>
          </a:xfrm>
          <a:prstGeom prst="rect">
            <a:avLst/>
          </a:prstGeom>
          <a:gradFill rotWithShape="0">
            <a:gsLst>
              <a:gs pos="0">
                <a:srgbClr val="000D4C"/>
              </a:gs>
              <a:gs pos="50000">
                <a:srgbClr val="434D7B"/>
              </a:gs>
              <a:gs pos="100000">
                <a:srgbClr val="000D4C"/>
              </a:gs>
            </a:gsLst>
            <a:lin ang="5400000" scaled="1"/>
          </a:gradFill>
          <a:ln w="9525">
            <a:solidFill>
              <a:schemeClr val="tx1"/>
            </a:solidFill>
            <a:miter lim="800000"/>
            <a:headEnd/>
            <a:tailEnd/>
          </a:ln>
        </p:spPr>
        <p:txBody>
          <a:bodyPr wrap="none" lIns="137160" tIns="68580" rIns="137160" bIns="68580" anchor="ctr"/>
          <a:lstStyle/>
          <a:p>
            <a:pPr algn="ctr" defTabSz="3762375"/>
            <a:r>
              <a:rPr lang="en-US" altLang="en-US" sz="16600" b="1" dirty="0">
                <a:solidFill>
                  <a:schemeClr val="bg1"/>
                </a:solidFill>
              </a:rPr>
              <a:t>Product Code</a:t>
            </a:r>
          </a:p>
        </p:txBody>
      </p:sp>
      <p:pic>
        <p:nvPicPr>
          <p:cNvPr id="4" name="Picture 3">
            <a:extLst>
              <a:ext uri="{FF2B5EF4-FFF2-40B4-BE49-F238E27FC236}">
                <a16:creationId xmlns:a16="http://schemas.microsoft.com/office/drawing/2014/main" id="{5EDDA3A2-9294-42D7-B995-3FC05A73EADC}"/>
              </a:ext>
            </a:extLst>
          </p:cNvPr>
          <p:cNvPicPr>
            <a:picLocks noChangeAspect="1"/>
          </p:cNvPicPr>
          <p:nvPr/>
        </p:nvPicPr>
        <p:blipFill>
          <a:blip r:embed="rId4"/>
          <a:stretch>
            <a:fillRect/>
          </a:stretch>
        </p:blipFill>
        <p:spPr>
          <a:xfrm>
            <a:off x="17391444" y="22718687"/>
            <a:ext cx="9108311" cy="9108311"/>
          </a:xfrm>
          <a:prstGeom prst="rect">
            <a:avLst/>
          </a:prstGeom>
        </p:spPr>
      </p:pic>
      <p:sp>
        <p:nvSpPr>
          <p:cNvPr id="3" name="Rectangle 2">
            <a:extLst>
              <a:ext uri="{FF2B5EF4-FFF2-40B4-BE49-F238E27FC236}">
                <a16:creationId xmlns:a16="http://schemas.microsoft.com/office/drawing/2014/main" id="{36D7A1A2-476F-40FB-9945-EF1A5D2A11BE}"/>
              </a:ext>
            </a:extLst>
          </p:cNvPr>
          <p:cNvSpPr/>
          <p:nvPr/>
        </p:nvSpPr>
        <p:spPr>
          <a:xfrm>
            <a:off x="4206240" y="7178040"/>
            <a:ext cx="37444680" cy="8217634"/>
          </a:xfrm>
          <a:prstGeom prst="rect">
            <a:avLst/>
          </a:prstGeom>
        </p:spPr>
        <p:txBody>
          <a:bodyPr wrap="square">
            <a:spAutoFit/>
          </a:bodyPr>
          <a:lstStyle/>
          <a:p>
            <a:pPr marL="1143000" indent="-1143000">
              <a:buFont typeface="Wingdings" panose="05000000000000000000" pitchFamily="2" charset="2"/>
              <a:buChar char="§"/>
            </a:pPr>
            <a:r>
              <a:rPr lang="en-US" sz="8800" b="1" dirty="0">
                <a:latin typeface="Calibri" panose="020F0502020204030204" pitchFamily="34" charset="0"/>
                <a:cs typeface="Calibri" panose="020F0502020204030204" pitchFamily="34" charset="0"/>
              </a:rPr>
              <a:t>The frequency detection code is comprised of 2 sections, obtaining the frequency from the microphone chip, and then outputting the data to the servo movement section</a:t>
            </a:r>
          </a:p>
          <a:p>
            <a:pPr marL="1143000" indent="-1143000">
              <a:buFont typeface="Wingdings" panose="05000000000000000000" pitchFamily="2" charset="2"/>
              <a:buChar char="§"/>
            </a:pPr>
            <a:r>
              <a:rPr lang="en-US" sz="8800" b="1" dirty="0">
                <a:latin typeface="Calibri" panose="020F0502020204030204" pitchFamily="34" charset="0"/>
                <a:cs typeface="Calibri" panose="020F0502020204030204" pitchFamily="34" charset="0"/>
              </a:rPr>
              <a:t>The servo movement section is comprised of a series of frequency value comparisons to successfully find the user frequency value and move the servos accordingly</a:t>
            </a:r>
          </a:p>
        </p:txBody>
      </p:sp>
      <p:pic>
        <p:nvPicPr>
          <p:cNvPr id="6" name="Audio 5">
            <a:hlinkClick r:id="" action="ppaction://media"/>
            <a:extLst>
              <a:ext uri="{FF2B5EF4-FFF2-40B4-BE49-F238E27FC236}">
                <a16:creationId xmlns:a16="http://schemas.microsoft.com/office/drawing/2014/main" id="{116B308D-D9A1-4043-AEE8-2F5BC98B38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51438" y="32278638"/>
            <a:ext cx="487362" cy="487362"/>
          </a:xfrm>
          <a:prstGeom prst="rect">
            <a:avLst/>
          </a:prstGeom>
        </p:spPr>
      </p:pic>
    </p:spTree>
    <p:extLst>
      <p:ext uri="{BB962C8B-B14F-4D97-AF65-F5344CB8AC3E}">
        <p14:creationId xmlns:p14="http://schemas.microsoft.com/office/powerpoint/2010/main" val="2608626913"/>
      </p:ext>
    </p:extLst>
  </p:cSld>
  <p:clrMapOvr>
    <a:masterClrMapping/>
  </p:clrMapOvr>
  <mc:AlternateContent xmlns:mc="http://schemas.openxmlformats.org/markup-compatibility/2006">
    <mc:Choice xmlns:p14="http://schemas.microsoft.com/office/powerpoint/2010/main" Requires="p14">
      <p:transition spd="slow" p14:dur="2000" advTm="24279"/>
    </mc:Choice>
    <mc:Fallback>
      <p:transition spd="slow" advTm="24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9202</TotalTime>
  <Words>1552</Words>
  <Application>Microsoft Office PowerPoint</Application>
  <PresentationFormat>Custom</PresentationFormat>
  <Paragraphs>110</Paragraphs>
  <Slides>14</Slides>
  <Notes>1</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Northern Colorado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susan.keenan</dc:creator>
  <cp:lastModifiedBy>Golden, Kaleb T</cp:lastModifiedBy>
  <cp:revision>170</cp:revision>
  <cp:lastPrinted>2014-04-07T18:25:59Z</cp:lastPrinted>
  <dcterms:created xsi:type="dcterms:W3CDTF">2010-07-16T15:47:09Z</dcterms:created>
  <dcterms:modified xsi:type="dcterms:W3CDTF">2020-04-15T22:28:07Z</dcterms:modified>
</cp:coreProperties>
</file>