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27578050" cy="357568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50021"/>
    <a:srgbClr val="3B64B5"/>
    <a:srgbClr val="0099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674" autoAdjust="0"/>
    <p:restoredTop sz="96181" autoAdjust="0"/>
  </p:normalViewPr>
  <p:slideViewPr>
    <p:cSldViewPr snapToGrid="0">
      <p:cViewPr>
        <p:scale>
          <a:sx n="20" d="100"/>
          <a:sy n="20" d="100"/>
        </p:scale>
        <p:origin x="2610" y="40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1950759" cy="17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1815" tIns="180908" rIns="361815" bIns="180908" numCol="1" anchor="t" anchorCtr="0" compatLnSpc="1">
            <a:prstTxWarp prst="textNoShape">
              <a:avLst/>
            </a:prstTxWarp>
          </a:bodyPr>
          <a:lstStyle>
            <a:lvl1pPr>
              <a:defRPr sz="47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620550" y="0"/>
            <a:ext cx="11950759" cy="17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1815" tIns="180908" rIns="361815" bIns="180908" numCol="1" anchor="t" anchorCtr="0" compatLnSpc="1">
            <a:prstTxWarp prst="textNoShape">
              <a:avLst/>
            </a:prstTxWarp>
          </a:bodyPr>
          <a:lstStyle>
            <a:lvl1pPr algn="r">
              <a:defRPr sz="47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49813" y="2684463"/>
            <a:ext cx="17878425" cy="134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758076" y="16984504"/>
            <a:ext cx="22061899" cy="1609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1815" tIns="180908" rIns="361815" bIns="1809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3962473"/>
            <a:ext cx="11950759" cy="17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1815" tIns="180908" rIns="361815" bIns="180908" numCol="1" anchor="b" anchorCtr="0" compatLnSpc="1">
            <a:prstTxWarp prst="textNoShape">
              <a:avLst/>
            </a:prstTxWarp>
          </a:bodyPr>
          <a:lstStyle>
            <a:lvl1pPr>
              <a:defRPr sz="47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620550" y="33962473"/>
            <a:ext cx="11950759" cy="17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1815" tIns="180908" rIns="361815" bIns="180908" numCol="1" anchor="b" anchorCtr="0" compatLnSpc="1">
            <a:prstTxWarp prst="textNoShape">
              <a:avLst/>
            </a:prstTxWarp>
          </a:bodyPr>
          <a:lstStyle>
            <a:lvl1pPr algn="r">
              <a:defRPr sz="4700">
                <a:ea typeface="ＭＳ Ｐゴシック" pitchFamily="24" charset="-128"/>
              </a:defRPr>
            </a:lvl1pPr>
          </a:lstStyle>
          <a:p>
            <a:pPr>
              <a:defRPr/>
            </a:pPr>
            <a:fld id="{E2BD58D1-216B-4587-BA5A-AD579E0C0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2EC57-9CC4-417E-BD64-417C36F48CC7}" type="slidenum">
              <a:rPr lang="en-US" altLang="en-US" smtClean="0">
                <a:ea typeface="ＭＳ Ｐゴシック" pitchFamily="34" charset="-128"/>
              </a:rPr>
              <a:pPr/>
              <a:t>1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539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C6C-79FA-4858-8B26-9E0F5C59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BBF0-1C8B-4334-B645-7195584BE7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6C1F-8AA9-4860-9BB2-9CC20276C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295C-D6A0-49C8-8E56-16E689F20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CF4BE-1B4C-4CA2-A3E9-082D6C363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E1B5B-B539-46B0-9157-6D6F10EE4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DAF30-3AE8-4617-AD99-21334A7D39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2506-9A2D-43A9-8E37-FDB8C0D1D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CFD9-35CE-49BC-9BAC-D2683903F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3EB3-2D42-4728-9CB4-8700A745C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29F50-F8FD-4A28-A2BC-DB95A7B67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3"/>
            <a:ext cx="13900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>
                <a:ea typeface="ＭＳ Ｐゴシック" pitchFamily="24" charset="-128"/>
              </a:defRPr>
            </a:lvl1pPr>
          </a:lstStyle>
          <a:p>
            <a:pPr>
              <a:defRPr/>
            </a:pPr>
            <a:fld id="{1AAB7046-699C-4EA1-A5FA-4603A9112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ＭＳ Ｐゴシック" pitchFamily="24" charset="-128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ＭＳ Ｐゴシック" pitchFamily="24" charset="-128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ＭＳ Ｐゴシック" pitchFamily="24" charset="-128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ＭＳ Ｐゴシック" pitchFamily="24" charset="-128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24" charset="-128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379"/>
          <p:cNvSpPr txBox="1">
            <a:spLocks noChangeArrowheads="1"/>
          </p:cNvSpPr>
          <p:nvPr/>
        </p:nvSpPr>
        <p:spPr bwMode="auto">
          <a:xfrm>
            <a:off x="2110468" y="6445981"/>
            <a:ext cx="38219970" cy="452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0" rIns="91426" bIns="4571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The spread of false and incomplete information is breaking our democracy, dividing our society, and jeopardizing our judgment. As a result, there has been a proliferation of fact-checking organizations, attempting to manually determine the veracity of online information. Nevertheless, this method is known to be time-consuming, expensive, and unscalable. Moreover, these evaluations often involve articles that have been widely consumed and shared by the time they are assessed. This project is striving to provide automated fact-checking tools that can inform users of false or incomplete assumptions or claims within an article anywhere online in a speedy manner. We see this as a steppingstone towards a complete set of tools (web extensions, browser plug-ins, embedded scripts, etc.) that will help expose online misinformation at scale.</a:t>
            </a:r>
            <a:endParaRPr lang="en-US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8" name="Rectangle 2"/>
          <p:cNvSpPr txBox="1">
            <a:spLocks noChangeArrowheads="1"/>
          </p:cNvSpPr>
          <p:nvPr/>
        </p:nvSpPr>
        <p:spPr bwMode="auto">
          <a:xfrm>
            <a:off x="31750" y="-22373"/>
            <a:ext cx="43891200" cy="5610226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273267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24" charset="-128"/>
              </a:defRPr>
            </a:lvl9pPr>
          </a:lstStyle>
          <a:p>
            <a:pPr algn="ctr">
              <a:defRPr/>
            </a:pPr>
            <a:endParaRPr lang="en-US" sz="66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en-US" sz="6600" b="1" dirty="0">
                <a:solidFill>
                  <a:schemeClr val="bg1">
                    <a:lumMod val="95000"/>
                  </a:schemeClr>
                </a:solidFill>
              </a:rPr>
              <a:t>The Wake-Up Pillow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bg1">
                    <a:lumMod val="95000"/>
                  </a:schemeClr>
                </a:solidFill>
              </a:rPr>
              <a:t>Brent Houle</a:t>
            </a:r>
          </a:p>
          <a:p>
            <a:pPr algn="ctr">
              <a:defRPr/>
            </a:pPr>
            <a:endParaRPr lang="en-US" sz="6000" baseline="30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</a:rPr>
              <a:t>Physics &amp; Engineering Department, Eastern Nazarene College</a:t>
            </a:r>
          </a:p>
          <a:p>
            <a:pPr algn="ctr">
              <a:defRPr/>
            </a:pP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056" name="Rectangle 167"/>
          <p:cNvSpPr>
            <a:spLocks noChangeArrowheads="1"/>
          </p:cNvSpPr>
          <p:nvPr/>
        </p:nvSpPr>
        <p:spPr bwMode="auto">
          <a:xfrm>
            <a:off x="16903700" y="4433199"/>
            <a:ext cx="10360025" cy="1031875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800" b="1">
                <a:solidFill>
                  <a:schemeClr val="bg1"/>
                </a:solidFill>
              </a:rPr>
              <a:t>Abstract</a:t>
            </a:r>
          </a:p>
        </p:txBody>
      </p:sp>
      <p:sp>
        <p:nvSpPr>
          <p:cNvPr id="2" name="Rectangle 167"/>
          <p:cNvSpPr>
            <a:spLocks noChangeArrowheads="1"/>
          </p:cNvSpPr>
          <p:nvPr/>
        </p:nvSpPr>
        <p:spPr bwMode="auto">
          <a:xfrm>
            <a:off x="2262188" y="12042849"/>
            <a:ext cx="8991600" cy="952500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800" b="1" dirty="0">
                <a:solidFill>
                  <a:schemeClr val="bg1"/>
                </a:solidFill>
              </a:rPr>
              <a:t>Motivations</a:t>
            </a:r>
          </a:p>
        </p:txBody>
      </p:sp>
      <p:sp>
        <p:nvSpPr>
          <p:cNvPr id="2059" name="Rectangle 167"/>
          <p:cNvSpPr>
            <a:spLocks noChangeArrowheads="1"/>
          </p:cNvSpPr>
          <p:nvPr/>
        </p:nvSpPr>
        <p:spPr bwMode="auto">
          <a:xfrm>
            <a:off x="11945938" y="12042849"/>
            <a:ext cx="8991600" cy="952500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800" b="1" dirty="0">
                <a:solidFill>
                  <a:schemeClr val="bg1"/>
                </a:solidFill>
              </a:rPr>
              <a:t>The Need for Automation</a:t>
            </a:r>
          </a:p>
        </p:txBody>
      </p:sp>
      <p:sp>
        <p:nvSpPr>
          <p:cNvPr id="2060" name="Rectangle 167"/>
          <p:cNvSpPr>
            <a:spLocks noChangeArrowheads="1"/>
          </p:cNvSpPr>
          <p:nvPr/>
        </p:nvSpPr>
        <p:spPr bwMode="auto">
          <a:xfrm>
            <a:off x="31338838" y="12042849"/>
            <a:ext cx="8991600" cy="950912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800" b="1" dirty="0">
                <a:solidFill>
                  <a:schemeClr val="bg1"/>
                </a:solidFill>
              </a:rPr>
              <a:t>Introducing: </a:t>
            </a:r>
            <a:r>
              <a:rPr lang="en-US" altLang="en-US" sz="5800" b="1" dirty="0" err="1">
                <a:solidFill>
                  <a:schemeClr val="bg1"/>
                </a:solidFill>
              </a:rPr>
              <a:t>Fakts</a:t>
            </a:r>
            <a:endParaRPr lang="en-US" altLang="en-US" sz="5800" b="1" dirty="0">
              <a:solidFill>
                <a:schemeClr val="bg1"/>
              </a:solidFill>
            </a:endParaRPr>
          </a:p>
        </p:txBody>
      </p:sp>
      <p:sp>
        <p:nvSpPr>
          <p:cNvPr id="2061" name="Rectangle 167"/>
          <p:cNvSpPr>
            <a:spLocks noChangeArrowheads="1"/>
          </p:cNvSpPr>
          <p:nvPr/>
        </p:nvSpPr>
        <p:spPr bwMode="auto">
          <a:xfrm>
            <a:off x="2262188" y="18196332"/>
            <a:ext cx="8991600" cy="950912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800" b="1" dirty="0">
                <a:solidFill>
                  <a:schemeClr val="bg1"/>
                </a:solidFill>
              </a:rPr>
              <a:t>Vision and Goals</a:t>
            </a:r>
          </a:p>
        </p:txBody>
      </p:sp>
      <p:sp>
        <p:nvSpPr>
          <p:cNvPr id="2062" name="Rectangle 167"/>
          <p:cNvSpPr>
            <a:spLocks noChangeArrowheads="1"/>
          </p:cNvSpPr>
          <p:nvPr/>
        </p:nvSpPr>
        <p:spPr bwMode="auto">
          <a:xfrm>
            <a:off x="11907838" y="18196332"/>
            <a:ext cx="8991600" cy="950912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800" b="1" dirty="0">
                <a:solidFill>
                  <a:schemeClr val="bg1"/>
                </a:solidFill>
              </a:rPr>
              <a:t>Mimicking The Process</a:t>
            </a:r>
          </a:p>
        </p:txBody>
      </p:sp>
      <p:sp>
        <p:nvSpPr>
          <p:cNvPr id="2063" name="Rectangle 167"/>
          <p:cNvSpPr>
            <a:spLocks noChangeArrowheads="1"/>
          </p:cNvSpPr>
          <p:nvPr/>
        </p:nvSpPr>
        <p:spPr bwMode="auto">
          <a:xfrm>
            <a:off x="21666200" y="18183632"/>
            <a:ext cx="8991600" cy="950912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800" b="1" dirty="0">
                <a:solidFill>
                  <a:schemeClr val="bg1"/>
                </a:solidFill>
              </a:rPr>
              <a:t>Architecture</a:t>
            </a:r>
          </a:p>
        </p:txBody>
      </p:sp>
      <p:sp>
        <p:nvSpPr>
          <p:cNvPr id="2064" name="Rectangle 167"/>
          <p:cNvSpPr>
            <a:spLocks noChangeArrowheads="1"/>
          </p:cNvSpPr>
          <p:nvPr/>
        </p:nvSpPr>
        <p:spPr bwMode="auto">
          <a:xfrm>
            <a:off x="31338838" y="18156644"/>
            <a:ext cx="8991600" cy="950913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800" b="1" dirty="0">
                <a:solidFill>
                  <a:schemeClr val="bg1"/>
                </a:solidFill>
              </a:rPr>
              <a:t>Tech Stack</a:t>
            </a:r>
          </a:p>
        </p:txBody>
      </p:sp>
      <p:sp>
        <p:nvSpPr>
          <p:cNvPr id="2065" name="Shape 178"/>
          <p:cNvSpPr txBox="1">
            <a:spLocks noChangeArrowheads="1"/>
          </p:cNvSpPr>
          <p:nvPr/>
        </p:nvSpPr>
        <p:spPr bwMode="auto">
          <a:xfrm>
            <a:off x="2426789" y="13361955"/>
            <a:ext cx="8656343" cy="320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76200">
              <a:buClr>
                <a:srgbClr val="0A0399"/>
              </a:buClr>
              <a:buSzPct val="100000"/>
            </a:pPr>
            <a:r>
              <a:rPr lang="en-US" sz="32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1. The spread of false and incomplete information is breaking our democracy, dividing our society, and jeopardizing our judgment.</a:t>
            </a:r>
          </a:p>
          <a:p>
            <a:pPr marL="76200">
              <a:buClr>
                <a:srgbClr val="0A0399"/>
              </a:buClr>
              <a:buSzPct val="100000"/>
            </a:pPr>
            <a:r>
              <a:rPr lang="en-US" sz="32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2. 62% of U.S. adults get their news on social media, and he most popular fake news stories of 2016 were more widely shared on Facebook than the most popular mainstream news stories.</a:t>
            </a:r>
          </a:p>
        </p:txBody>
      </p:sp>
      <p:sp>
        <p:nvSpPr>
          <p:cNvPr id="2067" name="Shape 199"/>
          <p:cNvSpPr txBox="1">
            <a:spLocks noChangeArrowheads="1"/>
          </p:cNvSpPr>
          <p:nvPr/>
        </p:nvSpPr>
        <p:spPr bwMode="auto">
          <a:xfrm>
            <a:off x="31642050" y="13410304"/>
            <a:ext cx="8688388" cy="131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lvl="0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Fakts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is on a mission to prevent the proliferation of false and incomplete knowledge globally.</a:t>
            </a:r>
          </a:p>
        </p:txBody>
      </p:sp>
      <p:sp>
        <p:nvSpPr>
          <p:cNvPr id="2068" name="Shape 187"/>
          <p:cNvSpPr txBox="1">
            <a:spLocks noChangeArrowheads="1"/>
          </p:cNvSpPr>
          <p:nvPr/>
        </p:nvSpPr>
        <p:spPr bwMode="auto">
          <a:xfrm>
            <a:off x="21666200" y="13202281"/>
            <a:ext cx="5940425" cy="352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76200">
              <a:buClr>
                <a:srgbClr val="0A0399"/>
              </a:buClr>
            </a:pPr>
            <a:r>
              <a:rPr lang="en-US" altLang="en-US" sz="2800" b="1" dirty="0">
                <a:latin typeface="Calibri" pitchFamily="34" charset="0"/>
                <a:sym typeface="Calibri" pitchFamily="34" charset="0"/>
              </a:rPr>
              <a:t>1. Claim Selection</a:t>
            </a:r>
          </a:p>
          <a:p>
            <a:pPr marL="990600" lvl="1" indent="-457200">
              <a:buClr>
                <a:srgbClr val="0A0399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itchFamily="34" charset="0"/>
                <a:sym typeface="Calibri" pitchFamily="34" charset="0"/>
              </a:rPr>
              <a:t>Detect research-worthy claims</a:t>
            </a:r>
          </a:p>
          <a:p>
            <a:pPr marL="76200">
              <a:buClr>
                <a:srgbClr val="0A0399"/>
              </a:buClr>
            </a:pPr>
            <a:r>
              <a:rPr lang="en-US" altLang="en-US" sz="2800" b="1" dirty="0">
                <a:latin typeface="Calibri" pitchFamily="34" charset="0"/>
                <a:sym typeface="Calibri" pitchFamily="34" charset="0"/>
              </a:rPr>
              <a:t>2. Evidence Extraction</a:t>
            </a:r>
          </a:p>
          <a:p>
            <a:pPr marL="990600" lvl="1" indent="-457200">
              <a:buClr>
                <a:srgbClr val="0A0399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itchFamily="34" charset="0"/>
                <a:sym typeface="Calibri" pitchFamily="34" charset="0"/>
              </a:rPr>
              <a:t>Get reputable documentation</a:t>
            </a:r>
          </a:p>
          <a:p>
            <a:pPr marL="76200">
              <a:buClr>
                <a:srgbClr val="0A0399"/>
              </a:buClr>
            </a:pPr>
            <a:r>
              <a:rPr lang="en-US" altLang="en-US" sz="2800" b="1" dirty="0">
                <a:latin typeface="Calibri" pitchFamily="34" charset="0"/>
                <a:sym typeface="Calibri" pitchFamily="34" charset="0"/>
              </a:rPr>
              <a:t>3. Support/Debunk Labeling</a:t>
            </a:r>
          </a:p>
          <a:p>
            <a:pPr marL="990600" lvl="1" indent="-457200">
              <a:buClr>
                <a:srgbClr val="0A0399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itchFamily="34" charset="0"/>
                <a:sym typeface="Calibri" pitchFamily="34" charset="0"/>
              </a:rPr>
              <a:t>Is the documentation supporting or debunking the claim?</a:t>
            </a:r>
          </a:p>
        </p:txBody>
      </p:sp>
      <p:sp>
        <p:nvSpPr>
          <p:cNvPr id="277" name="Shape 206"/>
          <p:cNvSpPr txBox="1"/>
          <p:nvPr/>
        </p:nvSpPr>
        <p:spPr>
          <a:xfrm>
            <a:off x="2474487" y="19723941"/>
            <a:ext cx="8586851" cy="3291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514350" indent="-514350">
              <a:lnSpc>
                <a:spcPct val="115000"/>
              </a:lnSpc>
              <a:buAutoNum type="arabicPeriod"/>
              <a:defRPr/>
            </a:pP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15000"/>
              </a:lnSpc>
              <a:buAutoNum type="arabicPeriod"/>
              <a:defRPr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To expose misinformation at scale.</a:t>
            </a:r>
          </a:p>
          <a:p>
            <a:pPr>
              <a:lnSpc>
                <a:spcPct val="115000"/>
              </a:lnSpc>
              <a:defRPr/>
            </a:pP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2.   For anyone to know the veracity of  any online article  with our AI-powered fact-checking assistant.</a:t>
            </a:r>
          </a:p>
        </p:txBody>
      </p:sp>
      <p:sp>
        <p:nvSpPr>
          <p:cNvPr id="2090" name="Rectangle 167"/>
          <p:cNvSpPr>
            <a:spLocks noChangeArrowheads="1"/>
          </p:cNvSpPr>
          <p:nvPr/>
        </p:nvSpPr>
        <p:spPr bwMode="auto">
          <a:xfrm>
            <a:off x="21666200" y="12042849"/>
            <a:ext cx="8991600" cy="950912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800" b="1" dirty="0">
                <a:solidFill>
                  <a:schemeClr val="bg1"/>
                </a:solidFill>
              </a:rPr>
              <a:t>Fact Checking Steps</a:t>
            </a:r>
          </a:p>
        </p:txBody>
      </p:sp>
      <p:sp>
        <p:nvSpPr>
          <p:cNvPr id="301" name="Shape 241"/>
          <p:cNvSpPr txBox="1"/>
          <p:nvPr/>
        </p:nvSpPr>
        <p:spPr>
          <a:xfrm>
            <a:off x="31469623" y="19107593"/>
            <a:ext cx="8860815" cy="45242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pPr marL="533400" indent="-457200">
              <a:buClr>
                <a:srgbClr val="0A039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533400" indent="-457200">
              <a:buClr>
                <a:srgbClr val="0A0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Main Languages: Python, JavaScript.</a:t>
            </a:r>
          </a:p>
          <a:p>
            <a:pPr marL="533400" indent="-457200">
              <a:buClr>
                <a:srgbClr val="0A0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Databases: PostgreSQL, MongoDB</a:t>
            </a:r>
          </a:p>
          <a:p>
            <a:pPr marL="533400" indent="-457200">
              <a:buClr>
                <a:srgbClr val="0A0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REST API: Flask</a:t>
            </a:r>
          </a:p>
          <a:p>
            <a:pPr marL="533400" indent="-457200">
              <a:buClr>
                <a:srgbClr val="0A0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UI:  </a:t>
            </a:r>
            <a:r>
              <a:rPr lang="en-US" sz="3200" b="1" dirty="0" err="1">
                <a:latin typeface="Calibri"/>
                <a:ea typeface="Calibri"/>
                <a:cs typeface="Calibri"/>
                <a:sym typeface="Calibri"/>
              </a:rPr>
              <a:t>VueJS</a:t>
            </a:r>
            <a:endParaRPr lang="en-US"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533400" indent="-457200">
              <a:buClr>
                <a:srgbClr val="0A0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NLP: NLTK</a:t>
            </a:r>
          </a:p>
          <a:p>
            <a:pPr marL="533400" indent="-457200">
              <a:buClr>
                <a:srgbClr val="0A0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AI/DL: TensorFlow</a:t>
            </a:r>
          </a:p>
          <a:p>
            <a:pPr marL="533400" indent="-457200">
              <a:buClr>
                <a:srgbClr val="0A03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CI/CD, DevOps: Jenkins, Docker, Kubernetes</a:t>
            </a:r>
          </a:p>
          <a:p>
            <a:pPr marL="76200">
              <a:buClr>
                <a:srgbClr val="0A0399"/>
              </a:buClr>
              <a:buSzPct val="100000"/>
              <a:defRPr/>
            </a:pPr>
            <a:endParaRPr lang="en-US"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Rectangle 167"/>
          <p:cNvSpPr>
            <a:spLocks noChangeArrowheads="1"/>
          </p:cNvSpPr>
          <p:nvPr/>
        </p:nvSpPr>
        <p:spPr bwMode="auto">
          <a:xfrm>
            <a:off x="2295525" y="24872949"/>
            <a:ext cx="8991600" cy="950913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800" b="1" dirty="0">
                <a:solidFill>
                  <a:schemeClr val="bg1"/>
                </a:solidFill>
              </a:rPr>
              <a:t>Programming the Device</a:t>
            </a:r>
          </a:p>
        </p:txBody>
      </p:sp>
      <p:sp>
        <p:nvSpPr>
          <p:cNvPr id="2096" name="Rectangle 167"/>
          <p:cNvSpPr>
            <a:spLocks noChangeArrowheads="1"/>
          </p:cNvSpPr>
          <p:nvPr/>
        </p:nvSpPr>
        <p:spPr bwMode="auto">
          <a:xfrm>
            <a:off x="11849100" y="24872949"/>
            <a:ext cx="8991600" cy="950913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800" b="1" dirty="0">
                <a:solidFill>
                  <a:schemeClr val="bg1"/>
                </a:solidFill>
              </a:rPr>
              <a:t>Arduino Uno</a:t>
            </a:r>
          </a:p>
        </p:txBody>
      </p:sp>
      <p:sp>
        <p:nvSpPr>
          <p:cNvPr id="2097" name="Rectangle 167"/>
          <p:cNvSpPr>
            <a:spLocks noChangeArrowheads="1"/>
          </p:cNvSpPr>
          <p:nvPr/>
        </p:nvSpPr>
        <p:spPr bwMode="auto">
          <a:xfrm>
            <a:off x="21475700" y="24904699"/>
            <a:ext cx="8991600" cy="950913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800" b="1" dirty="0">
                <a:solidFill>
                  <a:schemeClr val="bg1"/>
                </a:solidFill>
              </a:rPr>
              <a:t>HC-05 BT Module</a:t>
            </a:r>
          </a:p>
        </p:txBody>
      </p:sp>
      <p:sp>
        <p:nvSpPr>
          <p:cNvPr id="2098" name="Rectangle 167"/>
          <p:cNvSpPr>
            <a:spLocks noChangeArrowheads="1"/>
          </p:cNvSpPr>
          <p:nvPr/>
        </p:nvSpPr>
        <p:spPr bwMode="auto">
          <a:xfrm>
            <a:off x="31168975" y="24896542"/>
            <a:ext cx="8991600" cy="950912"/>
          </a:xfrm>
          <a:prstGeom prst="rect">
            <a:avLst/>
          </a:prstGeom>
          <a:gradFill rotWithShape="0">
            <a:gsLst>
              <a:gs pos="0">
                <a:srgbClr val="000D4C"/>
              </a:gs>
              <a:gs pos="50000">
                <a:srgbClr val="434D7B"/>
              </a:gs>
              <a:gs pos="100000">
                <a:srgbClr val="000D4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/>
          <a:lstStyle/>
          <a:p>
            <a:pPr algn="ctr" defTabSz="3762375"/>
            <a:r>
              <a:rPr lang="en-US" altLang="en-US" sz="5400" b="1" dirty="0">
                <a:solidFill>
                  <a:schemeClr val="bg1"/>
                </a:solidFill>
              </a:rPr>
              <a:t>Assembling the Prototype</a:t>
            </a:r>
          </a:p>
        </p:txBody>
      </p:sp>
      <p:sp>
        <p:nvSpPr>
          <p:cNvPr id="68" name="Shape 250"/>
          <p:cNvSpPr txBox="1"/>
          <p:nvPr/>
        </p:nvSpPr>
        <p:spPr>
          <a:xfrm>
            <a:off x="11849100" y="26039416"/>
            <a:ext cx="4676574" cy="4645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board controls the speakers and motors of the device. It supplies a voltage to the designated pins to turn the hardware on and off when an alarm is triggered. This particular board was chosen because it is inexpensive but boasts high functionality</a:t>
            </a:r>
          </a:p>
        </p:txBody>
      </p:sp>
      <p:sp>
        <p:nvSpPr>
          <p:cNvPr id="74" name="Shape 267"/>
          <p:cNvSpPr txBox="1"/>
          <p:nvPr/>
        </p:nvSpPr>
        <p:spPr>
          <a:xfrm>
            <a:off x="22083712" y="26368363"/>
            <a:ext cx="4676874" cy="3614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This module is what allows the user to control the device from their smartphone.  Through a Bluetooth connection the HC-05 relays serial commands from the phone app to the Arduino Uno.</a:t>
            </a:r>
          </a:p>
        </p:txBody>
      </p:sp>
      <p:sp>
        <p:nvSpPr>
          <p:cNvPr id="2113" name="Shape 284"/>
          <p:cNvSpPr txBox="1">
            <a:spLocks noChangeArrowheads="1"/>
          </p:cNvSpPr>
          <p:nvPr/>
        </p:nvSpPr>
        <p:spPr bwMode="auto">
          <a:xfrm>
            <a:off x="31090151" y="29292177"/>
            <a:ext cx="9356226" cy="99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indent="-381000">
              <a:buClr>
                <a:srgbClr val="0A0399"/>
              </a:buClr>
              <a:buSzPct val="100000"/>
            </a:pPr>
            <a:r>
              <a:rPr lang="en-US" sz="2600" b="1" dirty="0">
                <a:latin typeface="Calibri" pitchFamily="34" charset="0"/>
                <a:cs typeface="Calibri" pitchFamily="34" charset="0"/>
                <a:sym typeface="Calibri" pitchFamily="34" charset="0"/>
              </a:rPr>
              <a:t>These pictures show the layout of the internal components of the device. The delicate components are covered with soft pieces of foam for protection and comfort.</a:t>
            </a:r>
          </a:p>
        </p:txBody>
      </p:sp>
      <p:pic>
        <p:nvPicPr>
          <p:cNvPr id="73" name="Picture 47" descr="C:\Logos\ENC logo wdmk tag 193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07" y="884238"/>
            <a:ext cx="6972826" cy="37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4"/>
          <a:srcRect l="6533" t="11291" r="7441" b="8129"/>
          <a:stretch/>
        </p:blipFill>
        <p:spPr>
          <a:xfrm>
            <a:off x="16479682" y="26460479"/>
            <a:ext cx="4457856" cy="3131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133" y="26557874"/>
            <a:ext cx="2936994" cy="29369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3166" y="26936074"/>
            <a:ext cx="6195485" cy="262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Garamond" panose="02020404030301010803" pitchFamily="18" charset="0"/>
                <a:cs typeface="Calibri" panose="020F0502020204030204" pitchFamily="34" charset="0"/>
              </a:rPr>
              <a:t>Arduino is an open-source platform that allows Arduino boards to be programmed with the Arduino Integrated Development Environment (IDE) software.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0151" y="25999921"/>
            <a:ext cx="4474852" cy="33530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4775" y="25960563"/>
            <a:ext cx="4468755" cy="3353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63725" y="26309960"/>
            <a:ext cx="3103133" cy="39871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45531" y="13128017"/>
            <a:ext cx="48994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Manual fact-checking is time-consuming, expensive, and unscalable.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Evaluated articles have been widely consumed and shared by the time they are assessed.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F22AE4A-38B9-45A4-B4B6-DF3E70A6A8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0" y="13545481"/>
            <a:ext cx="3754438" cy="2502959"/>
          </a:xfrm>
          <a:prstGeom prst="rect">
            <a:avLst/>
          </a:prstGeom>
        </p:spPr>
      </p:pic>
      <p:pic>
        <p:nvPicPr>
          <p:cNvPr id="53" name="Picture 5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113108-1020-4D89-956A-97BE9B7330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217" y="15056526"/>
            <a:ext cx="3536935" cy="1081852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54E5F0C3-DE4D-4A37-9432-7A38A8C0E1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58" y="19840967"/>
            <a:ext cx="9505949" cy="3298197"/>
          </a:xfrm>
          <a:prstGeom prst="rect">
            <a:avLst/>
          </a:prstGeom>
        </p:spPr>
      </p:pic>
      <p:pic>
        <p:nvPicPr>
          <p:cNvPr id="55" name="Picture 54" descr="A close up of a map&#10;&#10;Description automatically generated">
            <a:extLst>
              <a:ext uri="{FF2B5EF4-FFF2-40B4-BE49-F238E27FC236}">
                <a16:creationId xmlns:a16="http://schemas.microsoft.com/office/drawing/2014/main" id="{43C0D5F7-BCBF-427A-BD2A-DD34041372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591" y="19763888"/>
            <a:ext cx="9437347" cy="32915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7496</TotalTime>
  <Words>513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Company>University of Northern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susan.keenan</dc:creator>
  <cp:lastModifiedBy>sebasarboleda22@gmail.com</cp:lastModifiedBy>
  <cp:revision>147</cp:revision>
  <cp:lastPrinted>2014-04-07T18:25:59Z</cp:lastPrinted>
  <dcterms:created xsi:type="dcterms:W3CDTF">2010-07-16T15:47:09Z</dcterms:created>
  <dcterms:modified xsi:type="dcterms:W3CDTF">2020-04-16T02:26:28Z</dcterms:modified>
</cp:coreProperties>
</file>